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4"/>
  </p:sldMasterIdLst>
  <p:notesMasterIdLst>
    <p:notesMasterId r:id="rId26"/>
  </p:notesMasterIdLst>
  <p:handoutMasterIdLst>
    <p:handoutMasterId r:id="rId27"/>
  </p:handout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75" r:id="rId13"/>
    <p:sldId id="260" r:id="rId14"/>
    <p:sldId id="269" r:id="rId15"/>
    <p:sldId id="273" r:id="rId16"/>
    <p:sldId id="274" r:id="rId17"/>
    <p:sldId id="282" r:id="rId18"/>
    <p:sldId id="270" r:id="rId19"/>
    <p:sldId id="271" r:id="rId20"/>
    <p:sldId id="272" r:id="rId21"/>
    <p:sldId id="276" r:id="rId22"/>
    <p:sldId id="283" r:id="rId23"/>
    <p:sldId id="285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EF7FF"/>
    <a:srgbClr val="E5FCFF"/>
    <a:srgbClr val="808080"/>
    <a:srgbClr val="F0E5C6"/>
    <a:srgbClr val="0000CC"/>
    <a:srgbClr val="F7EBDD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F1EA9-260B-46A8-AF8A-D2983F09144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779461-905C-4C96-A83A-457EA0E8B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1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D0A6AE-E933-4074-AB77-3BAD7B71538C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2D9FBA-62B2-426F-83DC-09DB880A8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7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46223C-9D82-4D80-840A-88788FFA62DB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E229B-33B5-421C-A1B9-CFFC22BAFDD3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2AC68-B62E-4476-8753-BE8FB040BEFF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65A3-47EF-4CD8-B87F-4C59CAFDF12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E0D9-256C-48E8-B91D-8D42AD63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94008"/>
      </p:ext>
    </p:extLst>
  </p:cSld>
  <p:clrMapOvr>
    <a:masterClrMapping/>
  </p:clrMapOvr>
  <p:transition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BF1A-924C-40E6-B785-D3A69CB94650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0E4E-F53A-472A-8D0B-9DB78E373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72944"/>
      </p:ext>
    </p:extLst>
  </p:cSld>
  <p:clrMapOvr>
    <a:masterClrMapping/>
  </p:clrMapOvr>
  <p:transition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F8CE-9CE0-40E8-A818-88CDCAD71270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E3CD-2C7A-41F5-804B-77D831CF5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99535"/>
      </p:ext>
    </p:extLst>
  </p:cSld>
  <p:clrMapOvr>
    <a:masterClrMapping/>
  </p:clrMapOvr>
  <p:transition advClick="0"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0316-B2F5-433A-8894-0AB59A9FDFC8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9992-9D78-4E98-88FB-B56B8330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39285"/>
      </p:ext>
    </p:extLst>
  </p:cSld>
  <p:clrMapOvr>
    <a:masterClrMapping/>
  </p:clrMapOvr>
  <p:transition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FC40-7D6C-4018-A63B-FDD46C5AEED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3E4E-538E-472D-AF1C-59F8D68A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22273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99ED-CAFD-49F7-A2D0-EBD107E4F52B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8BE91-585E-4C36-A334-7D2B397C6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95983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D89C-7989-437B-8188-74F8AA7C91E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4187-0694-4883-87A3-91806544F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0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0E6F-1F51-4387-BBAF-701F204436C4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63FF-FC56-4BEC-9315-0C6304BDB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8771"/>
      </p:ext>
    </p:extLst>
  </p:cSld>
  <p:clrMapOvr>
    <a:masterClrMapping/>
  </p:clrMapOvr>
  <p:transition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E140-F208-4ECA-B76E-D474110F263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0D84-D3C4-45DD-B59E-6FE42306E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67993"/>
      </p:ext>
    </p:extLst>
  </p:cSld>
  <p:clrMapOvr>
    <a:masterClrMapping/>
  </p:clrMapOvr>
  <p:transition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C212-4475-43A5-A9D8-538D8C3A0EDC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2F61-A73A-4119-80A3-E34DE586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62700"/>
      </p:ext>
    </p:extLst>
  </p:cSld>
  <p:clrMapOvr>
    <a:masterClrMapping/>
  </p:clrMapOvr>
  <p:transition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10BD-3781-4176-BAA0-576999632DD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7870-1F16-4B34-9066-FF16230ED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1981"/>
      </p:ext>
    </p:extLst>
  </p:cSld>
  <p:clrMapOvr>
    <a:masterClrMapping/>
  </p:clrMapOvr>
  <p:transition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A0F5-6C18-4042-B9A9-0D1D3B9478D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B95D-667B-4963-9A47-05466E115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96142"/>
      </p:ext>
    </p:extLst>
  </p:cSld>
  <p:clrMapOvr>
    <a:masterClrMapping/>
  </p:clrMapOvr>
  <p:transition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E369-BF03-484A-B2C6-773A9651D28A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065D-149B-4635-86A0-A8552F355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92553"/>
      </p:ext>
    </p:extLst>
  </p:cSld>
  <p:clrMapOvr>
    <a:masterClrMapping/>
  </p:clrMapOvr>
  <p:transition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BFDC73-2425-434B-AAD8-C0096886CF8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A78665-27C2-4FB3-AA5B-170F7BE07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63" r:id="rId4"/>
    <p:sldLayoutId id="2147484371" r:id="rId5"/>
    <p:sldLayoutId id="2147484364" r:id="rId6"/>
    <p:sldLayoutId id="2147484372" r:id="rId7"/>
    <p:sldLayoutId id="2147484373" r:id="rId8"/>
    <p:sldLayoutId id="2147484374" r:id="rId9"/>
    <p:sldLayoutId id="2147484365" r:id="rId10"/>
    <p:sldLayoutId id="2147484375" r:id="rId11"/>
    <p:sldLayoutId id="2147484366" r:id="rId12"/>
    <p:sldLayoutId id="2147484367" r:id="rId13"/>
  </p:sldLayoutIdLst>
  <p:transition advClick="0" advTm="20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pred@kks.kirov.ru" TargetMode="External"/><Relationship Id="rId2" Type="http://schemas.openxmlformats.org/officeDocument/2006/relationships/hyperlink" Target="mailto:miheeva@kks.kirov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advClick="0" advTm="5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52"/>
            <a:ext cx="9144000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349" name="Group 61"/>
          <p:cNvGraphicFramePr>
            <a:graphicFrameLocks noGrp="1"/>
          </p:cNvGraphicFramePr>
          <p:nvPr/>
        </p:nvGraphicFramePr>
        <p:xfrm>
          <a:off x="571500" y="1714500"/>
          <a:ext cx="8248650" cy="4440238"/>
        </p:xfrm>
        <a:graphic>
          <a:graphicData uri="http://schemas.openxmlformats.org/drawingml/2006/table">
            <a:tbl>
              <a:tblPr/>
              <a:tblGrid>
                <a:gridCol w="2500313"/>
                <a:gridCol w="1428750"/>
                <a:gridCol w="1584325"/>
                <a:gridCol w="1439862"/>
                <a:gridCol w="1295400"/>
              </a:tblGrid>
              <a:tr h="1920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3227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Количество субъектов малого и среднего бизнеса,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тыс. единиц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Число замещённых рабочих мест, тыс. единиц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Выручка от реализации товаров (работ, услуг),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млрд. рублей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Инвести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ции в основной капитал,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млрд. рублей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300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Российская Федерация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4 598,0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19 080,3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30 851,5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911,4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Приволжский </a:t>
                      </a:r>
                      <a:b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федеральный округ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898,6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4 119,1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5 308,3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172,8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Кировская область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239,1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266,7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901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Муниципальное образование 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"Город Киров"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29,2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127,2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193,7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 % к Кировской области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53,2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66,0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3" y="214290"/>
            <a:ext cx="7837516" cy="1143000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>
            <a:normAutofit/>
          </a:bodyPr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Основные итоги деятельности субъектов малого и среднего предпринимательства в 2010 году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50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914400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274" name="Диаграмма 4"/>
          <p:cNvPicPr>
            <a:picLocks noChangeArrowheads="1"/>
          </p:cNvPicPr>
          <p:nvPr/>
        </p:nvPicPr>
        <p:blipFill>
          <a:blip r:embed="rId2" cstate="print">
            <a:grayscl/>
            <a:lum bright="-10000" contrast="20000"/>
          </a:blip>
          <a:srcRect b="-96"/>
          <a:stretch>
            <a:fillRect/>
          </a:stretch>
        </p:blipFill>
        <p:spPr bwMode="auto">
          <a:xfrm>
            <a:off x="884211" y="1500174"/>
            <a:ext cx="7572428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142852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Выручка от реализации за 2010 год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по регионам Приволжского федерального округа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38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1143000" y="4000500"/>
            <a:ext cx="1852613" cy="323850"/>
          </a:xfrm>
          <a:prstGeom prst="rect">
            <a:avLst/>
          </a:prstGeom>
          <a:solidFill>
            <a:srgbClr val="FEF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00" b="1">
                <a:latin typeface="Times New Roman" pitchFamily="18" charset="0"/>
                <a:cs typeface="Times New Roman" pitchFamily="18" charset="0"/>
              </a:rPr>
              <a:t>Кировская область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1357313"/>
          <a:ext cx="8001000" cy="5048250"/>
        </p:xfrm>
        <a:graphic>
          <a:graphicData uri="http://schemas.openxmlformats.org/drawingml/2006/table">
            <a:tbl>
              <a:tblPr/>
              <a:tblGrid>
                <a:gridCol w="3751263"/>
                <a:gridCol w="874712"/>
                <a:gridCol w="1125538"/>
                <a:gridCol w="1125537"/>
                <a:gridCol w="1123950"/>
              </a:tblGrid>
              <a:tr h="25080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3227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 том числе по категориям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средние предприя-тия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малые предприятия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из них микропредприятия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24604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ЮРИДИЧЕСКИЕ ЛИЦА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Количество предприятий, осуществляющих, приостановивших  и не начавших деятельность, тыс. единиц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72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осуществляющих деятельность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1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Число замещённых рабочих мест,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тыс. единиц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160,8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134,9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Выручка от реализации товаров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(работ, услуг), млрд. рублей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197,2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159,2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1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Инвестиции в основной капитал,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млрд. рублей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Наличие собственных основных средств на конец 2010 года по полной учётной стоимости, млрд. рублей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33,6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71472" y="71414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Основные итоги деятельности субъектов малого и </a:t>
            </a:r>
          </a:p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среднего предпринимательства по категориям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914400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71414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Основные итоги деятельности субъектов малого и </a:t>
            </a:r>
          </a:p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среднего предпринимательства по категориям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357313"/>
          <a:ext cx="8072437" cy="5180012"/>
        </p:xfrm>
        <a:graphic>
          <a:graphicData uri="http://schemas.openxmlformats.org/drawingml/2006/table">
            <a:tbl>
              <a:tblPr/>
              <a:tblGrid>
                <a:gridCol w="3784600"/>
                <a:gridCol w="882650"/>
                <a:gridCol w="1135062"/>
                <a:gridCol w="1135063"/>
                <a:gridCol w="1135062"/>
              </a:tblGrid>
              <a:tr h="24381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23227"/>
                        </a:solidFill>
                        <a:effectLst/>
                        <a:latin typeface="Calibri" charset="-52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>
                      <a:noFill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 том числе по категориям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средние предприя-тия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малые предприятия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из них микропредприятия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24381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ИНДИВИДУАЛЬНЫЕ ПРЕДПРИНИМАТЕЛИ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5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Количество индивидуальных предпринимателей, осуществляющих, приостановивших и не начавших деятельность, тыс. единиц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37,1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36,3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72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осуществляющих деятельность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Число замещённых рабочих мест,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тыс. единиц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78,2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0388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Выручка от реализации товаров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(работ, услуг), млрд. рублей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69,5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32,4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Инвестиции в основной капитал,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млрд. рублей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Наличие собственных основных средств на конец 2010 года по полной учётной стоимости, млрд. рублей</a:t>
                      </a:r>
                    </a:p>
                  </a:txBody>
                  <a:tcPr marL="66502" marR="66502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3227"/>
                          </a:solidFill>
                          <a:effectLst/>
                          <a:latin typeface="Calibri" charset="-52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66502" marR="66502" marT="0" marB="0" anchor="b" horzOverflow="overflow">
                    <a:lnL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7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71563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1112"/>
            <a:ext cx="914400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239674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Структура занятости  в сфере индивидуального предпринимательства в 2010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39838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9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3"/>
          <a:stretch>
            <a:fillRect/>
          </a:stretch>
        </p:blipFill>
        <p:spPr bwMode="auto">
          <a:xfrm>
            <a:off x="142875" y="1714500"/>
            <a:ext cx="4357688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/>
          <a:srcRect l="48510" t="6730" b="10269"/>
          <a:stretch>
            <a:fillRect/>
          </a:stretch>
        </p:blipFill>
        <p:spPr bwMode="auto">
          <a:xfrm>
            <a:off x="4857752" y="2571744"/>
            <a:ext cx="3867125" cy="264320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500188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1438" y="142852"/>
            <a:ext cx="9286908" cy="1357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00100" y="285728"/>
            <a:ext cx="71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Структура числа замещённых рабочих мест </a:t>
            </a:r>
          </a:p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по видам экономической деятельности</a:t>
            </a:r>
          </a:p>
        </p:txBody>
      </p:sp>
      <p:pic>
        <p:nvPicPr>
          <p:cNvPr id="55297" name="Рисунок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14822" r="459" b="5138"/>
          <a:stretch>
            <a:fillRect/>
          </a:stretch>
        </p:blipFill>
        <p:spPr bwMode="auto">
          <a:xfrm>
            <a:off x="642938" y="2357438"/>
            <a:ext cx="7858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714875" y="1820863"/>
            <a:ext cx="342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  <a:cs typeface="Times New Roman" pitchFamily="18" charset="0"/>
              </a:rPr>
              <a:t>Индивидуальные предприниматели</a:t>
            </a:r>
          </a:p>
        </p:txBody>
      </p:sp>
      <p:pic>
        <p:nvPicPr>
          <p:cNvPr id="55300" name="Диаграмма 14"/>
          <p:cNvPicPr>
            <a:picLocks noChangeArrowheads="1"/>
          </p:cNvPicPr>
          <p:nvPr/>
        </p:nvPicPr>
        <p:blipFill>
          <a:blip r:embed="rId3" cstate="print"/>
          <a:srcRect t="1" b="6515"/>
          <a:stretch>
            <a:fillRect/>
          </a:stretch>
        </p:blipFill>
        <p:spPr bwMode="auto">
          <a:xfrm>
            <a:off x="1928794" y="4572008"/>
            <a:ext cx="5357850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750" y="1785938"/>
            <a:ext cx="1928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  <a:cs typeface="Times New Roman" pitchFamily="18" charset="0"/>
              </a:rPr>
              <a:t>Юридические лица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52"/>
            <a:ext cx="9144000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357290" y="214290"/>
            <a:ext cx="646558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Структура выручки от реализации </a:t>
            </a:r>
          </a:p>
          <a:p>
            <a:pPr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по видам экономической деятельности</a:t>
            </a: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57345" name="Рисунок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auto">
          <a:xfrm>
            <a:off x="571500" y="2143125"/>
            <a:ext cx="78406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Диаграмма 14"/>
          <p:cNvPicPr>
            <a:picLocks noChangeArrowheads="1"/>
          </p:cNvPicPr>
          <p:nvPr/>
        </p:nvPicPr>
        <p:blipFill>
          <a:blip r:embed="rId3" cstate="print"/>
          <a:srcRect b="5908"/>
          <a:stretch>
            <a:fillRect/>
          </a:stretch>
        </p:blipFill>
        <p:spPr bwMode="auto">
          <a:xfrm>
            <a:off x="1714480" y="4429132"/>
            <a:ext cx="579596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14875" y="1662113"/>
            <a:ext cx="342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  <a:cs typeface="Times New Roman" pitchFamily="18" charset="0"/>
              </a:rPr>
              <a:t>Индивидуальные предприниматели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00188" y="1662113"/>
            <a:ext cx="194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  <a:cs typeface="Times New Roman" pitchFamily="18" charset="0"/>
              </a:rPr>
              <a:t>Юридические лица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750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52"/>
            <a:ext cx="9144000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300" name="Диаграмма 14"/>
          <p:cNvPicPr>
            <a:picLocks noChangeArrowheads="1"/>
          </p:cNvPicPr>
          <p:nvPr/>
        </p:nvPicPr>
        <p:blipFill>
          <a:blip r:embed="rId2" cstate="print"/>
          <a:srcRect b="5730"/>
          <a:stretch>
            <a:fillRect/>
          </a:stretch>
        </p:blipFill>
        <p:spPr bwMode="auto">
          <a:xfrm>
            <a:off x="1714480" y="4357694"/>
            <a:ext cx="5795969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42976" y="428604"/>
            <a:ext cx="6832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Структура инвестиций в основной капитал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6321" name="Рисунок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4377" r="774" b="2235"/>
          <a:stretch>
            <a:fillRect/>
          </a:stretch>
        </p:blipFill>
        <p:spPr bwMode="auto">
          <a:xfrm>
            <a:off x="642938" y="2071688"/>
            <a:ext cx="7858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285875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14875" y="1662113"/>
            <a:ext cx="342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  <a:cs typeface="Times New Roman" pitchFamily="18" charset="0"/>
              </a:rPr>
              <a:t>Индивидуальные предприниматели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00188" y="1662113"/>
            <a:ext cx="194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>
                <a:latin typeface="Calibri" pitchFamily="34" charset="0"/>
                <a:cs typeface="Times New Roman" pitchFamily="18" charset="0"/>
              </a:rPr>
              <a:t>Юридические лица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2852"/>
            <a:ext cx="9144000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285728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Уникальные виды продукции для Кировской области, </a:t>
            </a:r>
          </a:p>
          <a:p>
            <a:pPr algn="ctr"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производимые малым бизнесом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633" name="Text Box 34"/>
          <p:cNvSpPr txBox="1">
            <a:spLocks noChangeArrowheads="1"/>
          </p:cNvSpPr>
          <p:nvPr/>
        </p:nvSpPr>
        <p:spPr bwMode="auto">
          <a:xfrm>
            <a:off x="214313" y="6286500"/>
            <a:ext cx="1714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/>
              <a:t>КАЧЕЛИ-КАРУСЕЛИ</a:t>
            </a:r>
          </a:p>
        </p:txBody>
      </p:sp>
      <p:sp>
        <p:nvSpPr>
          <p:cNvPr id="26634" name="Text Box 34"/>
          <p:cNvSpPr txBox="1">
            <a:spLocks noChangeArrowheads="1"/>
          </p:cNvSpPr>
          <p:nvPr/>
        </p:nvSpPr>
        <p:spPr bwMode="auto">
          <a:xfrm>
            <a:off x="7429500" y="3857625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/>
              <a:t>БАЯНЫ</a:t>
            </a:r>
          </a:p>
        </p:txBody>
      </p:sp>
      <p:sp>
        <p:nvSpPr>
          <p:cNvPr id="26635" name="Text Box 34"/>
          <p:cNvSpPr txBox="1">
            <a:spLocks noChangeArrowheads="1"/>
          </p:cNvSpPr>
          <p:nvPr/>
        </p:nvSpPr>
        <p:spPr bwMode="auto">
          <a:xfrm>
            <a:off x="3429000" y="3500438"/>
            <a:ext cx="1785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/>
              <a:t>ПРУДОВАЯ ФОРЕЛЬ</a:t>
            </a:r>
          </a:p>
        </p:txBody>
      </p:sp>
      <p:pic>
        <p:nvPicPr>
          <p:cNvPr id="26636" name="Рисунок 18" descr="584841_b копия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71625"/>
            <a:ext cx="2603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Рисунок 13" descr="rocky_red_boxing-gloves копия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130175" y="1881188"/>
            <a:ext cx="18176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Рисунок 20" descr="FR-18 копия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857375"/>
            <a:ext cx="26368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26" descr="=D0=A0=D0=A3=D0=9E-013-=D0=9A=D0=B0=D1=87=D0=B5=D0=BB=D0=B8-=D0=9B=D0=B0=D0=B4=D1=8C=D1=8F копия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429000"/>
            <a:ext cx="23590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Рисунок 25" descr="Photo_105 копия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27082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Text Box 34"/>
          <p:cNvSpPr txBox="1">
            <a:spLocks noChangeArrowheads="1"/>
          </p:cNvSpPr>
          <p:nvPr/>
        </p:nvSpPr>
        <p:spPr bwMode="auto">
          <a:xfrm>
            <a:off x="-142875" y="3929063"/>
            <a:ext cx="2071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/>
              <a:t>ПЕРЧАТКИ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200" b="1"/>
              <a:t>ДЛЯ БОКСА</a:t>
            </a:r>
          </a:p>
        </p:txBody>
      </p:sp>
      <p:sp>
        <p:nvSpPr>
          <p:cNvPr id="26642" name="Text Box 34"/>
          <p:cNvSpPr txBox="1">
            <a:spLocks noChangeArrowheads="1"/>
          </p:cNvSpPr>
          <p:nvPr/>
        </p:nvSpPr>
        <p:spPr bwMode="auto">
          <a:xfrm>
            <a:off x="4000500" y="6286500"/>
            <a:ext cx="2071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/>
              <a:t>ИСКУССТВЕННЫЕ ЁЛКИ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2" descr="\\P43-ws16-11\USer170\Картограммы\ЮР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 b="9550"/>
          <a:stretch>
            <a:fillRect/>
          </a:stretch>
        </p:blipFill>
        <p:spPr bwMode="auto">
          <a:xfrm>
            <a:off x="3278188" y="0"/>
            <a:ext cx="5865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7715250" y="4000500"/>
            <a:ext cx="1047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/>
              <a:t>млн.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8604"/>
            <a:ext cx="3286116" cy="36433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42844" y="687884"/>
            <a:ext cx="30718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Выручка от реализации в расчёте на 1 предприятие, </a:t>
            </a:r>
          </a:p>
          <a:p>
            <a:pPr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осуществляющее деятельность,  </a:t>
            </a:r>
          </a:p>
          <a:p>
            <a:pPr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по муниципальным образованиям Кировской области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4025900"/>
            <a:ext cx="3286125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0" y="5000636"/>
            <a:ext cx="328608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71438" y="5037138"/>
            <a:ext cx="3500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Юридические лица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429000" y="2571750"/>
            <a:ext cx="5000625" cy="1357313"/>
            <a:chOff x="3357554" y="1928802"/>
            <a:chExt cx="5000660" cy="1357322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3357554" y="1928802"/>
              <a:ext cx="5000660" cy="135732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1" name="Прямоугольник 6"/>
            <p:cNvSpPr>
              <a:spLocks noChangeArrowheads="1"/>
            </p:cNvSpPr>
            <p:nvPr/>
          </p:nvSpPr>
          <p:spPr bwMode="auto">
            <a:xfrm>
              <a:off x="3571834" y="2000250"/>
              <a:ext cx="4572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Федеральный закон №209-ФЗ от 24.07.2007 «О развитии малого и среднего предпринимательства в Российской Федерации»</a:t>
              </a:r>
            </a:p>
          </p:txBody>
        </p:sp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3429000" y="4357688"/>
            <a:ext cx="5000625" cy="1000125"/>
            <a:chOff x="3357554" y="3500438"/>
            <a:chExt cx="4929222" cy="1285884"/>
          </a:xfrm>
        </p:grpSpPr>
        <p:sp>
          <p:nvSpPr>
            <p:cNvPr id="5" name="Параллелограмм 4"/>
            <p:cNvSpPr/>
            <p:nvPr/>
          </p:nvSpPr>
          <p:spPr>
            <a:xfrm>
              <a:off x="3357554" y="3500438"/>
              <a:ext cx="4929222" cy="1285884"/>
            </a:xfrm>
            <a:prstGeom prst="parallelogram">
              <a:avLst>
                <a:gd name="adj" fmla="val 25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77" name="Прямоугольник 7"/>
            <p:cNvSpPr>
              <a:spLocks noChangeArrowheads="1"/>
            </p:cNvSpPr>
            <p:nvPr/>
          </p:nvSpPr>
          <p:spPr bwMode="auto">
            <a:xfrm>
              <a:off x="3568773" y="3711355"/>
              <a:ext cx="4291384" cy="64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  <a:cs typeface="Calibri" pitchFamily="34" charset="0"/>
                </a:rPr>
                <a:t>Распоряжение Правительства Российской Федерации № 201-р от 14.02.2009</a:t>
              </a:r>
            </a:p>
          </p:txBody>
        </p:sp>
      </p:grpSp>
      <p:pic>
        <p:nvPicPr>
          <p:cNvPr id="11268" name="Рисунок 14" descr="Безимени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71625"/>
            <a:ext cx="26050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14290"/>
            <a:ext cx="914400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2910" y="214290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Нормативно-правовая база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85875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945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P43-ws16-11\USer170\Картограммы\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" b="9435"/>
          <a:stretch>
            <a:fillRect/>
          </a:stretch>
        </p:blipFill>
        <p:spPr bwMode="auto">
          <a:xfrm>
            <a:off x="3286125" y="0"/>
            <a:ext cx="58769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715250" y="4000500"/>
            <a:ext cx="1047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/>
              <a:t>млн.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3286116" cy="36433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844" y="687884"/>
            <a:ext cx="30718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560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Выручка от реализации в расчёте на 1 предприятие, </a:t>
            </a:r>
          </a:p>
          <a:p>
            <a:pPr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осуществляющее деятельность,  </a:t>
            </a:r>
          </a:p>
          <a:p>
            <a:pPr eaLnBrk="0" hangingPunct="0">
              <a:tabLst>
                <a:tab pos="2970213" algn="ctr"/>
                <a:tab pos="5391150" algn="l"/>
              </a:tabLs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по муниципальным образованиям Кировской области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4025900"/>
            <a:ext cx="3286125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0" y="4929198"/>
            <a:ext cx="3286084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71438" y="4867275"/>
            <a:ext cx="3500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Индивидуальные предприниматели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28625" y="4929188"/>
            <a:ext cx="7999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eaLnBrk="0" hangingPunct="0"/>
            <a:r>
              <a:rPr lang="ru-RU" sz="2000" b="1">
                <a:solidFill>
                  <a:srgbClr val="0066FF"/>
                </a:solidFill>
                <a:latin typeface="Calibri" pitchFamily="34" charset="0"/>
                <a:cs typeface="Times New Roman" pitchFamily="18" charset="0"/>
              </a:rPr>
              <a:t>Отдел статистики предприятий, ведения Статистического регистра </a:t>
            </a:r>
          </a:p>
          <a:p>
            <a:pPr indent="342900" eaLnBrk="0" hangingPunct="0"/>
            <a:r>
              <a:rPr lang="ru-RU" sz="2000" b="1">
                <a:solidFill>
                  <a:srgbClr val="0066FF"/>
                </a:solidFill>
                <a:latin typeface="Calibri" pitchFamily="34" charset="0"/>
                <a:cs typeface="Times New Roman" pitchFamily="18" charset="0"/>
              </a:rPr>
              <a:t>и общероссийских классификаторов</a:t>
            </a:r>
            <a:endParaRPr lang="ru-RU" sz="2000" b="1">
              <a:solidFill>
                <a:srgbClr val="0066FF"/>
              </a:solidFill>
            </a:endParaRPr>
          </a:p>
          <a:p>
            <a:pPr indent="342900" eaLnBrk="0" hangingPunct="0"/>
            <a:r>
              <a:rPr lang="ru-RU" sz="2000" b="1">
                <a:solidFill>
                  <a:srgbClr val="0066FF"/>
                </a:solidFill>
                <a:latin typeface="Calibri" pitchFamily="34" charset="0"/>
                <a:cs typeface="Times New Roman" pitchFamily="18" charset="0"/>
              </a:rPr>
              <a:t>Телефоны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(8332) 70-83-59, 67-91-98; </a:t>
            </a:r>
          </a:p>
          <a:p>
            <a:pPr indent="342900" eaLnBrk="0" hangingPunct="0"/>
            <a:r>
              <a:rPr lang="ru-RU" sz="2000" b="1">
                <a:solidFill>
                  <a:srgbClr val="0066FF"/>
                </a:solidFill>
                <a:latin typeface="Calibri" pitchFamily="34" charset="0"/>
                <a:cs typeface="Times New Roman" pitchFamily="18" charset="0"/>
              </a:rPr>
              <a:t>электронная почта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2"/>
              </a:rPr>
              <a:t>miheeva@kks.kirov.ru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000" b="1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3"/>
              </a:rPr>
              <a:t>mpred</a:t>
            </a:r>
            <a:r>
              <a:rPr lang="ru-RU" sz="2000" b="1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3"/>
              </a:rPr>
              <a:t>@</a:t>
            </a:r>
            <a:r>
              <a:rPr lang="en-US" sz="2000" b="1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3"/>
              </a:rPr>
              <a:t>kks</a:t>
            </a:r>
            <a:r>
              <a:rPr lang="ru-RU" sz="2000" b="1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000" b="1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3"/>
              </a:rPr>
              <a:t>kirov</a:t>
            </a:r>
            <a:r>
              <a:rPr lang="ru-RU" sz="2000" b="1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000" b="1" u="sng">
                <a:solidFill>
                  <a:srgbClr val="C00000"/>
                </a:solidFill>
                <a:latin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20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000125" y="2292350"/>
            <a:ext cx="705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Итоги сплошного наблюдения малого и среднего бизнеса </a:t>
            </a:r>
          </a:p>
          <a:p>
            <a:pPr indent="342900" algn="ctr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размещены на Интернет-сайте Кировстата</a:t>
            </a:r>
            <a:endParaRPr lang="ru-RU" sz="2000" b="1"/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2454275" y="3262313"/>
            <a:ext cx="414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66FF"/>
                </a:solidFill>
              </a:rPr>
              <a:t>http://kirovstat.kirov.ru</a:t>
            </a:r>
            <a:endParaRPr lang="ru-RU" sz="2800" b="1">
              <a:solidFill>
                <a:srgbClr val="0066FF"/>
              </a:solidFill>
            </a:endParaRP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428625" y="4357688"/>
            <a:ext cx="337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eaLnBrk="0" hangingPunct="0"/>
            <a:r>
              <a:rPr lang="ru-RU" sz="2000" b="1">
                <a:latin typeface="Calibri" pitchFamily="34" charset="0"/>
                <a:cs typeface="Times New Roman" pitchFamily="18" charset="0"/>
              </a:rPr>
              <a:t>Контактная информация:</a:t>
            </a:r>
            <a:endParaRPr lang="ru-RU" sz="2000" b="1"/>
          </a:p>
        </p:txBody>
      </p:sp>
      <p:pic>
        <p:nvPicPr>
          <p:cNvPr id="29702" name="Рисунок 4" descr="ИТОГИ_прав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59"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1730375"/>
            <a:ext cx="8143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>
                <a:latin typeface="Calibri" pitchFamily="34" charset="0"/>
                <a:cs typeface="Calibri" pitchFamily="34" charset="0"/>
              </a:rPr>
              <a:t>Формирование информационных ресурсов, комплексно характеризующих деятельность малого бизнеса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4438" y="2674938"/>
            <a:ext cx="79295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>
                <a:latin typeface="Calibri" pitchFamily="34" charset="0"/>
                <a:cs typeface="Calibri" pitchFamily="34" charset="0"/>
              </a:rPr>
              <a:t>Создание основы для проведения выборочного обследования </a:t>
            </a:r>
          </a:p>
          <a:p>
            <a:pPr eaLnBrk="1" hangingPunct="1"/>
            <a:r>
              <a:rPr lang="ru-RU" sz="2200">
                <a:latin typeface="Calibri" pitchFamily="34" charset="0"/>
                <a:cs typeface="Calibri" pitchFamily="34" charset="0"/>
              </a:rPr>
              <a:t>в рамках построения базовых таблиц «затраты-выпуск»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4438" y="3659188"/>
            <a:ext cx="75120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ru-RU" sz="2200">
                <a:latin typeface="Calibri" pitchFamily="34" charset="0"/>
                <a:cs typeface="Calibri" pitchFamily="34" charset="0"/>
              </a:rPr>
              <a:t>Получение статистической информации по муниципальным образованиям, детализированным видам экономической деятельности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4438" y="4659313"/>
            <a:ext cx="7512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>
                <a:latin typeface="Calibri" pitchFamily="34" charset="0"/>
                <a:cs typeface="Calibri" pitchFamily="34" charset="0"/>
              </a:rPr>
              <a:t>Создание качественной  основы для планирования выборочных обследований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38" y="5588000"/>
            <a:ext cx="7512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>
                <a:latin typeface="Calibri" pitchFamily="34" charset="0"/>
                <a:cs typeface="Calibri" pitchFamily="34" charset="0"/>
              </a:rPr>
              <a:t>Разработка действенных мер государственной поддержки малого и среднего предпринимательства</a:t>
            </a:r>
          </a:p>
        </p:txBody>
      </p:sp>
      <p:pic>
        <p:nvPicPr>
          <p:cNvPr id="14" name="Рисунок 13" descr="Galk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73250"/>
            <a:ext cx="72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Galk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801938"/>
            <a:ext cx="72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Galk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802063"/>
            <a:ext cx="72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alk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30750"/>
            <a:ext cx="72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Galk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659438"/>
            <a:ext cx="72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239675"/>
            <a:ext cx="914400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42910" y="239675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Цели сплошного наблюдения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285875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785813" y="1643063"/>
            <a:ext cx="7715250" cy="1428750"/>
            <a:chOff x="3357554" y="1928783"/>
            <a:chExt cx="5095029" cy="1619412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3357554" y="1928802"/>
              <a:ext cx="5000660" cy="135732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33" name="Прямоугольник 6"/>
            <p:cNvSpPr>
              <a:spLocks noChangeArrowheads="1"/>
            </p:cNvSpPr>
            <p:nvPr/>
          </p:nvSpPr>
          <p:spPr bwMode="auto">
            <a:xfrm>
              <a:off x="3357554" y="1928783"/>
              <a:ext cx="5095029" cy="161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200">
                  <a:latin typeface="Calibri" pitchFamily="34" charset="0"/>
                  <a:cs typeface="Calibri" pitchFamily="34" charset="0"/>
                </a:rPr>
                <a:t>коммерческие организации и потребительские кооперативы, внесенные в единый государственный реестр юридических лиц</a:t>
              </a:r>
            </a:p>
          </p:txBody>
        </p:sp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785813" y="3071813"/>
            <a:ext cx="7572375" cy="2500312"/>
            <a:chOff x="3357554" y="3500436"/>
            <a:chExt cx="4929222" cy="1470236"/>
          </a:xfrm>
        </p:grpSpPr>
        <p:sp>
          <p:nvSpPr>
            <p:cNvPr id="5" name="Параллелограмм 4"/>
            <p:cNvSpPr/>
            <p:nvPr/>
          </p:nvSpPr>
          <p:spPr>
            <a:xfrm>
              <a:off x="3357554" y="3500438"/>
              <a:ext cx="4929222" cy="1285884"/>
            </a:xfrm>
            <a:prstGeom prst="parallelogram">
              <a:avLst>
                <a:gd name="adj" fmla="val 25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29" name="Прямоугольник 7"/>
            <p:cNvSpPr>
              <a:spLocks noChangeArrowheads="1"/>
            </p:cNvSpPr>
            <p:nvPr/>
          </p:nvSpPr>
          <p:spPr bwMode="auto">
            <a:xfrm>
              <a:off x="3404055" y="3500436"/>
              <a:ext cx="4836235" cy="147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200">
                  <a:latin typeface="Calibri" pitchFamily="34" charset="0"/>
                  <a:cs typeface="Calibri" pitchFamily="34" charset="0"/>
                </a:rPr>
                <a:t>физические лица, осуществляющие предпринимательскую деятельность без образования юридического лица, прошедшие государственную регистрацию в качестве индивидуальных предпринимателей и внесенные в единый государственный реестр индивидуальных предпринимателей</a:t>
              </a:r>
            </a:p>
          </p:txBody>
        </p:sp>
      </p:grp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785813" y="5500688"/>
            <a:ext cx="7786687" cy="714375"/>
            <a:chOff x="3256912" y="6404486"/>
            <a:chExt cx="5142205" cy="1357322"/>
          </a:xfrm>
        </p:grpSpPr>
        <p:sp>
          <p:nvSpPr>
            <p:cNvPr id="11" name="Параллелограмм 10"/>
            <p:cNvSpPr/>
            <p:nvPr/>
          </p:nvSpPr>
          <p:spPr>
            <a:xfrm>
              <a:off x="3256912" y="6404486"/>
              <a:ext cx="5000660" cy="135732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3304088" y="6697835"/>
              <a:ext cx="5095029" cy="81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200">
                  <a:latin typeface="Calibri" pitchFamily="34" charset="0"/>
                  <a:cs typeface="Calibri" pitchFamily="34" charset="0"/>
                </a:rPr>
                <a:t>крестьянские (фермерские) хозяйства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239675"/>
            <a:ext cx="914400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42910" y="239675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Сплошному наблюдению подлежат следующие категории хозяйствующих субъектов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311275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714750" y="1500188"/>
            <a:ext cx="2357438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Средняя численность работников за предшествующий календарный год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500813" y="1500188"/>
            <a:ext cx="2357437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Предельные значения выручки от реализации товаров (работ, услуг)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14750" y="3000375"/>
            <a:ext cx="2357438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Средние предприятия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14750" y="4071938"/>
            <a:ext cx="2357438" cy="7858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предприятия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более 100 человек 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14750" y="5143500"/>
            <a:ext cx="2357438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Микропредприятия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более 15 человек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4988" y="1500188"/>
            <a:ext cx="2357437" cy="11430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Структура уставного капитала (только для юридических лиц)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500813" y="3000375"/>
            <a:ext cx="2357437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Средние предприятия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1000 млн. рублей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00813" y="4071938"/>
            <a:ext cx="2357437" cy="7858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Малые предприятия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 млн. рублей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00813" y="5143500"/>
            <a:ext cx="2357437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Микропредприятия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млн. рублей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5750" y="2928938"/>
            <a:ext cx="2857500" cy="378618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суммарная доля участия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Российской Федерации,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Times New Roman" pitchFamily="18" charset="0"/>
              <a:buChar char="-"/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субъектов Российской Федерации,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Times New Roman" pitchFamily="18" charset="0"/>
              <a:buChar char="-"/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муниципальных образований,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Times New Roman" pitchFamily="18" charset="0"/>
              <a:buChar char="-"/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иностранных юридических лиц, иностранных граждан,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Times New Roman" pitchFamily="18" charset="0"/>
              <a:buChar char="-"/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общественных и религиозных организаций (объединений),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Times New Roman" pitchFamily="18" charset="0"/>
              <a:buChar char="-"/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благотворительных и иных фондов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уставном (складочном) </a:t>
            </a:r>
            <a:r>
              <a:rPr lang="ru-RU" sz="1100" dirty="0">
                <a:solidFill>
                  <a:srgbClr val="E5FCFF"/>
                </a:solidFill>
                <a:latin typeface="Arial" pitchFamily="34" charset="0"/>
                <a:cs typeface="Arial" pitchFamily="34" charset="0"/>
              </a:rPr>
              <a:t>капитале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(паевом фонде) не должна превышать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(за исключением активов акционерных инвестиционных фондов и закрытых паевых инвестиционных фондов),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доля участия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принадлежащая одному или нескольким юридическим лицам, не являющимся субъектами малого и среднего предпринимательства, не должна превышать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3498850" y="2071688"/>
            <a:ext cx="215900" cy="1314450"/>
            <a:chOff x="3499636" y="2071674"/>
            <a:chExt cx="215108" cy="1314798"/>
          </a:xfrm>
        </p:grpSpPr>
        <p:cxnSp>
          <p:nvCxnSpPr>
            <p:cNvPr id="18" name="Прямая соединительная линия 17"/>
            <p:cNvCxnSpPr>
              <a:stCxn id="13" idx="1"/>
            </p:cNvCxnSpPr>
            <p:nvPr/>
          </p:nvCxnSpPr>
          <p:spPr>
            <a:xfrm rot="10800000">
              <a:off x="3501218" y="2071674"/>
              <a:ext cx="213526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2843821" y="2729076"/>
              <a:ext cx="1313211" cy="158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3501218" y="3376944"/>
              <a:ext cx="213526" cy="1587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5"/>
          <p:cNvGrpSpPr>
            <a:grpSpLocks/>
          </p:cNvGrpSpPr>
          <p:nvPr/>
        </p:nvGrpSpPr>
        <p:grpSpPr bwMode="auto">
          <a:xfrm>
            <a:off x="3498850" y="3348038"/>
            <a:ext cx="215900" cy="1152525"/>
            <a:chOff x="3498841" y="3348570"/>
            <a:chExt cx="216697" cy="115200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2923637" y="3923774"/>
              <a:ext cx="1152000" cy="159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3500435" y="4491049"/>
              <a:ext cx="215103" cy="158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>
            <a:stCxn id="6" idx="2"/>
            <a:endCxn id="7" idx="0"/>
          </p:cNvCxnSpPr>
          <p:nvPr/>
        </p:nvCxnSpPr>
        <p:spPr>
          <a:xfrm rot="5400000">
            <a:off x="4750594" y="5001419"/>
            <a:ext cx="285750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6267450" y="2071688"/>
            <a:ext cx="215900" cy="1314450"/>
            <a:chOff x="3499636" y="2071674"/>
            <a:chExt cx="215108" cy="1314798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10800000" flipV="1">
              <a:off x="3501218" y="2071674"/>
              <a:ext cx="213526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2843821" y="2729076"/>
              <a:ext cx="1313211" cy="158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3501218" y="3376944"/>
              <a:ext cx="213526" cy="1587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6267450" y="3348038"/>
            <a:ext cx="215900" cy="1152525"/>
            <a:chOff x="3498841" y="3348570"/>
            <a:chExt cx="216697" cy="115200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923637" y="3923774"/>
              <a:ext cx="1152000" cy="159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3500435" y="4491049"/>
              <a:ext cx="215103" cy="158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7571582" y="4999831"/>
            <a:ext cx="285750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570832" y="2785269"/>
            <a:ext cx="285750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68237"/>
            <a:ext cx="914400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642910" y="168237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Критерии отнесения субъектов к категории малого и среднего предпринимательства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39838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4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IP0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004547"/>
            <a:ext cx="2227371" cy="3143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пм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5720" y="2857496"/>
            <a:ext cx="2286016" cy="31389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357563" y="2259013"/>
            <a:ext cx="5643562" cy="1389062"/>
            <a:chOff x="3341717" y="1897983"/>
            <a:chExt cx="5643602" cy="1388141"/>
          </a:xfrm>
        </p:grpSpPr>
        <p:sp>
          <p:nvSpPr>
            <p:cNvPr id="12" name="Параллелограмм 11"/>
            <p:cNvSpPr/>
            <p:nvPr/>
          </p:nvSpPr>
          <p:spPr>
            <a:xfrm>
              <a:off x="3357554" y="1928802"/>
              <a:ext cx="5572164" cy="135732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8" name="Прямоугольник 12"/>
            <p:cNvSpPr>
              <a:spLocks noChangeArrowheads="1"/>
            </p:cNvSpPr>
            <p:nvPr/>
          </p:nvSpPr>
          <p:spPr bwMode="auto">
            <a:xfrm>
              <a:off x="3341717" y="1897983"/>
              <a:ext cx="5643602" cy="120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ru-RU" b="1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1-предприниматель</a:t>
              </a:r>
            </a:p>
            <a:p>
              <a:pPr algn="ctr"/>
              <a:r>
                <a:rPr lang="ru-RU" b="1">
                  <a:latin typeface="Calibri" pitchFamily="34" charset="0"/>
                  <a:cs typeface="Calibri" pitchFamily="34" charset="0"/>
                </a:rPr>
                <a:t> «Сведения о деятельности индивидуального  предпринимателя за 2010 год»</a:t>
              </a: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324225" y="4000500"/>
            <a:ext cx="5715000" cy="1357313"/>
            <a:chOff x="3324896" y="3500438"/>
            <a:chExt cx="5715040" cy="1357322"/>
          </a:xfrm>
        </p:grpSpPr>
        <p:sp>
          <p:nvSpPr>
            <p:cNvPr id="15" name="Параллелограмм 14"/>
            <p:cNvSpPr/>
            <p:nvPr/>
          </p:nvSpPr>
          <p:spPr>
            <a:xfrm>
              <a:off x="3357554" y="3500438"/>
              <a:ext cx="5572164" cy="135732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74" name="Прямоугольник 13"/>
            <p:cNvSpPr>
              <a:spLocks noChangeArrowheads="1"/>
            </p:cNvSpPr>
            <p:nvPr/>
          </p:nvSpPr>
          <p:spPr bwMode="auto">
            <a:xfrm>
              <a:off x="3324896" y="3648678"/>
              <a:ext cx="57150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rgbClr val="CC3300"/>
                  </a:solidFill>
                  <a:latin typeface="Calibri" pitchFamily="34" charset="0"/>
                  <a:cs typeface="Calibri" pitchFamily="34" charset="0"/>
                </a:rPr>
                <a:t>МП-сп  </a:t>
              </a:r>
            </a:p>
            <a:p>
              <a:pPr algn="ctr"/>
              <a:r>
                <a:rPr lang="ru-RU" b="1">
                  <a:latin typeface="Calibri" pitchFamily="34" charset="0"/>
                  <a:cs typeface="Calibri" pitchFamily="34" charset="0"/>
                </a:rPr>
                <a:t>«Сведения об основных  показателях деятельности  малого предприятия за 2010 год» 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0" y="214290"/>
            <a:ext cx="914400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42910" y="214290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Формы сплошного наблюдения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285875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14282" y="1288391"/>
          <a:ext cx="8715432" cy="548754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06276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  <a:gridCol w="218598"/>
              </a:tblGrid>
              <a:tr h="20182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Этапы </a:t>
                      </a:r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сплошного наблюдения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898"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октябрь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ноябрь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декабрь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январь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февраль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март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апрель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май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июнь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июль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август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сентябрь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октябрь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ноябрь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декабрь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январь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февраль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март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апрель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май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июнь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июль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vert="vert270" anchor="ctr">
                    <a:noFill/>
                  </a:tcPr>
                </a:tc>
              </a:tr>
              <a:tr h="1853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I  </a:t>
                      </a:r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Подготовительный этап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1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Взаимодействие с органами государственной власти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и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местного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самоуправления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</a:tr>
              <a:tr h="185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2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Информационно-разъяснительная 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</a:tr>
              <a:tr h="185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3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Формирование списка респондентов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</a:tr>
              <a:tr h="185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4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Подготовка и отправка статинструментария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</a:tr>
              <a:tr h="185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II  Сбор и обработка первичной информации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1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Сбор данных от респондентов (бланков форм), </a:t>
                      </a:r>
                      <a:endParaRPr lang="ru-RU" sz="1200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в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т.ч. в электронном виде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</a:tr>
              <a:tr h="256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2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Сбор данных от респондентов (опрос интервьюерами)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</a:tr>
              <a:tr h="348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3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Комплектование пачек, коробов и отправка их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на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федеральный уровень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</a:tr>
              <a:tr h="441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4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Работа с электронными образами отчётов (кодирование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и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формально-логический контроль первичных данных)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</a:tr>
              <a:tr h="354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5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Внесение корректур, отправка электронной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базы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данных в Росстат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</a:tr>
              <a:tr h="366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III  Анализ сводов. </a:t>
                      </a:r>
                      <a:endParaRPr lang="ru-RU" sz="1200" b="1" u="none" strike="noStrik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Предварительные </a:t>
                      </a:r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и окончательные итоги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1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Анализ сформированных Росстатом  данных,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получение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сводных таблиц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</a:tr>
              <a:tr h="185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2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Публикация предварительных итогов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</a:tr>
              <a:tr h="348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3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Согласование итогов с Росстатом, в т.ч. в </a:t>
                      </a:r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разрезе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chemeClr val="bg1"/>
                    </a:solidFill>
                  </a:tcPr>
                </a:tc>
              </a:tr>
              <a:tr h="185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 4 </a:t>
                      </a:r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Публикация окончательных итогов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04" marR="6704" marT="6704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14290"/>
            <a:ext cx="914400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142852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Этапы сплошного наблюдения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3000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9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28625" y="2214563"/>
            <a:ext cx="4357688" cy="1357312"/>
            <a:chOff x="3270466" y="1928791"/>
            <a:chExt cx="5643602" cy="1357322"/>
          </a:xfrm>
        </p:grpSpPr>
        <p:sp>
          <p:nvSpPr>
            <p:cNvPr id="12" name="Параллелограмм 11"/>
            <p:cNvSpPr/>
            <p:nvPr/>
          </p:nvSpPr>
          <p:spPr>
            <a:xfrm>
              <a:off x="3341902" y="1928791"/>
              <a:ext cx="5572164" cy="135732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8" name="Прямоугольник 12"/>
            <p:cNvSpPr>
              <a:spLocks noChangeArrowheads="1"/>
            </p:cNvSpPr>
            <p:nvPr/>
          </p:nvSpPr>
          <p:spPr bwMode="auto">
            <a:xfrm>
              <a:off x="3270466" y="2144243"/>
              <a:ext cx="5643602" cy="76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sz="2200" b="1">
                  <a:solidFill>
                    <a:srgbClr val="C00000"/>
                  </a:solidFill>
                </a:rPr>
                <a:t>предварительные итоги </a:t>
              </a:r>
            </a:p>
            <a:p>
              <a:pPr algn="ctr"/>
              <a:r>
                <a:rPr lang="ru-RU" sz="2200"/>
                <a:t>(по краткой программе)</a:t>
              </a: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482600" y="4071938"/>
            <a:ext cx="4375150" cy="1357312"/>
            <a:chOff x="3324896" y="3500438"/>
            <a:chExt cx="5715040" cy="1357322"/>
          </a:xfrm>
        </p:grpSpPr>
        <p:sp>
          <p:nvSpPr>
            <p:cNvPr id="15" name="Параллелограмм 14"/>
            <p:cNvSpPr/>
            <p:nvPr/>
          </p:nvSpPr>
          <p:spPr>
            <a:xfrm>
              <a:off x="3357554" y="3500438"/>
              <a:ext cx="5572164" cy="135732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24" name="Прямоугольник 13"/>
            <p:cNvSpPr>
              <a:spLocks noChangeArrowheads="1"/>
            </p:cNvSpPr>
            <p:nvPr/>
          </p:nvSpPr>
          <p:spPr bwMode="auto">
            <a:xfrm>
              <a:off x="3324896" y="3782803"/>
              <a:ext cx="5715040" cy="76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200" b="1">
                  <a:solidFill>
                    <a:srgbClr val="C00000"/>
                  </a:solidFill>
                </a:rPr>
                <a:t>окончательные итоги  </a:t>
              </a:r>
            </a:p>
            <a:p>
              <a:pPr algn="ctr"/>
              <a:r>
                <a:rPr lang="ru-RU" sz="2200"/>
                <a:t>(по полной программе)</a:t>
              </a:r>
            </a:p>
          </p:txBody>
        </p:sp>
      </p:grpSp>
      <p:sp>
        <p:nvSpPr>
          <p:cNvPr id="11" name="Стрелка вправо 10"/>
          <p:cNvSpPr/>
          <p:nvPr/>
        </p:nvSpPr>
        <p:spPr>
          <a:xfrm>
            <a:off x="4806950" y="2749550"/>
            <a:ext cx="785813" cy="28575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786313" y="4608513"/>
            <a:ext cx="785812" cy="28575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5857875" y="2508250"/>
            <a:ext cx="31416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002060"/>
                </a:solidFill>
                <a:cs typeface="Times New Roman" pitchFamily="18" charset="0"/>
              </a:rPr>
              <a:t>Срок</a:t>
            </a:r>
          </a:p>
          <a:p>
            <a:r>
              <a:rPr lang="en-US" sz="2200" b="1">
                <a:solidFill>
                  <a:srgbClr val="C00000"/>
                </a:solidFill>
                <a:cs typeface="Times New Roman" pitchFamily="18" charset="0"/>
              </a:rPr>
              <a:t>IV</a:t>
            </a:r>
            <a:r>
              <a:rPr lang="ru-RU" sz="2200" b="1">
                <a:solidFill>
                  <a:srgbClr val="C00000"/>
                </a:solidFill>
                <a:cs typeface="Times New Roman" pitchFamily="18" charset="0"/>
              </a:rPr>
              <a:t> квартал 2011 года</a:t>
            </a:r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5786438" y="4365625"/>
            <a:ext cx="3214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002060"/>
                </a:solidFill>
                <a:cs typeface="Times New Roman" pitchFamily="18" charset="0"/>
              </a:rPr>
              <a:t>Срок</a:t>
            </a:r>
          </a:p>
          <a:p>
            <a:r>
              <a:rPr lang="ru-RU" sz="2200" b="1">
                <a:solidFill>
                  <a:srgbClr val="C00000"/>
                </a:solidFill>
                <a:cs typeface="Times New Roman" pitchFamily="18" charset="0"/>
              </a:rPr>
              <a:t>до 1 июля 2012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9675"/>
            <a:ext cx="9144000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42910" y="239675"/>
            <a:ext cx="8001056" cy="1000132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Этапы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публикации </a:t>
            </a:r>
          </a:p>
          <a:p>
            <a:pPr algn="ctr" eaLnBrk="0" hangingPunct="0"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итогов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сплошного наблюдения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311275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071563"/>
            <a:ext cx="9144000" cy="64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52"/>
            <a:ext cx="9144000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28" name="Object 30"/>
          <p:cNvGraphicFramePr>
            <a:graphicFrameLocks noChangeAspect="1"/>
          </p:cNvGraphicFramePr>
          <p:nvPr/>
        </p:nvGraphicFramePr>
        <p:xfrm>
          <a:off x="857250" y="2071688"/>
          <a:ext cx="3214688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3" imgW="2286000" imgH="1184760" progId="">
                  <p:embed/>
                </p:oleObj>
              </mc:Choice>
              <mc:Fallback>
                <p:oleObj name="Clip" r:id="rId3" imgW="2286000" imgH="118476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071688"/>
                        <a:ext cx="3214688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123944" y="128586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ЮРИДИЧЕСКИЕ ЛИЦА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286248" y="1285860"/>
            <a:ext cx="45005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ИНДИВИДУАЛЬНЫЕ ПРЕДПРИНИМАТЕЛИ</a:t>
            </a:r>
          </a:p>
        </p:txBody>
      </p:sp>
      <p:sp>
        <p:nvSpPr>
          <p:cNvPr id="1033" name="Прямоугольник 9"/>
          <p:cNvSpPr>
            <a:spLocks noChangeArrowheads="1"/>
          </p:cNvSpPr>
          <p:nvPr/>
        </p:nvSpPr>
        <p:spPr bwMode="auto">
          <a:xfrm>
            <a:off x="893763" y="4643438"/>
            <a:ext cx="3170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Отправлено писем – 22 258</a:t>
            </a:r>
          </a:p>
          <a:p>
            <a:pPr algn="ctr"/>
            <a:r>
              <a:rPr lang="ru-RU"/>
              <a:t>Получено отчётов – 15 861</a:t>
            </a:r>
          </a:p>
          <a:p>
            <a:pPr algn="ctr"/>
            <a:r>
              <a:rPr lang="ru-RU"/>
              <a:t>% сбора - 71,3</a:t>
            </a:r>
          </a:p>
        </p:txBody>
      </p:sp>
      <p:sp>
        <p:nvSpPr>
          <p:cNvPr id="1034" name="Прямоугольник 14"/>
          <p:cNvSpPr>
            <a:spLocks noChangeArrowheads="1"/>
          </p:cNvSpPr>
          <p:nvPr/>
        </p:nvSpPr>
        <p:spPr bwMode="auto">
          <a:xfrm>
            <a:off x="5000625" y="4643438"/>
            <a:ext cx="3170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Отправлено писем – 43 576</a:t>
            </a:r>
          </a:p>
          <a:p>
            <a:pPr algn="ctr"/>
            <a:r>
              <a:rPr lang="ru-RU"/>
              <a:t>Получено отчётов – 37 327</a:t>
            </a:r>
          </a:p>
          <a:p>
            <a:pPr algn="ctr"/>
            <a:r>
              <a:rPr lang="ru-RU"/>
              <a:t>% сбора - 85,7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500298" y="5876528"/>
            <a:ext cx="414340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ОБЩИЙ ПРОЦЕНТ СБОРА – 81 %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142852"/>
            <a:ext cx="7358114" cy="954107"/>
          </a:xfrm>
          <a:prstGeom prst="rect">
            <a:avLst/>
          </a:prstGeom>
          <a:effectLst>
            <a:outerShdw dist="3556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Результаты сбора отчётов от респондентов </a:t>
            </a:r>
          </a:p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в Кировской области</a:t>
            </a:r>
          </a:p>
        </p:txBody>
      </p:sp>
      <p:pic>
        <p:nvPicPr>
          <p:cNvPr id="1039" name="Рисунок 13" descr="emblema копия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928813"/>
            <a:ext cx="10001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7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.7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0.8|0.9|0.8|0.9|0.7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3.6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3.6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4DADD5C12019B408D95054160865709" ma:contentTypeVersion="0" ma:contentTypeDescription="Создание документа." ma:contentTypeScope="" ma:versionID="0fc6ee825b8733766db6f74dbab04779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99B820-A3D2-4C09-A72F-421B7DA6D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38EF2E-45D3-4FB0-ABC1-8C7F59E23E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A0642-534C-4AFE-837A-C8DA336CC85D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1039</Words>
  <Application>Microsoft Office PowerPoint</Application>
  <PresentationFormat>Экран (4:3)</PresentationFormat>
  <Paragraphs>631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Century Schoolbook</vt:lpstr>
      <vt:lpstr>Wingdings 2</vt:lpstr>
      <vt:lpstr>Calibri</vt:lpstr>
      <vt:lpstr>Times New Roman</vt:lpstr>
      <vt:lpstr>Трек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Кировстат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Сплошное федеральное статистическое наблюдение за деятельностью субъектов малого и среднего предпринимательства</dc:title>
  <dc:creator>Елена</dc:creator>
  <cp:lastModifiedBy>P43_DomrachevaIA</cp:lastModifiedBy>
  <cp:revision>216</cp:revision>
  <dcterms:created xsi:type="dcterms:W3CDTF">2010-10-19T09:30:01Z</dcterms:created>
  <dcterms:modified xsi:type="dcterms:W3CDTF">2018-12-11T05:53:41Z</dcterms:modified>
</cp:coreProperties>
</file>