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67" r:id="rId5"/>
    <p:sldId id="322" r:id="rId6"/>
    <p:sldId id="256" r:id="rId7"/>
    <p:sldId id="323" r:id="rId8"/>
    <p:sldId id="388" r:id="rId9"/>
    <p:sldId id="326" r:id="rId10"/>
    <p:sldId id="384" r:id="rId11"/>
    <p:sldId id="390" r:id="rId12"/>
    <p:sldId id="393" r:id="rId13"/>
    <p:sldId id="391" r:id="rId14"/>
    <p:sldId id="396" r:id="rId15"/>
    <p:sldId id="386" r:id="rId16"/>
    <p:sldId id="394" r:id="rId17"/>
    <p:sldId id="397" r:id="rId18"/>
    <p:sldId id="398" r:id="rId19"/>
    <p:sldId id="351" r:id="rId20"/>
    <p:sldId id="343" r:id="rId21"/>
    <p:sldId id="395" r:id="rId22"/>
    <p:sldId id="34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8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итова Екатерина Вадимовна" initials="ТЕВ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583"/>
    <a:srgbClr val="E0002B"/>
    <a:srgbClr val="FF002B"/>
    <a:srgbClr val="EB605F"/>
    <a:srgbClr val="529FD8"/>
    <a:srgbClr val="334286"/>
    <a:srgbClr val="0062BA"/>
    <a:srgbClr val="D0000A"/>
    <a:srgbClr val="FFD365"/>
    <a:srgbClr val="FFA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99023" autoAdjust="0"/>
  </p:normalViewPr>
  <p:slideViewPr>
    <p:cSldViewPr snapToGrid="0" snapToObjects="1">
      <p:cViewPr>
        <p:scale>
          <a:sx n="70" d="100"/>
          <a:sy n="70" d="100"/>
        </p:scale>
        <p:origin x="-702" y="-558"/>
      </p:cViewPr>
      <p:guideLst>
        <p:guide orient="horz" pos="142"/>
        <p:guide orient="horz" pos="3861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22.12.2022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661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330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96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135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i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41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650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53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i="1" u="sng" strike="noStrike" dirty="0" smtClean="0">
              <a:solidFill>
                <a:srgbClr val="A2163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67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473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265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СЛАЙД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baseline="0" dirty="0" smtClean="0"/>
              <a:t>Если ВЫ о</a:t>
            </a:r>
            <a:r>
              <a:rPr lang="ru-RU" b="0" dirty="0" smtClean="0"/>
              <a:t>существляете</a:t>
            </a:r>
            <a:r>
              <a:rPr lang="ru-RU" b="0" baseline="0" dirty="0" smtClean="0"/>
              <a:t> продажу товаров населению, п</a:t>
            </a:r>
            <a:r>
              <a:rPr lang="ru-RU" b="0" dirty="0" smtClean="0"/>
              <a:t>ри ответе на вопрос 4 нужно правильно определить вид розничной торговли.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следует</a:t>
            </a:r>
            <a:r>
              <a:rPr lang="ru-RU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во-первых, </a:t>
            </a:r>
            <a:r>
              <a:rPr lang="ru-RU" b="0" baseline="0" dirty="0" smtClean="0"/>
              <a:t>указать основную группу товаров, которой Вы торгуете (например, мясо и мясные продукты, овощи и фрукты, одежда, косметические товары и другие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определить место торговли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это может быть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стационарный объект</a:t>
            </a:r>
            <a:r>
              <a:rPr lang="ru-RU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(например, магазин или отдел в ТЦ)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нестационарный торговый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 (например,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палатка, киоск, автолавка);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либо торгуете на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рынке;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 Вы осуществляете дистанционную торговлю</a:t>
            </a:r>
            <a:r>
              <a:rPr lang="ru-RU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(через Интернет, по почте и т. д.).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ответе на вопрос 4 могут быть, например, такие варианты: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Продажа мяса и мясопродуктов в специализированном магазине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Продажа овощей и фруктов в киоске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Продажа одежды на рынке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Продажа косметических товаров через Интернет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у Вас комиссионный магазин, то укажите «продажа товаров бывших в употреблении» и каким товаром торгуете, например, это одежда.</a:t>
            </a:r>
            <a:endParaRPr lang="ru-R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537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330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33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1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  <p:sldLayoutId id="2147483670" r:id="rId1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bor.gks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kirovstat.gks.ru/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50919" y="3675380"/>
            <a:ext cx="7917181" cy="1255728"/>
          </a:xfrm>
        </p:spPr>
        <p:txBody>
          <a:bodyPr/>
          <a:lstStyle/>
          <a:p>
            <a:pPr algn="ctr"/>
            <a:r>
              <a:rPr lang="ru-RU" sz="2800" dirty="0" smtClean="0"/>
              <a:t>Проведение статистического наблюдения об объектах розничной торговли и общественного питания</a:t>
            </a:r>
            <a:endParaRPr lang="ru-RU" sz="2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2160" y="5412011"/>
            <a:ext cx="6174740" cy="1280351"/>
          </a:xfrm>
        </p:spPr>
        <p:txBody>
          <a:bodyPr/>
          <a:lstStyle/>
          <a:p>
            <a:pPr algn="ctr"/>
            <a:endParaRPr lang="ru-RU" sz="100" dirty="0" smtClean="0"/>
          </a:p>
          <a:p>
            <a:pPr algn="ctr"/>
            <a:r>
              <a:rPr lang="ru-RU" sz="3600" b="1" dirty="0" smtClean="0">
                <a:solidFill>
                  <a:srgbClr val="FF002B"/>
                </a:solidFill>
              </a:rPr>
              <a:t>Порядок заполнения </a:t>
            </a:r>
          </a:p>
          <a:p>
            <a:pPr algn="ctr"/>
            <a:r>
              <a:rPr lang="ru-RU" sz="3600" b="1" dirty="0" smtClean="0">
                <a:solidFill>
                  <a:srgbClr val="FF002B"/>
                </a:solidFill>
              </a:rPr>
              <a:t>формы </a:t>
            </a:r>
            <a:r>
              <a:rPr lang="ru-RU" sz="3600" b="1" dirty="0">
                <a:solidFill>
                  <a:srgbClr val="FF002B"/>
                </a:solidFill>
              </a:rPr>
              <a:t>№ </a:t>
            </a:r>
            <a:r>
              <a:rPr lang="ru-RU" sz="3600" b="1" dirty="0" smtClean="0">
                <a:solidFill>
                  <a:srgbClr val="FF002B"/>
                </a:solidFill>
              </a:rPr>
              <a:t>1-ТОРГ (МО)</a:t>
            </a:r>
            <a:endParaRPr lang="ru-RU" sz="3600" b="1" dirty="0">
              <a:solidFill>
                <a:srgbClr val="FF0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1071" y="1126548"/>
            <a:ext cx="79030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По строке 21  </a:t>
            </a:r>
            <a:r>
              <a:rPr lang="ru-RU" sz="1600" dirty="0" smtClean="0"/>
              <a:t>показываются </a:t>
            </a:r>
            <a:r>
              <a:rPr lang="ru-RU" sz="1600" dirty="0"/>
              <a:t>аптеки и аптечные </a:t>
            </a:r>
            <a:r>
              <a:rPr lang="ru-RU" sz="1600" dirty="0" smtClean="0"/>
              <a:t>магазины, включая </a:t>
            </a:r>
          </a:p>
          <a:p>
            <a:pPr algn="just"/>
            <a:r>
              <a:rPr lang="ru-RU" sz="1600" dirty="0" smtClean="0"/>
              <a:t>                         магазины «Оптика»</a:t>
            </a:r>
          </a:p>
          <a:p>
            <a:pPr algn="just"/>
            <a:r>
              <a:rPr lang="ru-RU" sz="1600" b="1" dirty="0" smtClean="0"/>
              <a:t>по строке 23 </a:t>
            </a:r>
            <a:r>
              <a:rPr lang="ru-RU" sz="1600" dirty="0" smtClean="0"/>
              <a:t>- </a:t>
            </a:r>
            <a:r>
              <a:rPr lang="ru-RU" sz="1600" dirty="0"/>
              <a:t>аптечные киоски и </a:t>
            </a:r>
            <a:r>
              <a:rPr lang="ru-RU" sz="1600" dirty="0" smtClean="0"/>
              <a:t>пункты.</a:t>
            </a:r>
          </a:p>
          <a:p>
            <a:pPr algn="just"/>
            <a:endParaRPr lang="ru-RU" sz="1600" b="1" dirty="0" smtClean="0"/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>
                <a:solidFill>
                  <a:srgbClr val="283583"/>
                </a:solidFill>
              </a:rPr>
              <a:t>Аптека (аптечный магазин) </a:t>
            </a:r>
            <a:r>
              <a:rPr lang="ru-RU" dirty="0"/>
              <a:t>- </a:t>
            </a:r>
            <a:r>
              <a:rPr lang="ru-RU" sz="1600" dirty="0"/>
              <a:t>это учреждение здравоохранения, </a:t>
            </a:r>
            <a:r>
              <a:rPr lang="ru-RU" sz="1600" dirty="0" smtClean="0"/>
              <a:t>занимающееся </a:t>
            </a:r>
            <a:r>
              <a:rPr lang="ru-RU" sz="1600" dirty="0"/>
              <a:t>изготовлением и отпуском лекарств по рецептам врачей и без рецепта, предметов санитарии и гигиены, ухода за больными, дезинфекционных средств, перевязочных материалов, очковой оптики, хирургических инструментов, минеральных вод и других медицинских товаров.</a:t>
            </a:r>
          </a:p>
          <a:p>
            <a:pPr algn="just"/>
            <a:endParaRPr lang="ru-RU" sz="1600" b="1" dirty="0" smtClean="0">
              <a:solidFill>
                <a:srgbClr val="283583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283583"/>
                </a:solidFill>
              </a:rPr>
              <a:t>Аптечный </a:t>
            </a:r>
            <a:r>
              <a:rPr lang="ru-RU" sz="1600" b="1" dirty="0">
                <a:solidFill>
                  <a:srgbClr val="283583"/>
                </a:solidFill>
              </a:rPr>
              <a:t>киоск (пункт) </a:t>
            </a:r>
            <a:r>
              <a:rPr lang="ru-RU" sz="1400" dirty="0" smtClean="0"/>
              <a:t>- </a:t>
            </a:r>
            <a:r>
              <a:rPr lang="ru-RU" sz="1600" dirty="0"/>
              <a:t>структурное подразделение аптеки, </a:t>
            </a:r>
            <a:r>
              <a:rPr lang="ru-RU" sz="1600" dirty="0" smtClean="0"/>
              <a:t>которое </a:t>
            </a:r>
            <a:r>
              <a:rPr lang="ru-RU" sz="1600" dirty="0"/>
              <a:t>имеет лицензию на осуществление хозяйственной деятельности по розничной реализации изделий медицинского назначения и лекарств согласно правилам, установленным государственным законодательством. </a:t>
            </a:r>
            <a:endParaRPr lang="ru-RU" sz="1600" dirty="0" smtClean="0"/>
          </a:p>
        </p:txBody>
      </p:sp>
      <p:pic>
        <p:nvPicPr>
          <p:cNvPr id="12" name="Picture 2" descr="https://prostatitno.ru/wp-content/uploads/2019/01/0637599cf1b0378ee6e2a41f9f9941c0-1024x6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0"/>
          <a:stretch/>
        </p:blipFill>
        <p:spPr bwMode="auto">
          <a:xfrm>
            <a:off x="8556171" y="971421"/>
            <a:ext cx="3148150" cy="205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avatars.mds.yandex.net/get-zen_doc/51478/pub_5c2a06f0ea2b1100ab45bd51_5c2a07c5753ad200a98bf625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" b="4015"/>
          <a:stretch/>
        </p:blipFill>
        <p:spPr bwMode="auto">
          <a:xfrm>
            <a:off x="8556171" y="3317961"/>
            <a:ext cx="3148150" cy="218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8351" y="5359079"/>
            <a:ext cx="81904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E0002B"/>
                </a:solidFill>
              </a:rPr>
              <a:t>Внимание</a:t>
            </a:r>
            <a:r>
              <a:rPr lang="en-US" sz="2000" b="1" dirty="0" smtClean="0">
                <a:solidFill>
                  <a:srgbClr val="E0002B"/>
                </a:solidFill>
              </a:rPr>
              <a:t>!</a:t>
            </a:r>
            <a:endParaRPr lang="ru-RU" sz="2000" b="1" dirty="0" smtClean="0">
              <a:solidFill>
                <a:srgbClr val="E0002B"/>
              </a:solidFill>
            </a:endParaRPr>
          </a:p>
          <a:p>
            <a:pPr>
              <a:lnSpc>
                <a:spcPct val="100000"/>
              </a:lnSpc>
            </a:pPr>
            <a:endParaRPr lang="ru-RU" sz="800" b="1" dirty="0">
              <a:solidFill>
                <a:srgbClr val="E0002B"/>
              </a:solidFill>
            </a:endParaRPr>
          </a:p>
          <a:p>
            <a:pPr algn="just"/>
            <a:r>
              <a:rPr lang="ru-RU" sz="1600" dirty="0" smtClean="0"/>
              <a:t>Ветеринарные </a:t>
            </a:r>
            <a:r>
              <a:rPr lang="ru-RU" sz="1600" dirty="0"/>
              <a:t>аптеки относятся к «прочим магазинам» и включаются </a:t>
            </a:r>
            <a:r>
              <a:rPr lang="ru-RU" sz="1600" b="1" dirty="0"/>
              <a:t>в строку </a:t>
            </a:r>
            <a:r>
              <a:rPr lang="ru-RU" sz="1600" b="1" dirty="0" smtClean="0"/>
              <a:t>15.</a:t>
            </a:r>
            <a:endParaRPr lang="ru-RU" sz="16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t="14350" r="10561"/>
          <a:stretch/>
        </p:blipFill>
        <p:spPr>
          <a:xfrm>
            <a:off x="383661" y="5264332"/>
            <a:ext cx="1055926" cy="1143602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439587" y="181407"/>
            <a:ext cx="10403790" cy="381755"/>
            <a:chOff x="1439586" y="4278651"/>
            <a:chExt cx="10403790" cy="381755"/>
          </a:xfrm>
        </p:grpSpPr>
        <p:sp>
          <p:nvSpPr>
            <p:cNvPr id="1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2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5" name="Текст 1"/>
          <p:cNvSpPr>
            <a:spLocks noGrp="1"/>
          </p:cNvSpPr>
          <p:nvPr>
            <p:ph type="body" sz="quarter" idx="10"/>
          </p:nvPr>
        </p:nvSpPr>
        <p:spPr>
          <a:xfrm>
            <a:off x="292219" y="443248"/>
            <a:ext cx="11870752" cy="673100"/>
          </a:xfrm>
        </p:spPr>
        <p:txBody>
          <a:bodyPr/>
          <a:lstStyle/>
          <a:p>
            <a:r>
              <a:rPr lang="ru-RU" b="1" dirty="0" smtClean="0">
                <a:solidFill>
                  <a:srgbClr val="283583"/>
                </a:solidFill>
              </a:rPr>
              <a:t>Объекты розничной торговли</a:t>
            </a:r>
            <a:endParaRPr lang="ru-RU" b="1" dirty="0">
              <a:solidFill>
                <a:srgbClr val="283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7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8070" y="1602948"/>
            <a:ext cx="1009722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/>
              <a:t>В строках 02, 04, 06, 08, 10, 12, 14, 16, 18, 22 </a:t>
            </a:r>
            <a:r>
              <a:rPr lang="ru-RU" sz="1600" dirty="0"/>
              <a:t>указываются данные о площади торгового зала (зала для обслуживания покупателей</a:t>
            </a:r>
            <a:r>
              <a:rPr lang="ru-RU" sz="1600" dirty="0" smtClean="0"/>
              <a:t>):</a:t>
            </a:r>
          </a:p>
          <a:p>
            <a:pPr indent="457200" algn="just"/>
            <a:endParaRPr lang="ru-RU" sz="1600" dirty="0" smtClean="0"/>
          </a:p>
          <a:p>
            <a:pPr marL="285750" indent="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установочная </a:t>
            </a:r>
            <a:r>
              <a:rPr lang="ru-RU" sz="1600" dirty="0"/>
              <a:t>площадь магазина (площадь торгового зала, занятая оборудованием, предназначенным для выкладки, демонстрации товаров, проведения денежных расчетов и обслуживания покупателей</a:t>
            </a:r>
            <a:r>
              <a:rPr lang="ru-RU" sz="1600" dirty="0" smtClean="0"/>
              <a:t>);</a:t>
            </a:r>
          </a:p>
          <a:p>
            <a:pPr marL="285750" indent="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площадь </a:t>
            </a:r>
            <a:r>
              <a:rPr lang="ru-RU" sz="1600" dirty="0"/>
              <a:t>контрольно-кассовых узлов и кассовых кабин, площадь рабочих мест обслуживающего </a:t>
            </a:r>
            <a:r>
              <a:rPr lang="ru-RU" sz="1600" dirty="0" smtClean="0"/>
              <a:t>персонала;</a:t>
            </a:r>
          </a:p>
          <a:p>
            <a:pPr marL="285750" indent="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площадь </a:t>
            </a:r>
            <a:r>
              <a:rPr lang="ru-RU" sz="1600" dirty="0"/>
              <a:t>проходов для покупателей. </a:t>
            </a:r>
            <a:endParaRPr lang="ru-RU" sz="1600" dirty="0" smtClean="0"/>
          </a:p>
          <a:p>
            <a:pPr marL="285750" indent="457200" algn="just">
              <a:spcBef>
                <a:spcPts val="1200"/>
              </a:spcBef>
            </a:pPr>
            <a:r>
              <a:rPr lang="ru-RU" sz="1600" dirty="0"/>
              <a:t>В площадь торгового зала магазина </a:t>
            </a:r>
            <a:r>
              <a:rPr lang="ru-RU" sz="1600" b="1" dirty="0"/>
              <a:t>не включается </a:t>
            </a:r>
            <a:r>
              <a:rPr lang="ru-RU" sz="1600" dirty="0"/>
              <a:t>площадь для приема, хранения и подготовки товаров к продаже, подсобных и административно-бытовых </a:t>
            </a:r>
            <a:r>
              <a:rPr lang="ru-RU" sz="1600" dirty="0" smtClean="0"/>
              <a:t>помещений.</a:t>
            </a:r>
          </a:p>
          <a:p>
            <a:pPr marL="285750" indent="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indent="457200" algn="just"/>
            <a:endParaRPr lang="ru-RU" sz="1600" dirty="0"/>
          </a:p>
          <a:p>
            <a:pPr indent="457200" algn="just"/>
            <a:endParaRPr lang="ru-RU" sz="16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871251" y="5467958"/>
            <a:ext cx="9458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E0002B"/>
                </a:solidFill>
              </a:rPr>
              <a:t>Внимание</a:t>
            </a:r>
            <a:r>
              <a:rPr lang="en-US" sz="2000" b="1" dirty="0" smtClean="0">
                <a:solidFill>
                  <a:srgbClr val="E0002B"/>
                </a:solidFill>
              </a:rPr>
              <a:t>!</a:t>
            </a:r>
            <a:endParaRPr lang="ru-RU" sz="2000" b="1" dirty="0" smtClean="0">
              <a:solidFill>
                <a:srgbClr val="E0002B"/>
              </a:solidFill>
            </a:endParaRPr>
          </a:p>
          <a:p>
            <a:pPr>
              <a:lnSpc>
                <a:spcPct val="100000"/>
              </a:lnSpc>
            </a:pPr>
            <a:endParaRPr lang="ru-RU" sz="800" b="1" dirty="0">
              <a:solidFill>
                <a:srgbClr val="E0002B"/>
              </a:solidFill>
            </a:endParaRPr>
          </a:p>
          <a:p>
            <a:pPr indent="457200"/>
            <a:r>
              <a:rPr lang="ru-RU" sz="1600" dirty="0" smtClean="0"/>
              <a:t>Данные о площадях заполняются</a:t>
            </a:r>
            <a:r>
              <a:rPr lang="ru-RU" sz="1600" b="1" dirty="0" smtClean="0"/>
              <a:t> </a:t>
            </a:r>
            <a:r>
              <a:rPr lang="ru-RU" sz="1600" b="1" dirty="0"/>
              <a:t>только </a:t>
            </a:r>
            <a:r>
              <a:rPr lang="ru-RU" sz="1600" dirty="0"/>
              <a:t>в отчете </a:t>
            </a:r>
            <a:r>
              <a:rPr lang="ru-RU" sz="1600" b="1" dirty="0" smtClean="0"/>
              <a:t>по состоянию на </a:t>
            </a:r>
            <a:r>
              <a:rPr lang="ru-RU" sz="1600" b="1" dirty="0"/>
              <a:t>1 января.</a:t>
            </a:r>
          </a:p>
          <a:p>
            <a:pPr indent="457200"/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t="14350" r="10561"/>
          <a:stretch/>
        </p:blipFill>
        <p:spPr>
          <a:xfrm>
            <a:off x="698619" y="5340019"/>
            <a:ext cx="1055926" cy="1143602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439587" y="181407"/>
            <a:ext cx="10403790" cy="381755"/>
            <a:chOff x="1439586" y="4278651"/>
            <a:chExt cx="10403790" cy="381755"/>
          </a:xfrm>
        </p:grpSpPr>
        <p:sp>
          <p:nvSpPr>
            <p:cNvPr id="1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2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5" name="Текст 1"/>
          <p:cNvSpPr>
            <a:spLocks noGrp="1"/>
          </p:cNvSpPr>
          <p:nvPr>
            <p:ph type="body" sz="quarter" idx="10"/>
          </p:nvPr>
        </p:nvSpPr>
        <p:spPr>
          <a:xfrm>
            <a:off x="292219" y="671848"/>
            <a:ext cx="11870752" cy="673100"/>
          </a:xfrm>
        </p:spPr>
        <p:txBody>
          <a:bodyPr/>
          <a:lstStyle/>
          <a:p>
            <a:r>
              <a:rPr lang="ru-RU" b="1" dirty="0" smtClean="0">
                <a:solidFill>
                  <a:srgbClr val="283583"/>
                </a:solidFill>
              </a:rPr>
              <a:t>Объекты розничной торговли</a:t>
            </a:r>
            <a:endParaRPr lang="ru-RU" b="1" dirty="0">
              <a:solidFill>
                <a:srgbClr val="283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1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13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15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7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7" name="Прямоугольник 6"/>
          <p:cNvSpPr/>
          <p:nvPr/>
        </p:nvSpPr>
        <p:spPr>
          <a:xfrm>
            <a:off x="435426" y="1095136"/>
            <a:ext cx="109945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Объекты общественного питания отражаются в строках 24-32.</a:t>
            </a:r>
          </a:p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строке 24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указывается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общедоступных столовых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закусочных.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строке 27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указывается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столовых учебных заведений, промышленных предприятий, организаций социальной сферы (например, больниц, детских домов, домов-интернатов) и других организаций.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s.66.ru/localStorage/resize/1200x-/collection/63/99/0b/d7/63990bd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r="14655"/>
          <a:stretch/>
        </p:blipFill>
        <p:spPr bwMode="auto">
          <a:xfrm>
            <a:off x="7375434" y="2405755"/>
            <a:ext cx="2552337" cy="193111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7678" y="2316855"/>
            <a:ext cx="66185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800" b="1" dirty="0" smtClean="0">
              <a:solidFill>
                <a:srgbClr val="283583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283583"/>
                </a:solidFill>
              </a:rPr>
              <a:t>Столовая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sz="1600" dirty="0"/>
              <a:t>предприятие (объект) общественного питания, осуществляющее приготовление и реализацию с потреблением на месте разнообразных блюд и кулинарных изделий в соответствии с меню, различающимся по дням недели.</a:t>
            </a:r>
          </a:p>
          <a:p>
            <a:endParaRPr lang="ru-RU" dirty="0"/>
          </a:p>
          <a:p>
            <a:pPr algn="just"/>
            <a:r>
              <a:rPr lang="ru-RU" sz="2000" b="1" dirty="0">
                <a:solidFill>
                  <a:srgbClr val="283583"/>
                </a:solidFill>
              </a:rPr>
              <a:t>Закусочная</a:t>
            </a:r>
            <a:r>
              <a:rPr lang="ru-RU" dirty="0"/>
              <a:t> - </a:t>
            </a:r>
            <a:r>
              <a:rPr lang="ru-RU" sz="1600" dirty="0"/>
              <a:t>предприятие (объект) питания с ограниченным ассортиментом блюд и изделий несложного </a:t>
            </a:r>
            <a:r>
              <a:rPr lang="ru-RU" sz="1600" dirty="0" smtClean="0"/>
              <a:t>изготовления, </a:t>
            </a:r>
            <a:r>
              <a:rPr lang="ru-RU" sz="1600" dirty="0"/>
              <a:t>предназначенное для быстрого обслуживания потребителей, с возможной реализацией алкогольных напитков, покупных товаров (например, шашлычная, котлетная, сосисочная, пельменная (вареничная), чебуречная, чайная, пирожковая, блинная, пончиковая, бутербродная, рюмочная</a:t>
            </a:r>
            <a:r>
              <a:rPr lang="ru-RU" sz="1600" dirty="0" smtClean="0"/>
              <a:t>).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  <p:pic>
        <p:nvPicPr>
          <p:cNvPr id="19" name="Picture 4" descr="http://tmnprofobr.ru/wp-content/uploads/1392021440_f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r="9521" b="6996"/>
          <a:stretch/>
        </p:blipFill>
        <p:spPr bwMode="auto">
          <a:xfrm>
            <a:off x="9104811" y="4349930"/>
            <a:ext cx="2738565" cy="231212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Текст 1"/>
          <p:cNvSpPr>
            <a:spLocks noGrp="1"/>
          </p:cNvSpPr>
          <p:nvPr>
            <p:ph type="body" sz="quarter" idx="10"/>
          </p:nvPr>
        </p:nvSpPr>
        <p:spPr>
          <a:xfrm>
            <a:off x="409786" y="469737"/>
            <a:ext cx="9803471" cy="673100"/>
          </a:xfrm>
        </p:spPr>
        <p:txBody>
          <a:bodyPr/>
          <a:lstStyle/>
          <a:p>
            <a:r>
              <a:rPr lang="ru-RU" b="1" dirty="0" smtClean="0"/>
              <a:t>Объекты общественного питания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426" y="5738847"/>
            <a:ext cx="8290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Объекты общественного питания, расположенные в торговых центрах, торговых комплексах, аутлет-центрах и моллах, учитываются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строках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24-32.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1701" y="1291362"/>
            <a:ext cx="111295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По строке 30 </a:t>
            </a:r>
            <a:r>
              <a:rPr lang="ru-RU" sz="1600" dirty="0" smtClean="0"/>
              <a:t>показывается </a:t>
            </a:r>
            <a:r>
              <a:rPr lang="ru-RU" sz="1600" dirty="0"/>
              <a:t>количество ресторанов, кафе и баров</a:t>
            </a:r>
            <a:r>
              <a:rPr lang="ru-RU" sz="1600" dirty="0" smtClean="0"/>
              <a:t>.</a:t>
            </a:r>
          </a:p>
          <a:p>
            <a:endParaRPr lang="ru-RU" sz="2000" dirty="0"/>
          </a:p>
          <a:p>
            <a:pPr algn="just"/>
            <a:r>
              <a:rPr lang="ru-RU" sz="2000" b="1" dirty="0">
                <a:solidFill>
                  <a:srgbClr val="283583"/>
                </a:solidFill>
              </a:rPr>
              <a:t>Ресторан</a:t>
            </a:r>
            <a:r>
              <a:rPr lang="ru-RU" dirty="0"/>
              <a:t> </a:t>
            </a:r>
            <a:r>
              <a:rPr lang="ru-RU" sz="1400" dirty="0"/>
              <a:t>- </a:t>
            </a:r>
            <a:r>
              <a:rPr lang="ru-RU" sz="1600" dirty="0"/>
              <a:t>предприятие (объект) питания, предоставляющее потребителю услуги по организации питания и досуга или без досуга, </a:t>
            </a:r>
            <a:r>
              <a:rPr lang="ru-RU" sz="1600" b="1" dirty="0"/>
              <a:t>с широким ассортиментом </a:t>
            </a:r>
            <a:r>
              <a:rPr lang="ru-RU" sz="1600" dirty="0"/>
              <a:t>блюд сложного изготовления, включая фирменные блюда и изделия, алкогольных, прохладительных, горячих и других видов напитков, кондитерских и хлебобулочных изделий, покупных товаров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1701" y="3127883"/>
            <a:ext cx="71323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283583"/>
                </a:solidFill>
              </a:rPr>
              <a:t>Кафе</a:t>
            </a:r>
            <a:r>
              <a:rPr lang="ru-RU" dirty="0"/>
              <a:t> - </a:t>
            </a:r>
            <a:r>
              <a:rPr lang="ru-RU" sz="1600" dirty="0"/>
              <a:t>предприятие (объект) питания, предоставляющее потребителю услуги по организации питания и досуга или без досуга, с предоставлением </a:t>
            </a:r>
            <a:r>
              <a:rPr lang="ru-RU" sz="1600" b="1" dirty="0" smtClean="0"/>
              <a:t>ограниченного ассортимента </a:t>
            </a:r>
            <a:r>
              <a:rPr lang="ru-RU" sz="1600" b="1" dirty="0"/>
              <a:t>продукции и услуг</a:t>
            </a:r>
            <a:r>
              <a:rPr lang="ru-RU" sz="1600" dirty="0" smtClean="0"/>
              <a:t>, </a:t>
            </a:r>
            <a:r>
              <a:rPr lang="ru-RU" sz="1600" dirty="0"/>
              <a:t>по сравнению с </a:t>
            </a:r>
            <a:r>
              <a:rPr lang="ru-RU" sz="1600" dirty="0" smtClean="0"/>
              <a:t>рестораном, </a:t>
            </a:r>
            <a:r>
              <a:rPr lang="ru-RU" sz="1600" dirty="0"/>
              <a:t>реализующее фирменные блюда, кондитерские и хлебобулочные изделия, алкогольные и безалкогольные напитки, покупные товары</a:t>
            </a:r>
            <a:r>
              <a:rPr lang="ru-RU" sz="1600" dirty="0" smtClean="0"/>
              <a:t>.</a:t>
            </a:r>
          </a:p>
          <a:p>
            <a:endParaRPr lang="ru-RU" sz="1000" dirty="0" smtClean="0"/>
          </a:p>
          <a:p>
            <a:endParaRPr lang="ru-RU" sz="1000" dirty="0"/>
          </a:p>
          <a:p>
            <a:pPr algn="just"/>
            <a:r>
              <a:rPr lang="ru-RU" sz="2000" b="1" dirty="0">
                <a:solidFill>
                  <a:srgbClr val="283583"/>
                </a:solidFill>
              </a:rPr>
              <a:t>Бар</a:t>
            </a:r>
            <a:r>
              <a:rPr lang="ru-RU" dirty="0"/>
              <a:t> - </a:t>
            </a:r>
            <a:r>
              <a:rPr lang="ru-RU" sz="1600" dirty="0"/>
              <a:t>предприятие (объект) питания, оборудованное барной стойкой и реализующее, в зависимости от </a:t>
            </a:r>
            <a:r>
              <a:rPr lang="ru-RU" sz="1600" dirty="0" smtClean="0"/>
              <a:t>специализации </a:t>
            </a:r>
            <a:r>
              <a:rPr lang="ru-RU" sz="1600" dirty="0"/>
              <a:t>алкогольные и/или безалкогольные напитки, горячие и прохладительные напитки, блюда, холодные и горячие закуски в ограниченном ассортименте, покупные товары</a:t>
            </a:r>
            <a:r>
              <a:rPr lang="ru-RU" sz="1600" dirty="0" smtClean="0"/>
              <a:t>.</a:t>
            </a:r>
          </a:p>
          <a:p>
            <a:endParaRPr lang="ru-RU" sz="1000" dirty="0" smtClean="0"/>
          </a:p>
          <a:p>
            <a:endParaRPr lang="ru-RU" sz="1000" dirty="0"/>
          </a:p>
        </p:txBody>
      </p:sp>
      <p:pic>
        <p:nvPicPr>
          <p:cNvPr id="8" name="Picture 6" descr="https://www.nutrist.com.tr/CkResimler/resimler/ima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/>
          <a:stretch/>
        </p:blipFill>
        <p:spPr bwMode="auto">
          <a:xfrm>
            <a:off x="7981407" y="3172728"/>
            <a:ext cx="3866606" cy="298858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3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25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6" name="Группа 25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27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3" name="Текст 1"/>
          <p:cNvSpPr>
            <a:spLocks noGrp="1"/>
          </p:cNvSpPr>
          <p:nvPr>
            <p:ph type="body" sz="quarter" idx="10"/>
          </p:nvPr>
        </p:nvSpPr>
        <p:spPr>
          <a:xfrm>
            <a:off x="409786" y="469737"/>
            <a:ext cx="9803471" cy="673100"/>
          </a:xfrm>
        </p:spPr>
        <p:txBody>
          <a:bodyPr/>
          <a:lstStyle/>
          <a:p>
            <a:r>
              <a:rPr lang="ru-RU" b="1" dirty="0" smtClean="0"/>
              <a:t>Объекты общественного питания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3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9786" y="1629747"/>
            <a:ext cx="1112955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1200"/>
              </a:spcAft>
            </a:pPr>
            <a:r>
              <a:rPr lang="ru-RU" sz="1600" b="1" dirty="0" smtClean="0"/>
              <a:t>В </a:t>
            </a:r>
            <a:r>
              <a:rPr lang="ru-RU" sz="1600" b="1" dirty="0"/>
              <a:t>строках 26, 29 и 32</a:t>
            </a:r>
            <a:r>
              <a:rPr lang="ru-RU" sz="1600" dirty="0"/>
              <a:t> указываются данные о площади зала обслуживания </a:t>
            </a:r>
            <a:r>
              <a:rPr lang="ru-RU" sz="1600" dirty="0" smtClean="0"/>
              <a:t>посетителей.</a:t>
            </a:r>
          </a:p>
          <a:p>
            <a:pPr indent="457200" algn="just">
              <a:spcAft>
                <a:spcPts val="1200"/>
              </a:spcAft>
            </a:pPr>
            <a:r>
              <a:rPr lang="ru-RU" sz="1600" dirty="0" smtClean="0"/>
              <a:t>В </a:t>
            </a:r>
            <a:r>
              <a:rPr lang="ru-RU" sz="1600" dirty="0"/>
              <a:t>нее включается площадь помещений и открытых площадок, используемых для организации общественного питания. </a:t>
            </a:r>
            <a:endParaRPr lang="ru-RU" sz="1600" dirty="0" smtClean="0"/>
          </a:p>
          <a:p>
            <a:pPr indent="457200" algn="just">
              <a:spcAft>
                <a:spcPts val="1200"/>
              </a:spcAft>
            </a:pPr>
            <a:r>
              <a:rPr lang="ru-RU" sz="1600" dirty="0" smtClean="0"/>
              <a:t>Не учитываются </a:t>
            </a:r>
            <a:r>
              <a:rPr lang="ru-RU" sz="1600" dirty="0"/>
              <a:t>площади открытых производственных </a:t>
            </a:r>
            <a:r>
              <a:rPr lang="ru-RU" sz="1600" dirty="0" smtClean="0"/>
              <a:t>участков для </a:t>
            </a:r>
            <a:r>
              <a:rPr lang="ru-RU" sz="1600" dirty="0" err="1"/>
              <a:t>доготовки</a:t>
            </a:r>
            <a:r>
              <a:rPr lang="ru-RU" sz="1600" dirty="0"/>
              <a:t> продукции, станций раздачи, раздаточных </a:t>
            </a:r>
            <a:r>
              <a:rPr lang="ru-RU" sz="1600" dirty="0" smtClean="0"/>
              <a:t>зон, </a:t>
            </a:r>
            <a:r>
              <a:rPr lang="ru-RU" sz="1600" dirty="0"/>
              <a:t>недоступных для потребителей</a:t>
            </a:r>
            <a:r>
              <a:rPr lang="ru-RU" sz="1600" dirty="0" smtClean="0"/>
              <a:t>.</a:t>
            </a:r>
          </a:p>
          <a:p>
            <a:pPr indent="457200" algn="just">
              <a:spcAft>
                <a:spcPts val="1200"/>
              </a:spcAft>
            </a:pPr>
            <a:endParaRPr lang="ru-RU" sz="1600" dirty="0"/>
          </a:p>
          <a:p>
            <a:pPr indent="457200" algn="just">
              <a:spcAft>
                <a:spcPts val="1200"/>
              </a:spcAft>
            </a:pPr>
            <a:r>
              <a:rPr lang="ru-RU" sz="1600" b="1" dirty="0"/>
              <a:t>В строках </a:t>
            </a:r>
            <a:r>
              <a:rPr lang="ru-RU" sz="1600" b="1" dirty="0" smtClean="0"/>
              <a:t>25, 28, 31 </a:t>
            </a:r>
            <a:r>
              <a:rPr lang="ru-RU" sz="1600" dirty="0"/>
              <a:t>указываются данные о числе мест, определяемое по числу посетителей, на одновременное обслуживание которых рассчитан объект общественного питания.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</p:txBody>
      </p:sp>
      <p:grpSp>
        <p:nvGrpSpPr>
          <p:cNvPr id="22" name="Группа 21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3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25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6" name="Группа 25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27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3" name="Текст 1"/>
          <p:cNvSpPr>
            <a:spLocks noGrp="1"/>
          </p:cNvSpPr>
          <p:nvPr>
            <p:ph type="body" sz="quarter" idx="10"/>
          </p:nvPr>
        </p:nvSpPr>
        <p:spPr>
          <a:xfrm>
            <a:off x="409786" y="707039"/>
            <a:ext cx="9803471" cy="673100"/>
          </a:xfrm>
        </p:spPr>
        <p:txBody>
          <a:bodyPr/>
          <a:lstStyle/>
          <a:p>
            <a:r>
              <a:rPr lang="ru-RU" b="1" dirty="0" smtClean="0"/>
              <a:t>Объекты общественного питания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54545" y="4990993"/>
            <a:ext cx="100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E0002B"/>
                </a:solidFill>
              </a:rPr>
              <a:t>Внимание</a:t>
            </a:r>
            <a:r>
              <a:rPr lang="en-US" sz="2000" b="1" dirty="0" smtClean="0">
                <a:solidFill>
                  <a:srgbClr val="E0002B"/>
                </a:solidFill>
              </a:rPr>
              <a:t>!</a:t>
            </a:r>
            <a:endParaRPr lang="ru-RU" sz="2000" b="1" dirty="0" smtClean="0">
              <a:solidFill>
                <a:srgbClr val="E0002B"/>
              </a:solidFill>
            </a:endParaRPr>
          </a:p>
          <a:p>
            <a:pPr>
              <a:lnSpc>
                <a:spcPct val="100000"/>
              </a:lnSpc>
            </a:pPr>
            <a:endParaRPr lang="ru-RU" sz="800" b="1" dirty="0">
              <a:solidFill>
                <a:srgbClr val="E0002B"/>
              </a:solidFill>
            </a:endParaRPr>
          </a:p>
          <a:p>
            <a:pPr indent="457200"/>
            <a:r>
              <a:rPr lang="ru-RU" sz="1600" dirty="0" smtClean="0"/>
              <a:t>Данные о площадях и количестве мест заполняются</a:t>
            </a:r>
            <a:r>
              <a:rPr lang="ru-RU" sz="1600" b="1" dirty="0" smtClean="0"/>
              <a:t> </a:t>
            </a:r>
            <a:r>
              <a:rPr lang="ru-RU" sz="1600" b="1" dirty="0"/>
              <a:t>только </a:t>
            </a:r>
            <a:r>
              <a:rPr lang="ru-RU" sz="1600" dirty="0"/>
              <a:t>в отчете </a:t>
            </a:r>
            <a:r>
              <a:rPr lang="ru-RU" sz="1600" b="1" dirty="0" smtClean="0"/>
              <a:t>по состоянию на </a:t>
            </a:r>
            <a:r>
              <a:rPr lang="ru-RU" sz="1600" b="1" dirty="0"/>
              <a:t>1 января.</a:t>
            </a:r>
          </a:p>
          <a:p>
            <a:pPr indent="457200"/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t="14350" r="10561"/>
          <a:stretch/>
        </p:blipFill>
        <p:spPr>
          <a:xfrm>
            <a:off x="698618" y="4863054"/>
            <a:ext cx="1055926" cy="11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5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3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25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6" name="Группа 25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27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3" name="Текст 1"/>
          <p:cNvSpPr>
            <a:spLocks noGrp="1"/>
          </p:cNvSpPr>
          <p:nvPr>
            <p:ph type="body" sz="quarter" idx="10"/>
          </p:nvPr>
        </p:nvSpPr>
        <p:spPr>
          <a:xfrm>
            <a:off x="409786" y="707039"/>
            <a:ext cx="9803471" cy="673100"/>
          </a:xfrm>
        </p:spPr>
        <p:txBody>
          <a:bodyPr/>
          <a:lstStyle/>
          <a:p>
            <a:r>
              <a:rPr lang="ru-RU" sz="3200" b="1" dirty="0" smtClean="0"/>
              <a:t>Сельские территории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9786" y="1811962"/>
            <a:ext cx="1128691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 smtClean="0"/>
              <a:t>По </a:t>
            </a:r>
            <a:r>
              <a:rPr lang="ru-RU" sz="1600" b="1" dirty="0"/>
              <a:t>графе 2 </a:t>
            </a:r>
            <a:r>
              <a:rPr lang="ru-RU" sz="1600" dirty="0"/>
              <a:t>показываются сводные данные по сельским территориям. </a:t>
            </a:r>
            <a:endParaRPr lang="ru-RU" sz="1600" dirty="0" smtClean="0"/>
          </a:p>
          <a:p>
            <a:pPr indent="457200" algn="just"/>
            <a:endParaRPr lang="ru-RU" sz="1600" dirty="0" smtClean="0"/>
          </a:p>
          <a:p>
            <a:pPr indent="457200" algn="just"/>
            <a:r>
              <a:rPr lang="ru-RU" sz="1600" b="1" dirty="0" smtClean="0"/>
              <a:t>Сельские </a:t>
            </a:r>
            <a:r>
              <a:rPr lang="ru-RU" sz="1600" b="1" dirty="0"/>
              <a:t>территории </a:t>
            </a:r>
            <a:r>
              <a:rPr lang="ru-RU" sz="1600" dirty="0"/>
              <a:t>– сельские поселения или сельские </a:t>
            </a:r>
            <a:r>
              <a:rPr lang="ru-RU" sz="1600" dirty="0" smtClean="0"/>
              <a:t>поселения и </a:t>
            </a:r>
            <a:r>
              <a:rPr lang="ru-RU" sz="1600" dirty="0"/>
              <a:t>межселенные территории, объединенные общей территорией в границах муниципального района; сельские населенные пункты, входящие в состав городских поселений, муниципальных округов, городских округов (за исключением городских округов, на территориях которых находятся административные центры субъектов Российской Федерации); рабочие поселки, наделенные статусом городских поселений; рабочие поселки, </a:t>
            </a:r>
            <a:r>
              <a:rPr lang="ru-RU" sz="1600" dirty="0" smtClean="0"/>
              <a:t>входящие в </a:t>
            </a:r>
            <a:r>
              <a:rPr lang="ru-RU" sz="1600" dirty="0"/>
              <a:t>состав городских поселений, муниципальных округов, городских округов (за исключением городских округов, на территориях которых находятся административные центры субъектов Российской Федерации). </a:t>
            </a:r>
            <a:endParaRPr lang="ru-RU" sz="1600" dirty="0" smtClean="0"/>
          </a:p>
          <a:p>
            <a:pPr indent="457200" algn="just"/>
            <a:r>
              <a:rPr lang="ru-RU" sz="1600" u="sng" dirty="0" smtClean="0"/>
              <a:t>Перечень</a:t>
            </a:r>
            <a:r>
              <a:rPr lang="ru-RU" sz="1600" dirty="0" smtClean="0"/>
              <a:t> </a:t>
            </a:r>
            <a:r>
              <a:rPr lang="ru-RU" sz="1600" dirty="0"/>
              <a:t>таких сельских населенных пунктов и рабочих поселков на территории субъекта Российской Федерации определяется высшим исполнительным органом субъекта Российской Федерации или исполнительным органом субъекта Российской Федерации, уполномоченным высшим исполнительным органом субъекта Российской Федерации (далее – орган исполнительной власти).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71248" y="5451825"/>
            <a:ext cx="95079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E0002B"/>
                </a:solidFill>
              </a:rPr>
              <a:t>Внимание</a:t>
            </a:r>
            <a:r>
              <a:rPr lang="en-US" sz="2000" b="1" dirty="0" smtClean="0">
                <a:solidFill>
                  <a:srgbClr val="E0002B"/>
                </a:solidFill>
              </a:rPr>
              <a:t>!</a:t>
            </a:r>
            <a:endParaRPr lang="ru-RU" sz="2000" b="1" dirty="0" smtClean="0">
              <a:solidFill>
                <a:srgbClr val="E0002B"/>
              </a:solidFill>
            </a:endParaRPr>
          </a:p>
          <a:p>
            <a:pPr>
              <a:lnSpc>
                <a:spcPct val="100000"/>
              </a:lnSpc>
            </a:pPr>
            <a:endParaRPr lang="ru-RU" sz="800" b="1" dirty="0">
              <a:solidFill>
                <a:srgbClr val="E0002B"/>
              </a:solidFill>
            </a:endParaRPr>
          </a:p>
          <a:p>
            <a:pPr indent="457200" algn="just"/>
            <a:r>
              <a:rPr lang="ru-RU" sz="1600" dirty="0"/>
              <a:t>Графа 2 заполняется </a:t>
            </a:r>
            <a:r>
              <a:rPr lang="ru-RU" sz="1600" b="1" dirty="0"/>
              <a:t>только</a:t>
            </a:r>
            <a:r>
              <a:rPr lang="ru-RU" sz="1600" dirty="0"/>
              <a:t> по муниципальным районам, муниципальным округам и городским округам.</a:t>
            </a:r>
          </a:p>
          <a:p>
            <a:pPr indent="457200"/>
            <a:endParaRPr lang="ru-RU" sz="16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t="14350" r="10561"/>
          <a:stretch/>
        </p:blipFill>
        <p:spPr>
          <a:xfrm>
            <a:off x="581403" y="5434349"/>
            <a:ext cx="1055926" cy="11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8" y="1801607"/>
            <a:ext cx="4609269" cy="3070225"/>
          </a:xfrm>
        </p:spPr>
        <p:txBody>
          <a:bodyPr/>
          <a:lstStyle/>
          <a:p>
            <a:r>
              <a:rPr lang="ru-RU" sz="4600" b="1" dirty="0" smtClean="0">
                <a:solidFill>
                  <a:srgbClr val="E0002B"/>
                </a:solidFill>
              </a:rPr>
              <a:t>Информация для респондентов</a:t>
            </a:r>
            <a:endParaRPr lang="ru-RU" sz="4600" b="1" dirty="0">
              <a:solidFill>
                <a:srgbClr val="E00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0"/>
          </p:nvPr>
        </p:nvSpPr>
        <p:spPr>
          <a:xfrm>
            <a:off x="375608" y="674981"/>
            <a:ext cx="7301291" cy="695763"/>
          </a:xfrm>
        </p:spPr>
        <p:txBody>
          <a:bodyPr/>
          <a:lstStyle/>
          <a:p>
            <a:r>
              <a:rPr lang="ru-RU" b="1" dirty="0">
                <a:solidFill>
                  <a:srgbClr val="283583"/>
                </a:solidFill>
              </a:rPr>
              <a:t>С</a:t>
            </a:r>
            <a:r>
              <a:rPr lang="ru-RU" b="1" dirty="0" smtClean="0">
                <a:solidFill>
                  <a:srgbClr val="283583"/>
                </a:solidFill>
              </a:rPr>
              <a:t>пособы предоставления отчета</a:t>
            </a:r>
            <a:endParaRPr lang="ru-RU" b="1" dirty="0">
              <a:solidFill>
                <a:srgbClr val="283583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5608" y="1644324"/>
            <a:ext cx="4949466" cy="2545539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2"/>
          </p:nvPr>
        </p:nvSpPr>
        <p:spPr>
          <a:xfrm>
            <a:off x="411704" y="1775840"/>
            <a:ext cx="4829982" cy="4281805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отчитаться?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ru-RU" sz="1800" dirty="0">
                <a:latin typeface="+mn-lt"/>
              </a:rPr>
              <a:t>Зарегистрироваться и отправить отчет в </a:t>
            </a:r>
            <a:r>
              <a:rPr lang="ru-RU" sz="1800" b="1" dirty="0">
                <a:latin typeface="+mn-lt"/>
              </a:rPr>
              <a:t>системе сбора отчетности</a:t>
            </a:r>
            <a:r>
              <a:rPr lang="ru-RU" sz="1800" dirty="0">
                <a:latin typeface="+mn-lt"/>
              </a:rPr>
              <a:t> Росстата </a:t>
            </a:r>
            <a:r>
              <a:rPr lang="ru-RU" sz="1800" u="sng" dirty="0">
                <a:latin typeface="+mn-lt"/>
                <a:hlinkClick r:id="rId3"/>
              </a:rPr>
              <a:t>https://</a:t>
            </a:r>
            <a:r>
              <a:rPr lang="ru-RU" sz="1800" u="sng" dirty="0" smtClean="0">
                <a:latin typeface="+mn-lt"/>
                <a:hlinkClick r:id="rId3"/>
              </a:rPr>
              <a:t>websbor.gks.ru</a:t>
            </a:r>
            <a:r>
              <a:rPr lang="ru-RU" sz="1800" u="sng" dirty="0" smtClean="0">
                <a:latin typeface="+mn-lt"/>
              </a:rPr>
              <a:t>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через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систему веб-сбора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Росстата.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ru-RU" sz="1800" dirty="0">
                <a:latin typeface="+mn-lt"/>
              </a:rPr>
              <a:t>воспользоваться услугами </a:t>
            </a:r>
            <a:r>
              <a:rPr lang="ru-RU" sz="1800" b="1" dirty="0">
                <a:latin typeface="+mn-lt"/>
              </a:rPr>
              <a:t>специализированного оператора связи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1800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/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вопросам технической поддержки предоставления форм в электронном виде следует обращаться по телефонам: 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(8332) 37-67-50, 8-922-925-67-80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14397" y="1626708"/>
            <a:ext cx="5963665" cy="45615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925932" y="1650289"/>
            <a:ext cx="5756594" cy="452431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соответствии с частью 7 статьи 8 Федерального закона от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29.11.2007 №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282-ФЗ «Об официальном статистическом учете и системе государственной статистики в Российской Федерации (в ред. Федерального закона от 30.12.2020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№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500-ФЗ)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первичные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статистические данные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формам федерального статистического наблюдения предоставляются исключительно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форме электронного документа, подписанного электронной подписью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Первичные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статистические данные, предоставленные на бумажном носителе,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будут считаться фактом их предоставления, а действия респондента будут иметь признаки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административного правонарушения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установленного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статьей 13.19 </a:t>
            </a: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1439587" y="181407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4946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98" y="677283"/>
            <a:ext cx="8940309" cy="707382"/>
          </a:xfrm>
        </p:spPr>
        <p:txBody>
          <a:bodyPr/>
          <a:lstStyle/>
          <a:p>
            <a:r>
              <a:rPr lang="ru-RU" b="1" dirty="0">
                <a:solidFill>
                  <a:srgbClr val="283583"/>
                </a:solidFill>
              </a:rPr>
              <a:t>А</a:t>
            </a:r>
            <a:r>
              <a:rPr lang="ru-RU" b="1" dirty="0" smtClean="0">
                <a:solidFill>
                  <a:srgbClr val="283583"/>
                </a:solidFill>
              </a:rPr>
              <a:t>дминистративная ответственность</a:t>
            </a:r>
            <a:endParaRPr lang="ru-RU" b="1" dirty="0">
              <a:solidFill>
                <a:srgbClr val="283583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202004" y="1687112"/>
            <a:ext cx="10354996" cy="3597407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Согласно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ч. 1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ст. 13.19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КоАП РФ</a:t>
            </a:r>
          </a:p>
          <a:p>
            <a:pPr marL="355600" indent="-342900" algn="just">
              <a:buFont typeface="Wingdings" panose="05000000000000000000" pitchFamily="2" charset="2"/>
              <a:buChar char="§"/>
            </a:pPr>
            <a:r>
              <a:rPr lang="ru-RU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непредоставление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респондентами субъектам официального статистического учета первичных статистических данных в установленном порядке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55600" indent="-342900" algn="just">
              <a:buFont typeface="Wingdings" panose="05000000000000000000" pitchFamily="2" charset="2"/>
              <a:buChar char="§"/>
            </a:pPr>
            <a:r>
              <a:rPr lang="ru-RU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несвоевременное </a:t>
            </a:r>
            <a:r>
              <a:rPr lang="ru-RU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предоставление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этих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данных </a:t>
            </a:r>
          </a:p>
          <a:p>
            <a:pPr marL="355600" indent="-342900" algn="just">
              <a:buFont typeface="Wingdings" panose="05000000000000000000" pitchFamily="2" charset="2"/>
              <a:buChar char="§"/>
            </a:pPr>
            <a:r>
              <a:rPr lang="ru-RU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предоставление </a:t>
            </a:r>
            <a:r>
              <a:rPr lang="ru-RU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недостоверных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первичных статистических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данных </a:t>
            </a:r>
            <a:r>
              <a:rPr lang="ru-RU" sz="2000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влечет </a:t>
            </a:r>
            <a:r>
              <a:rPr lang="ru-RU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наложение </a:t>
            </a:r>
            <a:r>
              <a:rPr lang="ru-RU" sz="20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административного </a:t>
            </a:r>
            <a:r>
              <a:rPr lang="ru-RU" sz="20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штрафа</a:t>
            </a:r>
            <a:endParaRPr lang="ru-RU" sz="2000" b="1" spc="-1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 indent="0" algn="just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должностных лиц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размере от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10 000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20 000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рублей</a:t>
            </a:r>
          </a:p>
          <a:p>
            <a:pPr lvl="1" indent="0" algn="just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юридических лиц - от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20 000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70 000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рублей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39587" y="181407"/>
            <a:ext cx="10403790" cy="679831"/>
            <a:chOff x="1439586" y="5969298"/>
            <a:chExt cx="10403790" cy="679831"/>
          </a:xfrm>
        </p:grpSpPr>
        <p:sp>
          <p:nvSpPr>
            <p:cNvPr id="9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11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1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514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(8332) 64-50-46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8 (922) 929-32-46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Отдел статистики рыночных услуг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686090"/>
            <a:ext cx="4216280" cy="600042"/>
          </a:xfrm>
        </p:spPr>
        <p:txBody>
          <a:bodyPr/>
          <a:lstStyle/>
          <a:p>
            <a:r>
              <a:rPr lang="ru-RU" b="1" dirty="0" smtClean="0">
                <a:solidFill>
                  <a:srgbClr val="283583"/>
                </a:solidFill>
              </a:rPr>
              <a:t>Контактные телефоны</a:t>
            </a:r>
            <a:endParaRPr lang="ru-RU" b="1" dirty="0">
              <a:solidFill>
                <a:srgbClr val="283583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439586" y="188600"/>
            <a:ext cx="10403790" cy="679831"/>
            <a:chOff x="1439586" y="5969298"/>
            <a:chExt cx="10403790" cy="679831"/>
          </a:xfrm>
        </p:grpSpPr>
        <p:sp>
          <p:nvSpPr>
            <p:cNvPr id="20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2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3" name="Группа 22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26" name="Рисунок 2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r="5564"/>
          <a:stretch>
            <a:fillRect/>
          </a:stretch>
        </p:blipFill>
        <p:spPr>
          <a:xfrm>
            <a:off x="6895475" y="1155502"/>
            <a:ext cx="5057039" cy="3976197"/>
          </a:xfrm>
        </p:spPr>
      </p:pic>
    </p:spTree>
    <p:extLst>
      <p:ext uri="{BB962C8B-B14F-4D97-AF65-F5344CB8AC3E}">
        <p14:creationId xmlns:p14="http://schemas.microsoft.com/office/powerpoint/2010/main" val="130680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1305125"/>
            <a:ext cx="5036024" cy="3987800"/>
          </a:xfrm>
        </p:spPr>
        <p:txBody>
          <a:bodyPr/>
          <a:lstStyle/>
          <a:p>
            <a:pPr marL="108000" algn="l"/>
            <a:r>
              <a:rPr lang="ru-RU" sz="2800" dirty="0"/>
              <a:t>Проведение статистического наблюдения </a:t>
            </a:r>
            <a:r>
              <a:rPr lang="ru-RU" sz="2800" dirty="0" smtClean="0"/>
              <a:t>об объектах розничной торговли и общественного питания</a:t>
            </a:r>
            <a:endParaRPr lang="ru-RU" sz="28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08000" algn="l"/>
            <a:endParaRPr lang="ru-RU" sz="3200" dirty="0" smtClean="0"/>
          </a:p>
          <a:p>
            <a:pPr marL="108000" algn="l"/>
            <a:endParaRPr lang="ru-RU" sz="3200" dirty="0" smtClean="0"/>
          </a:p>
          <a:p>
            <a:pPr marL="108000" algn="l"/>
            <a:r>
              <a:rPr lang="ru-RU" sz="2800" dirty="0" smtClean="0"/>
              <a:t>Порядок заполнения формы</a:t>
            </a:r>
            <a:br>
              <a:rPr lang="ru-RU" sz="2800" dirty="0" smtClean="0"/>
            </a:br>
            <a:r>
              <a:rPr lang="ru-RU" sz="2800" dirty="0" smtClean="0"/>
              <a:t>№ 1- ТОРГ (МО)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4577E3-77E7-0642-A0BE-22BE0A730F5D}"/>
              </a:ext>
            </a:extLst>
          </p:cNvPr>
          <p:cNvSpPr txBox="1"/>
          <p:nvPr/>
        </p:nvSpPr>
        <p:spPr>
          <a:xfrm>
            <a:off x="5751033" y="112589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31323C-2055-584D-A86B-5B9C74DDA48E}"/>
              </a:ext>
            </a:extLst>
          </p:cNvPr>
          <p:cNvSpPr txBox="1"/>
          <p:nvPr/>
        </p:nvSpPr>
        <p:spPr>
          <a:xfrm>
            <a:off x="5751032" y="2985178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4000" b="1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0254615-4211-1E48-AC2F-83E3F0881460}"/>
              </a:ext>
            </a:extLst>
          </p:cNvPr>
          <p:cNvSpPr/>
          <p:nvPr/>
        </p:nvSpPr>
        <p:spPr>
          <a:xfrm>
            <a:off x="6506368" y="907456"/>
            <a:ext cx="522789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">
              <a:spcBef>
                <a:spcPts val="1335"/>
              </a:spcBef>
            </a:pPr>
            <a:r>
              <a:rPr lang="ru-RU" sz="2600" b="1" spc="-25" dirty="0" smtClean="0">
                <a:latin typeface="Arial"/>
                <a:cs typeface="Arial"/>
              </a:rPr>
              <a:t>Общая информация о форме</a:t>
            </a:r>
            <a:r>
              <a:rPr lang="ru-RU" sz="2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/>
            </a:r>
            <a:br>
              <a:rPr lang="ru-RU" sz="2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ru-RU" sz="2200" spc="-5" dirty="0" smtClean="0">
                <a:cs typeface="Arial"/>
              </a:rPr>
              <a:t>объекты наблюдения, </a:t>
            </a:r>
          </a:p>
          <a:p>
            <a:pPr marL="25200"/>
            <a:r>
              <a:rPr lang="ru-RU" sz="2200" spc="-5" dirty="0" smtClean="0">
                <a:cs typeface="Arial"/>
              </a:rPr>
              <a:t>сроки </a:t>
            </a:r>
            <a:r>
              <a:rPr lang="ru-RU" sz="2200" spc="-5" dirty="0">
                <a:cs typeface="Arial"/>
              </a:rPr>
              <a:t>сдачи </a:t>
            </a:r>
            <a:r>
              <a:rPr lang="ru-RU" sz="2200" spc="-5" dirty="0" smtClean="0">
                <a:cs typeface="Arial"/>
              </a:rPr>
              <a:t>отчета</a:t>
            </a:r>
            <a:endParaRPr lang="ru-RU" sz="2200" spc="-5" dirty="0">
              <a:cs typeface="Arial"/>
            </a:endParaRPr>
          </a:p>
          <a:p>
            <a:pPr marL="25200"/>
            <a:r>
              <a:rPr lang="ru-RU" sz="2200" spc="-5" dirty="0" smtClean="0">
                <a:cs typeface="Arial"/>
              </a:rPr>
              <a:t/>
            </a:r>
            <a:br>
              <a:rPr lang="ru-RU" sz="2200" spc="-5" dirty="0" smtClean="0">
                <a:cs typeface="Arial"/>
              </a:rPr>
            </a:br>
            <a:endParaRPr lang="ru-RU" sz="2200" spc="-5" dirty="0" smtClean="0">
              <a:cs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8CD7FF3-F4BA-904E-84C4-FEE8822C08EA}"/>
              </a:ext>
            </a:extLst>
          </p:cNvPr>
          <p:cNvSpPr/>
          <p:nvPr/>
        </p:nvSpPr>
        <p:spPr>
          <a:xfrm>
            <a:off x="6531916" y="2589814"/>
            <a:ext cx="5227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2600" b="1" spc="-25" dirty="0" smtClean="0">
                <a:latin typeface="Arial"/>
                <a:cs typeface="Arial"/>
              </a:rPr>
              <a:t>Рекомендации по заполнению формы</a:t>
            </a:r>
          </a:p>
          <a:p>
            <a:pPr marL="26670">
              <a:lnSpc>
                <a:spcPct val="100000"/>
              </a:lnSpc>
            </a:pPr>
            <a:r>
              <a:rPr lang="ru-RU" sz="2200" spc="-25" dirty="0">
                <a:latin typeface="Arial"/>
                <a:cs typeface="Arial"/>
              </a:rPr>
              <a:t>о</a:t>
            </a:r>
            <a:r>
              <a:rPr lang="ru-RU" sz="2200" spc="-25" dirty="0" smtClean="0">
                <a:latin typeface="Arial"/>
                <a:cs typeface="Arial"/>
              </a:rPr>
              <a:t>бъекты розничной торговли,</a:t>
            </a:r>
          </a:p>
          <a:p>
            <a:pPr marL="26670">
              <a:lnSpc>
                <a:spcPct val="100000"/>
              </a:lnSpc>
            </a:pPr>
            <a:r>
              <a:rPr lang="ru-RU" sz="2200" spc="-25" dirty="0">
                <a:latin typeface="Arial"/>
                <a:cs typeface="Arial"/>
              </a:rPr>
              <a:t>о</a:t>
            </a:r>
            <a:r>
              <a:rPr lang="ru-RU" sz="2200" spc="-25" dirty="0" smtClean="0">
                <a:latin typeface="Arial"/>
                <a:cs typeface="Arial"/>
              </a:rPr>
              <a:t>бъекты общественного питания</a:t>
            </a:r>
            <a:endParaRPr lang="ru-RU" sz="2200" spc="-5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31323C-2055-584D-A86B-5B9C74DDA48E}"/>
              </a:ext>
            </a:extLst>
          </p:cNvPr>
          <p:cNvSpPr txBox="1"/>
          <p:nvPr/>
        </p:nvSpPr>
        <p:spPr>
          <a:xfrm rot="10800000" flipV="1">
            <a:off x="5755113" y="4873145"/>
            <a:ext cx="77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4000" b="1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8CD7FF3-F4BA-904E-84C4-FEE8822C08EA}"/>
              </a:ext>
            </a:extLst>
          </p:cNvPr>
          <p:cNvSpPr/>
          <p:nvPr/>
        </p:nvSpPr>
        <p:spPr>
          <a:xfrm>
            <a:off x="6456100" y="4492899"/>
            <a:ext cx="55327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spcBef>
                <a:spcPts val="1335"/>
              </a:spcBef>
            </a:pPr>
            <a:r>
              <a:rPr lang="ru-RU" sz="2600" b="1" spc="-25" dirty="0" smtClean="0">
                <a:latin typeface="Arial"/>
                <a:cs typeface="Arial"/>
              </a:rPr>
              <a:t>Информация для респондентов</a:t>
            </a:r>
            <a:r>
              <a:rPr lang="ru-RU" sz="2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/>
            </a:r>
            <a:br>
              <a:rPr lang="ru-RU" sz="2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ru-RU" sz="2200" spc="-5" dirty="0">
                <a:cs typeface="Arial"/>
              </a:rPr>
              <a:t>способы предоставления отчета,</a:t>
            </a:r>
            <a:br>
              <a:rPr lang="ru-RU" sz="2200" spc="-5" dirty="0">
                <a:cs typeface="Arial"/>
              </a:rPr>
            </a:br>
            <a:r>
              <a:rPr lang="ru-RU" sz="2200" spc="-5" dirty="0">
                <a:cs typeface="Arial"/>
              </a:rPr>
              <a:t>ответственность по КоАП РФ,</a:t>
            </a:r>
            <a:br>
              <a:rPr lang="ru-RU" sz="2200" spc="-5" dirty="0">
                <a:cs typeface="Arial"/>
              </a:rPr>
            </a:br>
            <a:r>
              <a:rPr lang="ru-RU" sz="2200" spc="-5" dirty="0">
                <a:cs typeface="Arial"/>
              </a:rPr>
              <a:t>контактные </a:t>
            </a:r>
            <a:r>
              <a:rPr lang="ru-RU" sz="2200" spc="-5" dirty="0" smtClean="0">
                <a:cs typeface="Arial"/>
              </a:rPr>
              <a:t>телефоны</a:t>
            </a:r>
            <a:endParaRPr lang="ru-RU" sz="2200" spc="-5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927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4572" y="1801607"/>
            <a:ext cx="4716276" cy="3070225"/>
          </a:xfrm>
        </p:spPr>
        <p:txBody>
          <a:bodyPr/>
          <a:lstStyle/>
          <a:p>
            <a:r>
              <a:rPr lang="ru-RU" sz="4600" b="1" dirty="0">
                <a:solidFill>
                  <a:srgbClr val="E0002B"/>
                </a:solidFill>
              </a:rPr>
              <a:t>Общая </a:t>
            </a:r>
            <a:r>
              <a:rPr lang="ru-RU" sz="4600" b="1" dirty="0" smtClean="0">
                <a:solidFill>
                  <a:srgbClr val="E0002B"/>
                </a:solidFill>
              </a:rPr>
              <a:t>информация о форме</a:t>
            </a:r>
            <a:r>
              <a:rPr lang="ru-RU" b="1" dirty="0" smtClean="0">
                <a:solidFill>
                  <a:srgbClr val="E0002B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0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5507690" cy="678709"/>
          </a:xfrm>
        </p:spPr>
        <p:txBody>
          <a:bodyPr/>
          <a:lstStyle/>
          <a:p>
            <a:r>
              <a:rPr lang="ru-RU" b="1" dirty="0">
                <a:solidFill>
                  <a:srgbClr val="283583"/>
                </a:solidFill>
              </a:rPr>
              <a:t>Цель и </a:t>
            </a:r>
            <a:r>
              <a:rPr lang="ru-RU" b="1" dirty="0" smtClean="0">
                <a:solidFill>
                  <a:srgbClr val="283583"/>
                </a:solidFill>
              </a:rPr>
              <a:t>объекты наблюдения</a:t>
            </a:r>
            <a:endParaRPr lang="ru-RU" b="1" dirty="0">
              <a:solidFill>
                <a:srgbClr val="283583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646878" y="3103840"/>
            <a:ext cx="2559363" cy="2893093"/>
          </a:xfrm>
        </p:spPr>
        <p:txBody>
          <a:bodyPr/>
          <a:lstStyle/>
          <a:p>
            <a:r>
              <a:rPr lang="ru-RU" sz="1800" dirty="0" smtClean="0"/>
              <a:t>Органы местного самоуправления муниципальных образований: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Администрации городских и муниципальных округов;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Администрации городских (сельских) поселений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8296669" y="3091114"/>
            <a:ext cx="2584692" cy="2893093"/>
          </a:xfrm>
        </p:spPr>
        <p:txBody>
          <a:bodyPr/>
          <a:lstStyle/>
          <a:p>
            <a:r>
              <a:rPr lang="ru-RU" sz="1800" b="1" dirty="0" smtClean="0"/>
              <a:t>бланк формы </a:t>
            </a:r>
            <a:br>
              <a:rPr lang="ru-RU" sz="1800" b="1" dirty="0" smtClean="0"/>
            </a:br>
            <a:r>
              <a:rPr lang="ru-RU" sz="1800" b="1" dirty="0" smtClean="0"/>
              <a:t>№ 1-ТОРГ (МО) </a:t>
            </a:r>
            <a:r>
              <a:rPr lang="ru-RU" sz="1800" dirty="0" smtClean="0"/>
              <a:t>«Сведения об объектах розничной торговли и общественного питания», утвержденной </a:t>
            </a:r>
            <a:r>
              <a:rPr lang="ru-RU" sz="1800" dirty="0"/>
              <a:t>приказом </a:t>
            </a:r>
            <a:r>
              <a:rPr lang="ru-RU" sz="1800" dirty="0" smtClean="0"/>
              <a:t>Росстата</a:t>
            </a:r>
            <a:br>
              <a:rPr lang="ru-RU" sz="1800" dirty="0" smtClean="0"/>
            </a:br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4789729" y="2230502"/>
            <a:ext cx="2960421" cy="549943"/>
          </a:xfrm>
        </p:spPr>
        <p:txBody>
          <a:bodyPr/>
          <a:lstStyle/>
          <a:p>
            <a:r>
              <a:rPr lang="ru-RU" sz="2800" dirty="0" smtClean="0"/>
              <a:t>Срок </a:t>
            </a:r>
            <a:br>
              <a:rPr lang="ru-RU" sz="2800" dirty="0" smtClean="0"/>
            </a:br>
            <a:r>
              <a:rPr lang="ru-RU" sz="2800" dirty="0" smtClean="0"/>
              <a:t>предоставления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1439587" y="2230502"/>
            <a:ext cx="2960421" cy="549943"/>
          </a:xfrm>
        </p:spPr>
        <p:txBody>
          <a:bodyPr/>
          <a:lstStyle/>
          <a:p>
            <a:r>
              <a:rPr lang="ru-RU" sz="2800" dirty="0" smtClean="0"/>
              <a:t>Объекты</a:t>
            </a:r>
            <a:br>
              <a:rPr lang="ru-RU" sz="2800" dirty="0" smtClean="0"/>
            </a:br>
            <a:r>
              <a:rPr lang="ru-RU" sz="2800" dirty="0" smtClean="0"/>
              <a:t>наблюдения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800" dirty="0" smtClean="0"/>
              <a:t>Инструментарий</a:t>
            </a: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532" y="971120"/>
            <a:ext cx="1161845" cy="115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749" y="954279"/>
            <a:ext cx="1156298" cy="115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252" y="971314"/>
            <a:ext cx="1375936" cy="136676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889500" y="3035326"/>
            <a:ext cx="2755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 1-го </a:t>
            </a:r>
            <a:r>
              <a:rPr lang="ru-RU" b="1" dirty="0">
                <a:solidFill>
                  <a:schemeClr val="bg1"/>
                </a:solidFill>
              </a:rPr>
              <a:t>по </a:t>
            </a:r>
            <a:r>
              <a:rPr lang="ru-RU" b="1" dirty="0" smtClean="0">
                <a:solidFill>
                  <a:schemeClr val="bg1"/>
                </a:solidFill>
              </a:rPr>
              <a:t>5-й рабочий день </a:t>
            </a:r>
            <a:r>
              <a:rPr lang="ru-RU" b="1" dirty="0">
                <a:solidFill>
                  <a:schemeClr val="bg1"/>
                </a:solidFill>
              </a:rPr>
              <a:t>после отчетного </a:t>
            </a:r>
            <a:r>
              <a:rPr lang="ru-RU" b="1" dirty="0" smtClean="0">
                <a:solidFill>
                  <a:schemeClr val="bg1"/>
                </a:solidFill>
              </a:rPr>
              <a:t>квартала</a:t>
            </a:r>
          </a:p>
          <a:p>
            <a:pPr algn="just"/>
            <a:endParaRPr lang="ru-RU" sz="1200" dirty="0" smtClean="0">
              <a:solidFill>
                <a:schemeClr val="bg1"/>
              </a:solidFill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ru-RU" sz="1600" dirty="0" smtClean="0">
                <a:solidFill>
                  <a:schemeClr val="bg1"/>
                </a:solidFill>
              </a:rPr>
              <a:t>ведения </a:t>
            </a:r>
            <a:r>
              <a:rPr lang="ru-RU" sz="1600" dirty="0">
                <a:solidFill>
                  <a:schemeClr val="bg1"/>
                </a:solidFill>
              </a:rPr>
              <a:t>в форме </a:t>
            </a:r>
            <a:r>
              <a:rPr lang="ru-RU" sz="1600" dirty="0" smtClean="0">
                <a:solidFill>
                  <a:schemeClr val="bg1"/>
                </a:solidFill>
              </a:rPr>
              <a:t>отражаются по состоянию </a:t>
            </a:r>
          </a:p>
          <a:p>
            <a:r>
              <a:rPr lang="ru-RU" sz="1600" u="sng" dirty="0">
                <a:solidFill>
                  <a:schemeClr val="bg1"/>
                </a:solidFill>
              </a:rPr>
              <a:t>н</a:t>
            </a:r>
            <a:r>
              <a:rPr lang="ru-RU" sz="1600" u="sng" dirty="0" smtClean="0">
                <a:solidFill>
                  <a:schemeClr val="bg1"/>
                </a:solidFill>
              </a:rPr>
              <a:t>а 1 января, </a:t>
            </a:r>
            <a:r>
              <a:rPr lang="ru-RU" sz="1600" u="sng" dirty="0">
                <a:solidFill>
                  <a:schemeClr val="bg1"/>
                </a:solidFill>
              </a:rPr>
              <a:t>1 апреля, </a:t>
            </a:r>
            <a:r>
              <a:rPr lang="ru-RU" sz="1600" u="sng" dirty="0" smtClean="0">
                <a:solidFill>
                  <a:schemeClr val="bg1"/>
                </a:solidFill>
              </a:rPr>
              <a:t>1 июля</a:t>
            </a:r>
            <a:r>
              <a:rPr lang="ru-RU" sz="1600" u="sng" dirty="0">
                <a:solidFill>
                  <a:schemeClr val="bg1"/>
                </a:solidFill>
              </a:rPr>
              <a:t>, </a:t>
            </a:r>
            <a:r>
              <a:rPr lang="ru-RU" sz="1600" u="sng" dirty="0" smtClean="0">
                <a:solidFill>
                  <a:schemeClr val="bg1"/>
                </a:solidFill>
              </a:rPr>
              <a:t>1 октября текущего года</a:t>
            </a:r>
            <a:endParaRPr lang="ru-RU" sz="1600" u="sng" dirty="0">
              <a:solidFill>
                <a:schemeClr val="bg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439587" y="183502"/>
            <a:ext cx="10403789" cy="121945"/>
            <a:chOff x="1439587" y="2710536"/>
            <a:chExt cx="10403789" cy="121945"/>
          </a:xfrm>
        </p:grpSpPr>
        <p:sp>
          <p:nvSpPr>
            <p:cNvPr id="22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25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01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1" name="Текст 1"/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11761888" cy="1214286"/>
          </a:xfrm>
        </p:spPr>
        <p:txBody>
          <a:bodyPr/>
          <a:lstStyle/>
          <a:p>
            <a:r>
              <a:rPr lang="ru-RU" b="1" dirty="0" smtClean="0">
                <a:solidFill>
                  <a:srgbClr val="283583"/>
                </a:solidFill>
              </a:rPr>
              <a:t>Информация на сайте</a:t>
            </a:r>
          </a:p>
          <a:p>
            <a:r>
              <a:rPr lang="ru-RU" sz="1600" b="1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ru-RU" sz="1600" b="1" dirty="0">
                <a:solidFill>
                  <a:schemeClr val="tx1"/>
                </a:solidFill>
                <a:hlinkClick r:id="rId2"/>
              </a:rPr>
              <a:t>://</a:t>
            </a:r>
            <a:r>
              <a:rPr lang="ru-RU" sz="1600" b="1" dirty="0" smtClean="0">
                <a:solidFill>
                  <a:schemeClr val="tx1"/>
                </a:solidFill>
                <a:hlinkClick r:id="rId2"/>
              </a:rPr>
              <a:t>kirovstat.gks.ru</a:t>
            </a:r>
            <a:r>
              <a:rPr lang="ru-RU" sz="1600" b="1" dirty="0" smtClean="0">
                <a:solidFill>
                  <a:schemeClr val="tx1"/>
                </a:solidFill>
              </a:rPr>
              <a:t> / </a:t>
            </a:r>
            <a:r>
              <a:rPr lang="ru-RU" sz="1600" b="1" dirty="0">
                <a:solidFill>
                  <a:schemeClr val="tx1"/>
                </a:solidFill>
              </a:rPr>
              <a:t>Главная страница / Респондентам / Формы статистического наблюдения / Перечень форм федерального статистического наблюдения</a:t>
            </a:r>
          </a:p>
          <a:p>
            <a:endParaRPr lang="ru-RU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17154" t="36072" r="1566" b="18637"/>
          <a:stretch/>
        </p:blipFill>
        <p:spPr bwMode="auto">
          <a:xfrm>
            <a:off x="195944" y="1750423"/>
            <a:ext cx="11443062" cy="4976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439587" y="183502"/>
            <a:ext cx="10403789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731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1510" y="1801607"/>
            <a:ext cx="4637313" cy="3070225"/>
          </a:xfrm>
        </p:spPr>
        <p:txBody>
          <a:bodyPr/>
          <a:lstStyle/>
          <a:p>
            <a:r>
              <a:rPr lang="ru-RU" sz="4600" b="1" dirty="0">
                <a:solidFill>
                  <a:srgbClr val="E0002B"/>
                </a:solidFill>
              </a:rPr>
              <a:t>Рекомендации по заполнению </a:t>
            </a:r>
            <a:r>
              <a:rPr lang="ru-RU" sz="4600" b="1" dirty="0" smtClean="0">
                <a:solidFill>
                  <a:srgbClr val="E0002B"/>
                </a:solidFill>
              </a:rPr>
              <a:t>формы</a:t>
            </a:r>
            <a:endParaRPr lang="ru-RU" sz="4600" b="1" dirty="0">
              <a:solidFill>
                <a:srgbClr val="E00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14291" y="541459"/>
            <a:ext cx="11329084" cy="2948873"/>
          </a:xfrm>
        </p:spPr>
        <p:txBody>
          <a:bodyPr/>
          <a:lstStyle/>
          <a:p>
            <a:endParaRPr lang="ru-RU" sz="1000" b="1" dirty="0" smtClean="0">
              <a:solidFill>
                <a:srgbClr val="283583"/>
              </a:solidFill>
            </a:endParaRPr>
          </a:p>
          <a:p>
            <a:r>
              <a:rPr lang="ru-RU" b="1" dirty="0" smtClean="0">
                <a:solidFill>
                  <a:srgbClr val="283583"/>
                </a:solidFill>
              </a:rPr>
              <a:t>Порядок заполнения формы</a:t>
            </a:r>
          </a:p>
          <a:p>
            <a:pPr>
              <a:spcBef>
                <a:spcPts val="0"/>
              </a:spcBef>
            </a:pPr>
            <a:endParaRPr lang="ru-RU" sz="1000" b="1" dirty="0" smtClean="0"/>
          </a:p>
          <a:p>
            <a:pPr>
              <a:spcBef>
                <a:spcPts val="0"/>
              </a:spcBef>
            </a:pPr>
            <a:endParaRPr lang="ru-RU" sz="1000" b="1" dirty="0"/>
          </a:p>
          <a:p>
            <a:pPr marL="12700" algn="just"/>
            <a:r>
              <a:rPr lang="ru-RU" sz="2200" dirty="0" smtClean="0">
                <a:solidFill>
                  <a:schemeClr val="tx1"/>
                </a:solidFill>
              </a:rPr>
              <a:t>- данные </a:t>
            </a:r>
            <a:r>
              <a:rPr lang="ru-RU" sz="2200" dirty="0">
                <a:solidFill>
                  <a:schemeClr val="tx1"/>
                </a:solidFill>
              </a:rPr>
              <a:t>заполняются по всем объектам торговли и общественного питания, расположенным на территории муниципального образования и </a:t>
            </a:r>
            <a:r>
              <a:rPr lang="ru-RU" sz="2200" b="1" dirty="0"/>
              <a:t>функционирующим по состоянию на отчетную </a:t>
            </a:r>
            <a:r>
              <a:rPr lang="ru-RU" sz="2200" b="1" dirty="0" smtClean="0"/>
              <a:t>дату, </a:t>
            </a:r>
            <a:r>
              <a:rPr lang="ru-RU" sz="2200" b="1" dirty="0"/>
              <a:t>независимо от подчиненности и источников финансирования</a:t>
            </a:r>
            <a:r>
              <a:rPr lang="ru-RU" sz="2200" b="1" dirty="0" smtClean="0">
                <a:solidFill>
                  <a:schemeClr val="tx1"/>
                </a:solidFill>
              </a:rPr>
              <a:t>.</a:t>
            </a:r>
            <a:endParaRPr lang="ru-RU" sz="2200" b="1" dirty="0">
              <a:solidFill>
                <a:schemeClr val="tx1"/>
              </a:solidFill>
            </a:endParaRPr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5919" y="3621074"/>
            <a:ext cx="1019745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r>
              <a:rPr lang="en-US" sz="24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400" b="1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400" b="1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Муниципальные образования, наделенные статусом муниципального района, имеющие в своем составе городские и сельские муниципальные образования и не имеющие собственной территории предоставляют сводный отчет, обобщающий входящие в его состав городские и сельские муниципальные образования. </a:t>
            </a:r>
          </a:p>
          <a:p>
            <a:pPr algn="just">
              <a:lnSpc>
                <a:spcPct val="100000"/>
              </a:lnSpc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Таким образом,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000" dirty="0" smtClean="0"/>
              <a:t>анные администрации района </a:t>
            </a:r>
            <a:r>
              <a:rPr lang="ru-RU" sz="2000" b="1" dirty="0" smtClean="0"/>
              <a:t>должны быть равны</a:t>
            </a:r>
            <a:r>
              <a:rPr lang="ru-RU" sz="2000" dirty="0" smtClean="0"/>
              <a:t> сумме данных муниципальных образований, входящих в состав района.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t="14350" r="10561"/>
          <a:stretch/>
        </p:blipFill>
        <p:spPr>
          <a:xfrm>
            <a:off x="462039" y="4990009"/>
            <a:ext cx="1014065" cy="101297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439587" y="179652"/>
            <a:ext cx="10403788" cy="261367"/>
            <a:chOff x="1439587" y="3481958"/>
            <a:chExt cx="10403788" cy="261367"/>
          </a:xfrm>
        </p:grpSpPr>
        <p:sp>
          <p:nvSpPr>
            <p:cNvPr id="1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104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8384" y="918346"/>
            <a:ext cx="11345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Объекты розничной торговли подразделяются на </a:t>
            </a:r>
            <a:r>
              <a:rPr lang="ru-RU" sz="1600" dirty="0" smtClean="0"/>
              <a:t>стационарные торговые </a:t>
            </a:r>
            <a:r>
              <a:rPr lang="ru-RU" sz="1600" dirty="0"/>
              <a:t>объекты (</a:t>
            </a:r>
            <a:r>
              <a:rPr lang="ru-RU" sz="1600" dirty="0" smtClean="0"/>
              <a:t>магазины) и </a:t>
            </a:r>
            <a:br>
              <a:rPr lang="ru-RU" sz="1600" dirty="0" smtClean="0"/>
            </a:br>
            <a:r>
              <a:rPr lang="ru-RU" sz="1600" dirty="0" smtClean="0"/>
              <a:t>нестационарные </a:t>
            </a:r>
            <a:r>
              <a:rPr lang="ru-RU" sz="1600" dirty="0"/>
              <a:t>торговые объекты (торговый павильон, торговая палатка, </a:t>
            </a:r>
            <a:r>
              <a:rPr lang="ru-RU" sz="1600" dirty="0" smtClean="0"/>
              <a:t>киоск) и отражаются </a:t>
            </a:r>
            <a:r>
              <a:rPr lang="ru-RU" sz="1600" b="1" dirty="0" smtClean="0"/>
              <a:t>в строках 01-23.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Из строки 01 «Магазины» распределение проводится согласно следующим характеристикам:</a:t>
            </a:r>
          </a:p>
          <a:p>
            <a:pPr algn="just"/>
            <a:endParaRPr lang="ru-RU" sz="1600" b="1" dirty="0"/>
          </a:p>
          <a:p>
            <a:pPr algn="just"/>
            <a:endParaRPr lang="ru-RU" sz="1600" b="1" dirty="0"/>
          </a:p>
        </p:txBody>
      </p:sp>
      <p:sp>
        <p:nvSpPr>
          <p:cNvPr id="12" name="Текст 1"/>
          <p:cNvSpPr>
            <a:spLocks noGrp="1"/>
          </p:cNvSpPr>
          <p:nvPr>
            <p:ph type="body" sz="quarter" idx="10"/>
          </p:nvPr>
        </p:nvSpPr>
        <p:spPr>
          <a:xfrm>
            <a:off x="292219" y="430548"/>
            <a:ext cx="11870752" cy="673100"/>
          </a:xfrm>
        </p:spPr>
        <p:txBody>
          <a:bodyPr/>
          <a:lstStyle/>
          <a:p>
            <a:r>
              <a:rPr lang="ru-RU" b="1" dirty="0" smtClean="0">
                <a:solidFill>
                  <a:srgbClr val="283583"/>
                </a:solidFill>
              </a:rPr>
              <a:t>Объекты розничной торговли</a:t>
            </a:r>
            <a:endParaRPr lang="ru-RU" b="1" dirty="0">
              <a:solidFill>
                <a:srgbClr val="28358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46992"/>
              </p:ext>
            </p:extLst>
          </p:nvPr>
        </p:nvGraphicFramePr>
        <p:xfrm>
          <a:off x="360279" y="2078199"/>
          <a:ext cx="11631423" cy="3808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1821"/>
                <a:gridCol w="1231900"/>
                <a:gridCol w="1229359"/>
                <a:gridCol w="1704341"/>
                <a:gridCol w="1828800"/>
                <a:gridCol w="1270000"/>
                <a:gridCol w="1562100"/>
                <a:gridCol w="160310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/>
                        <a:t>Гипермаркеты</a:t>
                      </a:r>
                      <a:endParaRPr lang="ru-RU" sz="1150" b="1" dirty="0"/>
                    </a:p>
                  </a:txBody>
                  <a:tcPr marL="18000" marR="18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/>
                        <a:t>Супермаркеты</a:t>
                      </a:r>
                      <a:endParaRPr lang="ru-RU" sz="1150" b="1" dirty="0"/>
                    </a:p>
                  </a:txBody>
                  <a:tcPr marL="18000" marR="18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/>
                        <a:t>Специализированные</a:t>
                      </a:r>
                      <a:r>
                        <a:rPr lang="ru-RU" sz="1150" b="1" baseline="0" dirty="0" smtClean="0"/>
                        <a:t> продовольственные магазины</a:t>
                      </a:r>
                      <a:endParaRPr lang="ru-RU" sz="1150" b="1" dirty="0"/>
                    </a:p>
                  </a:txBody>
                  <a:tcPr marL="18000" marR="18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/>
                        <a:t>Специализированные непродовольственные магазины</a:t>
                      </a:r>
                      <a:endParaRPr lang="ru-RU" sz="1150" b="1" dirty="0"/>
                    </a:p>
                  </a:txBody>
                  <a:tcPr marL="18000" marR="18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/>
                        <a:t>Минимаркеты</a:t>
                      </a:r>
                      <a:endParaRPr lang="ru-RU" sz="1150" b="1" dirty="0"/>
                    </a:p>
                  </a:txBody>
                  <a:tcPr marL="18000" marR="18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/>
                        <a:t>Универмаги</a:t>
                      </a:r>
                      <a:endParaRPr lang="ru-RU" sz="1150" b="1" dirty="0"/>
                    </a:p>
                  </a:txBody>
                  <a:tcPr marL="18000" marR="18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/>
                        <a:t>Прочие магазины</a:t>
                      </a:r>
                      <a:endParaRPr lang="ru-RU" sz="1150" b="1" dirty="0"/>
                    </a:p>
                  </a:txBody>
                  <a:tcPr marL="18000" marR="18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Площадь торгового зала, м</a:t>
                      </a:r>
                      <a:r>
                        <a:rPr lang="ru-RU" sz="1300" baseline="30000" dirty="0" smtClean="0"/>
                        <a:t>2</a:t>
                      </a:r>
                      <a:endParaRPr lang="ru-RU" sz="1300" baseline="30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ym typeface="Symbol"/>
                        </a:rPr>
                        <a:t> 5000  </a:t>
                      </a:r>
                      <a:r>
                        <a:rPr lang="ru-RU" sz="1100" dirty="0" smtClean="0"/>
                        <a:t>м</a:t>
                      </a:r>
                      <a:r>
                        <a:rPr lang="ru-RU" sz="1100" baseline="30000" dirty="0" smtClean="0"/>
                        <a:t>2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ym typeface="Symbol"/>
                        </a:rPr>
                        <a:t> 400  </a:t>
                      </a:r>
                      <a:r>
                        <a:rPr lang="ru-RU" sz="1100" dirty="0" smtClean="0"/>
                        <a:t>м</a:t>
                      </a:r>
                      <a:r>
                        <a:rPr lang="ru-RU" sz="1100" baseline="30000" dirty="0" smtClean="0"/>
                        <a:t>2</a:t>
                      </a:r>
                      <a:endParaRPr lang="ru-RU" sz="11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30" baseline="0" dirty="0" smtClean="0">
                          <a:sym typeface="Symbol"/>
                        </a:rPr>
                        <a:t> 3500 </a:t>
                      </a:r>
                      <a:r>
                        <a:rPr lang="ru-RU" sz="1100" dirty="0" smtClean="0"/>
                        <a:t>м</a:t>
                      </a:r>
                      <a:r>
                        <a:rPr lang="ru-RU" sz="1100" baseline="30000" dirty="0" smtClean="0"/>
                        <a:t>2 </a:t>
                      </a:r>
                      <a:r>
                        <a:rPr lang="ru-RU" sz="1100" baseline="0" dirty="0" smtClean="0"/>
                        <a:t>- в городском  населенном пункте;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20" dirty="0" smtClean="0">
                          <a:sym typeface="Symbol"/>
                        </a:rPr>
                        <a:t> 650 </a:t>
                      </a:r>
                      <a:r>
                        <a:rPr lang="ru-RU" sz="1100" spc="-20" dirty="0" smtClean="0"/>
                        <a:t>м</a:t>
                      </a:r>
                      <a:r>
                        <a:rPr lang="ru-RU" sz="1100" spc="-20" baseline="30000" dirty="0" smtClean="0"/>
                        <a:t>2 </a:t>
                      </a:r>
                      <a:r>
                        <a:rPr lang="ru-RU" sz="1100" baseline="0" dirty="0" smtClean="0"/>
                        <a:t>- в сельском населенном пункте</a:t>
                      </a:r>
                    </a:p>
                  </a:txBody>
                  <a:tcPr marL="36000" marR="18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541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Ассортимент</a:t>
                      </a:r>
                      <a:endParaRPr lang="ru-RU" sz="1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продукты питания и </a:t>
                      </a:r>
                      <a:r>
                        <a:rPr lang="ru-RU" sz="1050" dirty="0" err="1" smtClean="0"/>
                        <a:t>непродовольст</a:t>
                      </a:r>
                      <a:r>
                        <a:rPr lang="ru-RU" sz="1050" dirty="0" smtClean="0"/>
                        <a:t>-венные товары </a:t>
                      </a:r>
                      <a:r>
                        <a:rPr lang="ru-RU" sz="1050" b="1" dirty="0" smtClean="0"/>
                        <a:t>универсального ассортимента</a:t>
                      </a:r>
                      <a:endParaRPr lang="ru-RU" sz="105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продукты питания и </a:t>
                      </a:r>
                      <a:r>
                        <a:rPr lang="ru-RU" sz="1050" dirty="0" err="1" smtClean="0"/>
                        <a:t>непродовольст</a:t>
                      </a:r>
                      <a:r>
                        <a:rPr lang="ru-RU" sz="1050" dirty="0" smtClean="0"/>
                        <a:t>-венные товары </a:t>
                      </a:r>
                      <a:r>
                        <a:rPr lang="ru-RU" sz="1050" b="1" dirty="0" smtClean="0"/>
                        <a:t>повседневного спроса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товары одной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продовольственной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группы или ее части («рыба», «мясо», «колбасы», минеральные воды», «хлеб», «овощи-фрукты» и т.д.)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товары одной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непродовольственной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группы или ее части («одежда», «обувь», «ткани», «мебель», «книги», «зоотовары», «семена», «цветы» и т.д.)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продукты питания и 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непродовольст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-венные товары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повседневного спроса узкого ассортимента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включающие ограниченное число разновидностей товаров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непродовольст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-венные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товары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универсального ассортимента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товары 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нескольких непродовольственных групп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(«Промтовары», «Все для дома», «Комиссионный магазин», «Секонд Хенд», «Сток», антикварные магазины, «Медтехника» и прочие),</a:t>
                      </a: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также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«Магазины-склады»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18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Метод продажи</a:t>
                      </a:r>
                      <a:endParaRPr lang="ru-RU" sz="1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Самообслуживание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Самообслуживание / через прилавок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1720" y="6063294"/>
            <a:ext cx="11231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Объекты розничной торговли, расположенные в торговых центрах, торговых комплексах, </a:t>
            </a:r>
            <a:r>
              <a:rPr lang="ru-RU" sz="1600" dirty="0" err="1"/>
              <a:t>аутлет</a:t>
            </a:r>
            <a:r>
              <a:rPr lang="ru-RU" sz="1600" dirty="0"/>
              <a:t>-центрах и моллах, </a:t>
            </a:r>
            <a:r>
              <a:rPr lang="ru-RU" sz="1600" dirty="0" smtClean="0"/>
              <a:t>также </a:t>
            </a:r>
            <a:r>
              <a:rPr lang="ru-RU" sz="1600" b="1" dirty="0" smtClean="0"/>
              <a:t>учитываются </a:t>
            </a:r>
            <a:r>
              <a:rPr lang="ru-RU" sz="1600" b="1" dirty="0"/>
              <a:t>в строках </a:t>
            </a:r>
            <a:r>
              <a:rPr lang="ru-RU" sz="1600" b="1" dirty="0" smtClean="0"/>
              <a:t>01-23</a:t>
            </a:r>
            <a:r>
              <a:rPr lang="ru-RU" sz="1600" b="1" dirty="0"/>
              <a:t>.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439587" y="181407"/>
            <a:ext cx="10403790" cy="381755"/>
            <a:chOff x="1439586" y="4278651"/>
            <a:chExt cx="10403790" cy="381755"/>
          </a:xfrm>
        </p:grpSpPr>
        <p:sp>
          <p:nvSpPr>
            <p:cNvPr id="1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31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6472" y="1053014"/>
            <a:ext cx="82404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В строках  17-20 учитываются </a:t>
            </a:r>
            <a:r>
              <a:rPr lang="ru-RU" sz="1600" b="1" dirty="0"/>
              <a:t>нестационарные торговые объекты:</a:t>
            </a:r>
          </a:p>
        </p:txBody>
      </p:sp>
      <p:pic>
        <p:nvPicPr>
          <p:cNvPr id="2050" name="Picture 2" descr="Screenshot_20220310-074143_Ya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t="37567" r="6526" b="31755"/>
          <a:stretch>
            <a:fillRect/>
          </a:stretch>
        </p:blipFill>
        <p:spPr bwMode="auto">
          <a:xfrm>
            <a:off x="8968754" y="1125036"/>
            <a:ext cx="2497537" cy="180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6472" y="1513247"/>
            <a:ext cx="8240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283583"/>
                </a:solidFill>
              </a:rPr>
              <a:t>Торговый павильон </a:t>
            </a:r>
            <a:r>
              <a:rPr lang="ru-RU" sz="1600" b="1" dirty="0" smtClean="0"/>
              <a:t>-  </a:t>
            </a:r>
            <a:r>
              <a:rPr lang="ru-RU" sz="1600" dirty="0" smtClean="0"/>
              <a:t>отдельно </a:t>
            </a:r>
            <a:r>
              <a:rPr lang="ru-RU" sz="1600" dirty="0"/>
              <a:t>стоящее строение (часть строения) или сооружение (часть сооружения) с замкнутым пространством, имеющее торговый зал и рассчитанное на одно или несколько рабочих мест продавцов. </a:t>
            </a:r>
            <a:endParaRPr lang="ru-RU" sz="1600" dirty="0" smtClean="0"/>
          </a:p>
          <a:p>
            <a:r>
              <a:rPr lang="ru-RU" sz="1600" dirty="0" smtClean="0"/>
              <a:t>Павильон </a:t>
            </a:r>
            <a:r>
              <a:rPr lang="ru-RU" sz="1600" dirty="0"/>
              <a:t>может иметь помещения для хранения товарного запаса.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08179" y="3016328"/>
            <a:ext cx="8464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283583"/>
                </a:solidFill>
              </a:rPr>
              <a:t>Торговая палатка </a:t>
            </a:r>
            <a:r>
              <a:rPr lang="ru-RU" sz="1600" b="1" dirty="0" smtClean="0"/>
              <a:t>-  </a:t>
            </a:r>
            <a:r>
              <a:rPr lang="ru-RU" sz="1600" dirty="0" smtClean="0"/>
              <a:t>оснащенная </a:t>
            </a:r>
            <a:r>
              <a:rPr lang="ru-RU" sz="1600" dirty="0"/>
              <a:t>прилавком </a:t>
            </a:r>
            <a:r>
              <a:rPr lang="ru-RU" sz="1600" dirty="0" smtClean="0"/>
              <a:t>легковозводимая сборно-разборная конструкция, образующая </a:t>
            </a:r>
            <a:r>
              <a:rPr lang="ru-RU" sz="1600" dirty="0"/>
              <a:t>внутреннее пространство, не замкнутое со стороны прилавка, </a:t>
            </a:r>
            <a:r>
              <a:rPr lang="ru-RU" sz="1600" dirty="0" smtClean="0"/>
              <a:t>предназначенная </a:t>
            </a:r>
            <a:r>
              <a:rPr lang="ru-RU" sz="1600" dirty="0"/>
              <a:t>для размещения одного или нескольких рабочих мест продавцов и товарного запаса на один день торговли.</a:t>
            </a:r>
          </a:p>
        </p:txBody>
      </p:sp>
      <p:pic>
        <p:nvPicPr>
          <p:cNvPr id="2051" name="Picture 3" descr="Screenshot_20220310-074423_Yan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2" b="31734"/>
          <a:stretch>
            <a:fillRect/>
          </a:stretch>
        </p:blipFill>
        <p:spPr bwMode="auto">
          <a:xfrm>
            <a:off x="457200" y="2708723"/>
            <a:ext cx="2495006" cy="167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91840" y="4442739"/>
            <a:ext cx="8466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283583"/>
                </a:solidFill>
              </a:rPr>
              <a:t>Киоск </a:t>
            </a:r>
            <a:r>
              <a:rPr lang="ru-RU" sz="1600" b="1" dirty="0" smtClean="0"/>
              <a:t>- </a:t>
            </a:r>
            <a:r>
              <a:rPr lang="ru-RU" sz="1600" dirty="0" smtClean="0"/>
              <a:t>сооружение </a:t>
            </a:r>
            <a:r>
              <a:rPr lang="ru-RU" sz="1600" dirty="0"/>
              <a:t>без торгового зала с замкнутым пространством, внутри которого оборудовано одно рабочее место продавца и осуществляют хранение товарного запаса.</a:t>
            </a:r>
          </a:p>
        </p:txBody>
      </p:sp>
      <p:pic>
        <p:nvPicPr>
          <p:cNvPr id="2052" name="Picture 4" descr="Screenshot_20220310-074826_Yand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0" t="41795" r="14999" b="38034"/>
          <a:stretch>
            <a:fillRect/>
          </a:stretch>
        </p:blipFill>
        <p:spPr bwMode="auto">
          <a:xfrm>
            <a:off x="422582" y="4563652"/>
            <a:ext cx="2529624" cy="184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0" y="5326639"/>
            <a:ext cx="7186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Данные </a:t>
            </a:r>
            <a:r>
              <a:rPr lang="ru-RU" sz="1600" dirty="0"/>
              <a:t>о количестве передвижных палаток и киосков (например,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 </a:t>
            </a:r>
            <a:r>
              <a:rPr lang="ru-RU" sz="1600" dirty="0"/>
              <a:t>продаже кваса, кур-гриль, мороженого), а также палаток и киосков, реализующих проездные билеты на все виды </a:t>
            </a:r>
            <a:r>
              <a:rPr lang="ru-RU" sz="1600" dirty="0" smtClean="0"/>
              <a:t>транспорта</a:t>
            </a:r>
            <a:r>
              <a:rPr lang="ru-RU" sz="1600" dirty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не отражаются в форме 1-ТОРГ (МО)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1148" y="5081262"/>
            <a:ext cx="5261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EB605F"/>
                </a:solidFill>
              </a:rPr>
              <a:t>!</a:t>
            </a:r>
            <a:endParaRPr lang="ru-RU" sz="9600" dirty="0">
              <a:solidFill>
                <a:srgbClr val="EB605F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439587" y="181407"/>
            <a:ext cx="10403790" cy="381755"/>
            <a:chOff x="1439586" y="4278651"/>
            <a:chExt cx="10403790" cy="381755"/>
          </a:xfrm>
        </p:grpSpPr>
        <p:sp>
          <p:nvSpPr>
            <p:cNvPr id="1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0" name="Текст 1"/>
          <p:cNvSpPr>
            <a:spLocks noGrp="1"/>
          </p:cNvSpPr>
          <p:nvPr>
            <p:ph type="body" sz="quarter" idx="10"/>
          </p:nvPr>
        </p:nvSpPr>
        <p:spPr>
          <a:xfrm>
            <a:off x="292219" y="430548"/>
            <a:ext cx="11870752" cy="673100"/>
          </a:xfrm>
        </p:spPr>
        <p:txBody>
          <a:bodyPr/>
          <a:lstStyle/>
          <a:p>
            <a:r>
              <a:rPr lang="ru-RU" b="1" dirty="0" smtClean="0">
                <a:solidFill>
                  <a:srgbClr val="283583"/>
                </a:solidFill>
              </a:rPr>
              <a:t>Объекты розничной торговли</a:t>
            </a:r>
            <a:endParaRPr lang="ru-RU" b="1" dirty="0">
              <a:solidFill>
                <a:srgbClr val="283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1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E5034E587737945A1B53E34A5E7EABB" ma:contentTypeVersion="5" ma:contentTypeDescription="Создание документа." ma:contentTypeScope="" ma:versionID="f12141b7821bc6c746d0b9219ff52bfa">
  <xsd:schema xmlns:xsd="http://www.w3.org/2001/XMLSchema" xmlns:p="http://schemas.microsoft.com/office/2006/metadata/properties" xmlns:ns2="ca99c525-4e5f-4d65-81d8-03112d350943" targetNamespace="http://schemas.microsoft.com/office/2006/metadata/properties" ma:root="true" ma:fieldsID="b84a1cd28546279d7b3d9ece434f3bef" ns2:_="">
    <xsd:import namespace="ca99c525-4e5f-4d65-81d8-03112d350943"/>
    <xsd:element name="properties">
      <xsd:complexType>
        <xsd:sequence>
          <xsd:element name="documentManagement">
            <xsd:complexType>
              <xsd:all>
                <xsd:element ref="ns2:kod" minOccurs="0"/>
                <xsd:element ref="ns2:_x041f__x0440__x0438__x0437__x043d__x0430__x043a_" minOccurs="0"/>
                <xsd:element ref="ns2:_x041d__x0430__x0438__x043c__x0435__x043d__x043e__x0432__x0430__x043d__x0438__x0435_" minOccurs="0"/>
                <xsd:element ref="ns2:_x0410__x0440__x0445__x0438__x0432_" minOccurs="0"/>
                <xsd:element ref="ns2:_x043d__x043e__x043c__x0435__x0440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a99c525-4e5f-4d65-81d8-03112d350943" elementFormDefault="qualified">
    <xsd:import namespace="http://schemas.microsoft.com/office/2006/documentManagement/types"/>
    <xsd:element name="kod" ma:index="8" nillable="true" ma:displayName="kod" ma:internalName="kod">
      <xsd:simpleType>
        <xsd:restriction base="dms:Number"/>
      </xsd:simpleType>
    </xsd:element>
    <xsd:element name="_x041f__x0440__x0438__x0437__x043d__x0430__x043a_" ma:index="9" nillable="true" ma:displayName="Признак" ma:internalName="_x041f__x0440__x0438__x0437__x043d__x0430__x043a_">
      <xsd:simpleType>
        <xsd:restriction base="dms:Number"/>
      </xsd:simpleType>
    </xsd:element>
    <xsd:element name="_x041d__x0430__x0438__x043c__x0435__x043d__x043e__x0432__x0430__x043d__x0438__x0435_" ma:index="10" nillable="true" ma:displayName="Наименование" ma:internalName="_x041d__x0430__x0438__x043c__x0435__x043d__x043e__x0432__x0430__x043d__x0438__x0435_">
      <xsd:simpleType>
        <xsd:restriction base="dms:Text">
          <xsd:maxLength value="255"/>
        </xsd:restriction>
      </xsd:simpleType>
    </xsd:element>
    <xsd:element name="_x0410__x0440__x0445__x0438__x0432_" ma:index="11" nillable="true" ma:displayName="Архив" ma:internalName="_x0410__x0440__x0445__x0438__x0432_">
      <xsd:simpleType>
        <xsd:restriction base="dms:Number"/>
      </xsd:simpleType>
    </xsd:element>
    <xsd:element name="_x043d__x043e__x043c__x0435__x0440_" ma:index="12" nillable="true" ma:displayName="номер" ma:internalName="_x043d__x043e__x043c__x0435__x0440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x041d__x0430__x0438__x043c__x0435__x043d__x043e__x0432__x0430__x043d__x0438__x0435_ xmlns="ca99c525-4e5f-4d65-81d8-03112d350943" xsi:nil="true"/>
    <_x0410__x0440__x0445__x0438__x0432_ xmlns="ca99c525-4e5f-4d65-81d8-03112d350943" xsi:nil="true"/>
    <_x041f__x0440__x0438__x0437__x043d__x0430__x043a_ xmlns="ca99c525-4e5f-4d65-81d8-03112d350943" xsi:nil="true"/>
    <_x043d__x043e__x043c__x0435__x0440_ xmlns="ca99c525-4e5f-4d65-81d8-03112d350943" xsi:nil="true"/>
    <kod xmlns="ca99c525-4e5f-4d65-81d8-03112d350943" xsi:nil="true"/>
  </documentManagement>
</p:properties>
</file>

<file path=customXml/itemProps1.xml><?xml version="1.0" encoding="utf-8"?>
<ds:datastoreItem xmlns:ds="http://schemas.openxmlformats.org/officeDocument/2006/customXml" ds:itemID="{69C639AD-6995-4A9C-85AE-D13824B4F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99c525-4e5f-4d65-81d8-03112d35094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A0EE457-6898-444C-B5C0-2900F687BB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050F4F-9A3A-4959-9A7C-7D41AF624A3D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ca99c525-4e5f-4d65-81d8-03112d35094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16226</TotalTime>
  <Words>1762</Words>
  <Application>Microsoft Office PowerPoint</Application>
  <PresentationFormat>Произвольный</PresentationFormat>
  <Paragraphs>201</Paragraphs>
  <Slides>19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Росстата для подготовки презентаций</dc:title>
  <dc:creator>Юлия Владинцева</dc:creator>
  <cp:lastModifiedBy>Титова Екатерина Вадимовна</cp:lastModifiedBy>
  <cp:revision>1122</cp:revision>
  <dcterms:created xsi:type="dcterms:W3CDTF">2020-03-31T09:31:17Z</dcterms:created>
  <dcterms:modified xsi:type="dcterms:W3CDTF">2022-12-22T06:08:46Z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0x010100CE5034E587737945A1B53E34A5E7EABB</vt:lpwstr>
  </property>
</Properties>
</file>