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sldIdLst>
    <p:sldId id="267" r:id="rId5"/>
    <p:sldId id="321" r:id="rId6"/>
    <p:sldId id="256" r:id="rId7"/>
    <p:sldId id="324" r:id="rId8"/>
    <p:sldId id="360" r:id="rId9"/>
    <p:sldId id="358" r:id="rId10"/>
    <p:sldId id="335" r:id="rId11"/>
    <p:sldId id="323" r:id="rId12"/>
    <p:sldId id="345" r:id="rId13"/>
    <p:sldId id="346" r:id="rId14"/>
    <p:sldId id="349" r:id="rId15"/>
    <p:sldId id="350" r:id="rId16"/>
    <p:sldId id="352" r:id="rId17"/>
    <p:sldId id="347" r:id="rId18"/>
    <p:sldId id="355" r:id="rId19"/>
    <p:sldId id="362" r:id="rId20"/>
    <p:sldId id="363" r:id="rId21"/>
    <p:sldId id="332" r:id="rId22"/>
    <p:sldId id="354" r:id="rId23"/>
    <p:sldId id="343" r:id="rId24"/>
    <p:sldId id="322" r:id="rId25"/>
    <p:sldId id="329" r:id="rId26"/>
    <p:sldId id="330" r:id="rId27"/>
    <p:sldId id="327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42" userDrawn="1">
          <p15:clr>
            <a:srgbClr val="A4A3A4"/>
          </p15:clr>
        </p15:guide>
        <p15:guide id="4" pos="1277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Ренина Марина Алексеевна" initials="РМА" lastIdx="1" clrIdx="0"/>
  <p:cmAuthor id="1" name="Пользователь" initials="П" lastIdx="5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4286"/>
    <a:srgbClr val="DA0000"/>
    <a:srgbClr val="E1002B"/>
    <a:srgbClr val="A21630"/>
    <a:srgbClr val="FFC1C1"/>
    <a:srgbClr val="FFA733"/>
    <a:srgbClr val="0062BA"/>
    <a:srgbClr val="FFD365"/>
    <a:srgbClr val="FFC32E"/>
    <a:srgbClr val="E1D4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85836" autoAdjust="0"/>
  </p:normalViewPr>
  <p:slideViewPr>
    <p:cSldViewPr snapToGrid="0" snapToObjects="1">
      <p:cViewPr>
        <p:scale>
          <a:sx n="80" d="100"/>
          <a:sy n="80" d="100"/>
        </p:scale>
        <p:origin x="-150" y="-324"/>
      </p:cViewPr>
      <p:guideLst>
        <p:guide orient="horz" pos="142"/>
        <p:guide orient="horz" pos="3906"/>
        <p:guide pos="1277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4" d="100"/>
        <a:sy n="74" d="100"/>
      </p:scale>
      <p:origin x="0" y="-4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t>10.01.2024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955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855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effectLst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1925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5720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5723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3057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92492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24141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5076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0582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1584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36508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12092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3140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38978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ru-RU" dirty="0" smtClean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31234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5414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1341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5672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786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573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strike="sng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4033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1835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74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=""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=""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="" xmlns:a16="http://schemas.microsoft.com/office/drawing/2014/main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="" xmlns:a16="http://schemas.microsoft.com/office/drawing/2014/main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="" xmlns:a16="http://schemas.microsoft.com/office/drawing/2014/main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22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1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="" xmlns:a16="http://schemas.microsoft.com/office/drawing/2014/main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="" xmlns:a16="http://schemas.microsoft.com/office/drawing/2014/main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65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="" xmlns:a16="http://schemas.microsoft.com/office/drawing/2014/main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7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180736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44795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="" xmlns:a16="http://schemas.microsoft.com/office/drawing/2014/main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="" xmlns:a16="http://schemas.microsoft.com/office/drawing/2014/main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="" xmlns:a16="http://schemas.microsoft.com/office/drawing/2014/main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0490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="" xmlns:a16="http://schemas.microsoft.com/office/drawing/2014/main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859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="" xmlns:a16="http://schemas.microsoft.com/office/drawing/2014/main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="" xmlns:a16="http://schemas.microsoft.com/office/drawing/2014/main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="" xmlns:a16="http://schemas.microsoft.com/office/drawing/2014/main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="" xmlns:a16="http://schemas.microsoft.com/office/drawing/2014/main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72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7889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="" xmlns:a16="http://schemas.microsoft.com/office/drawing/2014/main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="" xmlns:a16="http://schemas.microsoft.com/office/drawing/2014/main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25">
            <a:extLst>
              <a:ext uri="{FF2B5EF4-FFF2-40B4-BE49-F238E27FC236}">
                <a16:creationId xmlns="" xmlns:a16="http://schemas.microsoft.com/office/drawing/2014/main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="" xmlns:a16="http://schemas.microsoft.com/office/drawing/2014/main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>
            <a:extLst>
              <a:ext uri="{FF2B5EF4-FFF2-40B4-BE49-F238E27FC236}">
                <a16:creationId xmlns="" xmlns:a16="http://schemas.microsoft.com/office/drawing/2014/main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08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="" xmlns:a16="http://schemas.microsoft.com/office/drawing/2014/main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="" xmlns:a16="http://schemas.microsoft.com/office/drawing/2014/main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="" xmlns:a16="http://schemas.microsoft.com/office/drawing/2014/main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="" xmlns:a16="http://schemas.microsoft.com/office/drawing/2014/main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6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="" xmlns:a16="http://schemas.microsoft.com/office/drawing/2014/main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="" xmlns:a16="http://schemas.microsoft.com/office/drawing/2014/main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6">
            <a:extLst>
              <a:ext uri="{FF2B5EF4-FFF2-40B4-BE49-F238E27FC236}">
                <a16:creationId xmlns="" xmlns:a16="http://schemas.microsoft.com/office/drawing/2014/main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="" xmlns:a16="http://schemas.microsoft.com/office/drawing/2014/main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112651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="" xmlns:a16="http://schemas.microsoft.com/office/drawing/2014/main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>
            <a:extLst>
              <a:ext uri="{FF2B5EF4-FFF2-40B4-BE49-F238E27FC236}">
                <a16:creationId xmlns="" xmlns:a16="http://schemas.microsoft.com/office/drawing/2014/main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="" xmlns:a16="http://schemas.microsoft.com/office/drawing/2014/main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>
            <a:extLst>
              <a:ext uri="{FF2B5EF4-FFF2-40B4-BE49-F238E27FC236}">
                <a16:creationId xmlns="" xmlns:a16="http://schemas.microsoft.com/office/drawing/2014/main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>
            <a:extLst>
              <a:ext uri="{FF2B5EF4-FFF2-40B4-BE49-F238E27FC236}">
                <a16:creationId xmlns="" xmlns:a16="http://schemas.microsoft.com/office/drawing/2014/main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19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45955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2952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sbor.rosstat.gov.ru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43@rosstat.gov.ru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43.rosstat.gov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74870" y="3690030"/>
            <a:ext cx="9987147" cy="2214965"/>
          </a:xfrm>
        </p:spPr>
        <p:txBody>
          <a:bodyPr/>
          <a:lstStyle/>
          <a:p>
            <a:pPr algn="ctr"/>
            <a:r>
              <a:rPr lang="ru-RU" sz="3000" b="0" dirty="0">
                <a:solidFill>
                  <a:schemeClr val="bg1">
                    <a:lumMod val="95000"/>
                  </a:schemeClr>
                </a:solidFill>
              </a:rPr>
              <a:t>Порядок заполнения  формы </a:t>
            </a:r>
            <a:r>
              <a:rPr lang="ru-RU" sz="3000" b="0" dirty="0" smtClean="0">
                <a:solidFill>
                  <a:schemeClr val="bg1">
                    <a:lumMod val="95000"/>
                  </a:schemeClr>
                </a:solidFill>
              </a:rPr>
              <a:t>№ 65-автотранс </a:t>
            </a:r>
            <a:r>
              <a:rPr lang="ru-RU" sz="3000" b="0" dirty="0">
                <a:solidFill>
                  <a:schemeClr val="bg1">
                    <a:lumMod val="95000"/>
                  </a:schemeClr>
                </a:solidFill>
              </a:rPr>
              <a:t>«Сведения о деятельности пассажирского </a:t>
            </a:r>
            <a:r>
              <a:rPr lang="ru-RU" sz="3000" b="0" dirty="0" smtClean="0">
                <a:solidFill>
                  <a:schemeClr val="bg1">
                    <a:lumMod val="95000"/>
                  </a:schemeClr>
                </a:solidFill>
              </a:rPr>
              <a:t>автомобильного </a:t>
            </a:r>
            <a:r>
              <a:rPr lang="ru-RU" sz="3000" b="0" dirty="0">
                <a:solidFill>
                  <a:schemeClr val="bg1">
                    <a:lumMod val="95000"/>
                  </a:schemeClr>
                </a:solidFill>
              </a:rPr>
              <a:t>транспорта</a:t>
            </a:r>
            <a:r>
              <a:rPr lang="ru-RU" sz="3000" b="0" dirty="0" smtClean="0">
                <a:solidFill>
                  <a:schemeClr val="bg1">
                    <a:lumMod val="95000"/>
                  </a:schemeClr>
                </a:solidFill>
              </a:rPr>
              <a:t>»</a:t>
            </a:r>
            <a:endParaRPr lang="ru-RU" sz="3000" b="0" dirty="0" smtClean="0"/>
          </a:p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304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РАЗДЕЛ 1.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92409" y="571761"/>
            <a:ext cx="9383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334286"/>
                </a:solidFill>
              </a:rPr>
              <a:t>Наличие пассажирских эксплуатационных автобусов</a:t>
            </a:r>
            <a:endParaRPr lang="ru-RU" sz="2400" dirty="0">
              <a:solidFill>
                <a:srgbClr val="334286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439587" y="181407"/>
            <a:ext cx="10403790" cy="381755"/>
            <a:chOff x="1439586" y="4278651"/>
            <a:chExt cx="10403790" cy="381755"/>
          </a:xfrm>
        </p:grpSpPr>
        <p:sp>
          <p:nvSpPr>
            <p:cNvPr id="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11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87507"/>
              </p:ext>
            </p:extLst>
          </p:nvPr>
        </p:nvGraphicFramePr>
        <p:xfrm>
          <a:off x="1159982" y="986572"/>
          <a:ext cx="5522172" cy="4186482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955466"/>
                <a:gridCol w="691376"/>
                <a:gridCol w="1875330"/>
              </a:tblGrid>
              <a:tr h="7844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строки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Величина показателя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68580" marT="0" marB="0" anchor="ctr"/>
                </a:tc>
              </a:tr>
              <a:tr h="286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68580" marT="0" marB="0" anchor="ctr"/>
                </a:tc>
              </a:tr>
              <a:tr h="5229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пассажирских автобусов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68580" marT="0" marB="0" anchor="ctr"/>
                </a:tc>
              </a:tr>
              <a:tr h="286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работающих: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778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68580" marT="0" marB="0" anchor="ctr"/>
                </a:tc>
              </a:tr>
              <a:tr h="5229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маршрутах регулярных перевозок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5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68580" marT="0" marB="0" anchor="ctr"/>
                </a:tc>
              </a:tr>
              <a:tr h="286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заказам 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5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68580" marT="0" marB="0" anchor="ctr"/>
                </a:tc>
              </a:tr>
              <a:tr h="7844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туристско-экскурсионных маршрутах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5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68580" marT="0" marB="0" anchor="ctr"/>
                </a:tc>
              </a:tr>
              <a:tr h="286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собственных нужд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5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68580" marT="0" marB="0" anchor="ctr"/>
                </a:tc>
              </a:tr>
              <a:tr h="286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перевозки организованных групп детей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5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68580" marT="0" marB="0" anchor="ctr"/>
                </a:tc>
              </a:tr>
            </a:tbl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7174483" y="1496290"/>
            <a:ext cx="4576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u="sng" dirty="0" smtClean="0">
                <a:cs typeface="Times New Roman" panose="02020603050405020304" pitchFamily="18" charset="0"/>
              </a:rPr>
              <a:t>всех </a:t>
            </a:r>
            <a:r>
              <a:rPr lang="ru-RU" i="1" u="sng" dirty="0">
                <a:cs typeface="Times New Roman" panose="02020603050405020304" pitchFamily="18" charset="0"/>
              </a:rPr>
              <a:t>типов, марок, моделей и их </a:t>
            </a:r>
            <a:r>
              <a:rPr lang="ru-RU" i="1" u="sng" dirty="0" smtClean="0">
                <a:cs typeface="Times New Roman" panose="02020603050405020304" pitchFamily="18" charset="0"/>
              </a:rPr>
              <a:t>модификаций</a:t>
            </a:r>
            <a:r>
              <a:rPr lang="ru-RU" dirty="0" smtClean="0"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которые </a:t>
            </a:r>
            <a:r>
              <a:rPr lang="ru-RU" i="1" u="sng" dirty="0" smtClean="0">
                <a:cs typeface="Times New Roman" panose="02020603050405020304" pitchFamily="18" charset="0"/>
              </a:rPr>
              <a:t>использовались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в отчетном году для перевозки пассажиров</a:t>
            </a:r>
            <a:endParaRPr lang="ru-RU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134267" y="2758145"/>
            <a:ext cx="45760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u="sng" dirty="0" smtClean="0">
                <a:cs typeface="Times New Roman" panose="02020603050405020304" pitchFamily="18" charset="0"/>
              </a:rPr>
              <a:t>собственные</a:t>
            </a:r>
            <a:r>
              <a:rPr lang="ru-RU" i="1" dirty="0" smtClean="0"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(находящихся на балансе организации, принадлежащих ей на правах собственности, хозяйственного ведения, оперативного управления или безвозмездного пользования)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174483" y="4272178"/>
            <a:ext cx="1747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u="sng" dirty="0" smtClean="0">
                <a:cs typeface="Times New Roman" panose="02020603050405020304" pitchFamily="18" charset="0"/>
              </a:rPr>
              <a:t>арендованные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174483" y="4652538"/>
            <a:ext cx="4234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u="sng" dirty="0" smtClean="0">
                <a:cs typeface="Times New Roman" panose="02020603050405020304" pitchFamily="18" charset="0"/>
              </a:rPr>
              <a:t>приобретенные</a:t>
            </a:r>
            <a:r>
              <a:rPr lang="ru-RU" u="sng" dirty="0" smtClean="0">
                <a:cs typeface="Times New Roman" panose="02020603050405020304" pitchFamily="18" charset="0"/>
              </a:rPr>
              <a:t> </a:t>
            </a:r>
            <a:r>
              <a:rPr lang="ru-RU" i="1" u="sng" dirty="0">
                <a:cs typeface="Times New Roman" panose="02020603050405020304" pitchFamily="18" charset="0"/>
              </a:rPr>
              <a:t>по договору лизинга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8932" y="5161723"/>
            <a:ext cx="10987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Внимание! </a:t>
            </a:r>
            <a:r>
              <a:rPr lang="ru-RU" sz="1600" b="1" dirty="0" smtClean="0">
                <a:solidFill>
                  <a:srgbClr val="334286"/>
                </a:solidFill>
              </a:rPr>
              <a:t>Если автобус использовался организацией при осуществлении нескольких  видов перевозок, то следует указать его в каждой из соответствующих строк. </a:t>
            </a:r>
          </a:p>
          <a:p>
            <a:pPr algn="ctr"/>
            <a:r>
              <a:rPr lang="ru-RU" sz="1600" b="1" dirty="0" smtClean="0">
                <a:solidFill>
                  <a:srgbClr val="334286"/>
                </a:solidFill>
              </a:rPr>
              <a:t>При этом в </a:t>
            </a:r>
            <a:r>
              <a:rPr lang="ru-RU" sz="1600" b="1" dirty="0" smtClean="0">
                <a:solidFill>
                  <a:srgbClr val="FF0000"/>
                </a:solidFill>
              </a:rPr>
              <a:t>стр. 01 </a:t>
            </a:r>
            <a:r>
              <a:rPr lang="ru-RU" sz="1600" b="1" dirty="0" smtClean="0">
                <a:solidFill>
                  <a:srgbClr val="334286"/>
                </a:solidFill>
              </a:rPr>
              <a:t>его следует учесть </a:t>
            </a:r>
            <a:r>
              <a:rPr lang="ru-RU" sz="1600" b="1" dirty="0" smtClean="0">
                <a:solidFill>
                  <a:srgbClr val="FF0000"/>
                </a:solidFill>
              </a:rPr>
              <a:t>только один раз</a:t>
            </a:r>
            <a:r>
              <a:rPr lang="ru-RU" sz="1600" b="1" dirty="0" smtClean="0">
                <a:solidFill>
                  <a:srgbClr val="334286"/>
                </a:solidFill>
              </a:rPr>
              <a:t>.</a:t>
            </a:r>
            <a:endParaRPr lang="ru-RU" sz="1600" b="1" dirty="0">
              <a:solidFill>
                <a:srgbClr val="33428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67297" y="1053318"/>
            <a:ext cx="457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cs typeface="Times New Roman" panose="02020603050405020304" pitchFamily="18" charset="0"/>
              </a:rPr>
              <a:t>Разделе 1</a:t>
            </a:r>
            <a:r>
              <a:rPr lang="ru-RU" dirty="0" smtClean="0">
                <a:cs typeface="Times New Roman" panose="02020603050405020304" pitchFamily="18" charset="0"/>
              </a:rPr>
              <a:t> отражаются автобусы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1704" y="6063294"/>
            <a:ext cx="5370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334286"/>
                </a:solidFill>
              </a:rPr>
              <a:t>Стр. 01 ≥ стр. 02, </a:t>
            </a:r>
            <a:r>
              <a:rPr lang="ru-RU" sz="1600" dirty="0">
                <a:solidFill>
                  <a:srgbClr val="334286"/>
                </a:solidFill>
              </a:rPr>
              <a:t>Стр. 01 ≥ стр. </a:t>
            </a:r>
            <a:r>
              <a:rPr lang="ru-RU" sz="1600" dirty="0" smtClean="0">
                <a:solidFill>
                  <a:srgbClr val="334286"/>
                </a:solidFill>
              </a:rPr>
              <a:t>03,</a:t>
            </a:r>
          </a:p>
          <a:p>
            <a:pPr algn="ctr"/>
            <a:r>
              <a:rPr lang="ru-RU" sz="1600" dirty="0" smtClean="0">
                <a:solidFill>
                  <a:srgbClr val="334286"/>
                </a:solidFill>
              </a:rPr>
              <a:t>Стр</a:t>
            </a:r>
            <a:r>
              <a:rPr lang="ru-RU" sz="1600" dirty="0">
                <a:solidFill>
                  <a:srgbClr val="334286"/>
                </a:solidFill>
              </a:rPr>
              <a:t>. 01 ≥ стр. </a:t>
            </a:r>
            <a:r>
              <a:rPr lang="ru-RU" sz="1600" dirty="0" smtClean="0">
                <a:solidFill>
                  <a:srgbClr val="334286"/>
                </a:solidFill>
              </a:rPr>
              <a:t>04, </a:t>
            </a:r>
            <a:r>
              <a:rPr lang="ru-RU" sz="1600" dirty="0">
                <a:solidFill>
                  <a:srgbClr val="334286"/>
                </a:solidFill>
              </a:rPr>
              <a:t>Стр. 01 ≥ стр. 05, Стр. 01 ≥ стр. </a:t>
            </a:r>
            <a:r>
              <a:rPr lang="ru-RU" sz="1600" dirty="0" smtClean="0">
                <a:solidFill>
                  <a:srgbClr val="334286"/>
                </a:solidFill>
              </a:rPr>
              <a:t>06 </a:t>
            </a:r>
            <a:endParaRPr lang="ru-RU" sz="1600" dirty="0"/>
          </a:p>
          <a:p>
            <a:pPr algn="ctr"/>
            <a:r>
              <a:rPr lang="ru-RU" sz="1600" dirty="0" smtClean="0">
                <a:solidFill>
                  <a:srgbClr val="334286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92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7550427" y="1473034"/>
            <a:ext cx="4232031" cy="1877173"/>
          </a:xfrm>
          <a:prstGeom prst="roundRect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9423395" y="6355682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РАЗДЕЛ 2.</a:t>
            </a:r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1439587" y="181407"/>
            <a:ext cx="10403790" cy="381755"/>
            <a:chOff x="1439586" y="4278651"/>
            <a:chExt cx="10403790" cy="381755"/>
          </a:xfrm>
        </p:grpSpPr>
        <p:sp>
          <p:nvSpPr>
            <p:cNvPr id="17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21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2207793" y="536137"/>
            <a:ext cx="9843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334286"/>
                </a:solidFill>
              </a:rPr>
              <a:t>Наличие автобусов, работающих на маршрутах регулярных </a:t>
            </a:r>
            <a:r>
              <a:rPr lang="ru-RU" sz="2400" dirty="0" smtClean="0">
                <a:solidFill>
                  <a:srgbClr val="334286"/>
                </a:solidFill>
              </a:rPr>
              <a:t>перевозок</a:t>
            </a:r>
            <a:endParaRPr lang="ru-RU" sz="2400" dirty="0">
              <a:solidFill>
                <a:srgbClr val="33428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66185" y="1596012"/>
            <a:ext cx="36005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Показывается количество автобусов, работающих </a:t>
            </a:r>
          </a:p>
          <a:p>
            <a:pPr algn="ctr"/>
            <a:r>
              <a:rPr lang="ru-RU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на маршрутах регулярных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перевозок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ранее отраженные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по стр. 02 </a:t>
            </a:r>
            <a:endParaRPr lang="ru-RU" sz="2000" b="1" u="sng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526215" y="3528646"/>
            <a:ext cx="4232031" cy="1688123"/>
          </a:xfrm>
          <a:prstGeom prst="roundRect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671460" y="3710987"/>
            <a:ext cx="39544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Автобусы отраженные в Разделе 1 по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стр. 03, 04, 05, 06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в разделе 2 </a:t>
            </a:r>
          </a:p>
          <a:p>
            <a:pPr algn="ctr"/>
            <a:r>
              <a:rPr lang="ru-RU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не отражаются !!</a:t>
            </a:r>
            <a:endParaRPr lang="ru-RU" sz="2000" b="1" u="sng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26215" y="5454594"/>
            <a:ext cx="4232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стр. 02 </a:t>
            </a:r>
            <a:r>
              <a:rPr lang="ru-RU" dirty="0">
                <a:solidFill>
                  <a:srgbClr val="FF0000"/>
                </a:solidFill>
                <a:sym typeface="Symbol"/>
              </a:rPr>
              <a:t></a:t>
            </a:r>
            <a:r>
              <a:rPr lang="ru-RU" dirty="0">
                <a:solidFill>
                  <a:srgbClr val="FF0000"/>
                </a:solidFill>
              </a:rPr>
              <a:t> стр. 19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стр. 07 </a:t>
            </a:r>
            <a:r>
              <a:rPr lang="ru-RU" dirty="0">
                <a:solidFill>
                  <a:srgbClr val="FF0000"/>
                </a:solidFill>
                <a:sym typeface="Symbol"/>
              </a:rPr>
              <a:t></a:t>
            </a:r>
            <a:r>
              <a:rPr lang="ru-RU" dirty="0">
                <a:solidFill>
                  <a:srgbClr val="FF0000"/>
                </a:solidFill>
              </a:rPr>
              <a:t> стр. 08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стр. 02 = </a:t>
            </a:r>
            <a:r>
              <a:rPr lang="ru-RU" dirty="0">
                <a:solidFill>
                  <a:srgbClr val="FF0000"/>
                </a:solidFill>
                <a:sym typeface="Symbol"/>
              </a:rPr>
              <a:t></a:t>
            </a:r>
            <a:r>
              <a:rPr lang="ru-RU" dirty="0">
                <a:solidFill>
                  <a:srgbClr val="FF0000"/>
                </a:solidFill>
              </a:rPr>
              <a:t> стр. 11, 12, 13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стр. 02 = </a:t>
            </a:r>
            <a:r>
              <a:rPr lang="ru-RU" dirty="0">
                <a:solidFill>
                  <a:srgbClr val="FF0000"/>
                </a:solidFill>
                <a:sym typeface="Symbol"/>
              </a:rPr>
              <a:t></a:t>
            </a:r>
            <a:r>
              <a:rPr lang="ru-RU" dirty="0">
                <a:solidFill>
                  <a:srgbClr val="FF0000"/>
                </a:solidFill>
              </a:rPr>
              <a:t> стр. 14, 15, 16, 17, </a:t>
            </a:r>
            <a:r>
              <a:rPr lang="ru-RU" dirty="0" smtClean="0">
                <a:solidFill>
                  <a:srgbClr val="FF0000"/>
                </a:solidFill>
              </a:rPr>
              <a:t>18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197626"/>
              </p:ext>
            </p:extLst>
          </p:nvPr>
        </p:nvGraphicFramePr>
        <p:xfrm>
          <a:off x="587102" y="1596012"/>
          <a:ext cx="6209946" cy="4525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990"/>
                <a:gridCol w="3620900"/>
                <a:gridCol w="546265"/>
                <a:gridCol w="1880514"/>
                <a:gridCol w="83277"/>
              </a:tblGrid>
              <a:tr h="177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578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№ строки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5787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Величина показателя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5787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7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578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5787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5787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1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Пассажирские автобусы, работающие на маршрутах регулярных перевозок (из строки 02), </a:t>
                      </a:r>
                      <a:r>
                        <a:rPr lang="ru-RU" sz="800" dirty="0" err="1">
                          <a:effectLst/>
                        </a:rPr>
                        <a:t>шт</a:t>
                      </a:r>
                      <a:r>
                        <a:rPr lang="ru-RU" sz="800" dirty="0">
                          <a:effectLst/>
                        </a:rPr>
                        <a:t>: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578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5787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5787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81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оборудованные для перевозки маломобильных групп населения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0" marR="5787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578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578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17748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       из них низкопольные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0" marR="5787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578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578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29581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оснащенные аппаратурой спутниковой навигации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0" marR="5787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578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578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177489">
                <a:tc gridSpan="2">
                  <a:txBody>
                    <a:bodyPr/>
                    <a:lstStyle/>
                    <a:p>
                      <a:pPr indent="2273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ГЛОНАСС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0" marR="5787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578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578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177489">
                <a:tc gridSpan="2">
                  <a:txBody>
                    <a:bodyPr/>
                    <a:lstStyle/>
                    <a:p>
                      <a:pPr indent="2273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ГЛОНАСС/GPS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0" marR="5787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578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578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44372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пребывающие с момента выпуска заводом-изготовителем 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в эксплуатации: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0" marR="5787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578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578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177489">
                <a:tc gridSpan="2">
                  <a:txBody>
                    <a:bodyPr/>
                    <a:lstStyle/>
                    <a:p>
                      <a:pPr indent="2273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до 5 лет включительно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0" marR="5787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578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578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295815">
                <a:tc gridSpan="2">
                  <a:txBody>
                    <a:bodyPr/>
                    <a:lstStyle/>
                    <a:p>
                      <a:pPr indent="2273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свыше 5 до 10 лет включительно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0" marR="5787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12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578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578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177489">
                <a:tc gridSpan="2">
                  <a:txBody>
                    <a:bodyPr/>
                    <a:lstStyle/>
                    <a:p>
                      <a:pPr indent="2273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свыше 10 лет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0" marR="5787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13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578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578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29581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конструкция которых позволяет использовать: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0" marR="5787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578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578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177489">
                <a:tc gridSpan="2">
                  <a:txBody>
                    <a:bodyPr/>
                    <a:lstStyle/>
                    <a:p>
                      <a:pPr indent="2273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только бензин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0" marR="5787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578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578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177489">
                <a:tc gridSpan="2">
                  <a:txBody>
                    <a:bodyPr/>
                    <a:lstStyle/>
                    <a:p>
                      <a:pPr indent="2273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только дизтопливо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0" marR="5787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578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578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177489">
                <a:tc gridSpan="2">
                  <a:txBody>
                    <a:bodyPr/>
                    <a:lstStyle/>
                    <a:p>
                      <a:pPr marL="2273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газомоторное топливо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0" marR="5787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578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578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177489">
                <a:tc gridSpan="2">
                  <a:txBody>
                    <a:bodyPr/>
                    <a:lstStyle/>
                    <a:p>
                      <a:pPr indent="2273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электродвигатели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0" marR="5787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578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578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177489">
                <a:tc gridSpan="2">
                  <a:txBody>
                    <a:bodyPr/>
                    <a:lstStyle/>
                    <a:p>
                      <a:pPr indent="2273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прочие виды топлива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0" marR="5787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578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578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17748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относящиеся к категории М3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90" marR="5787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578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578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219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РАЗДЕЛ 2.</a:t>
            </a:r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1439587" y="181407"/>
            <a:ext cx="10403790" cy="381755"/>
            <a:chOff x="1439586" y="4278651"/>
            <a:chExt cx="10403790" cy="381755"/>
          </a:xfrm>
        </p:grpSpPr>
        <p:sp>
          <p:nvSpPr>
            <p:cNvPr id="14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17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4" name="Прямоугольник 3"/>
          <p:cNvSpPr/>
          <p:nvPr/>
        </p:nvSpPr>
        <p:spPr>
          <a:xfrm>
            <a:off x="2414953" y="536137"/>
            <a:ext cx="94284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34286"/>
                </a:solidFill>
              </a:rPr>
              <a:t>Наличие автобусов, работающих на маршрутах регулярных </a:t>
            </a:r>
            <a:r>
              <a:rPr lang="ru-RU" sz="2400" dirty="0" smtClean="0">
                <a:solidFill>
                  <a:srgbClr val="334286"/>
                </a:solidFill>
              </a:rPr>
              <a:t>перевозок</a:t>
            </a:r>
            <a:endParaRPr lang="ru-RU" sz="2400" dirty="0">
              <a:solidFill>
                <a:srgbClr val="334286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3078" y="1367134"/>
            <a:ext cx="6015079" cy="4959663"/>
          </a:xfrm>
          <a:prstGeom prst="roundRect">
            <a:avLst/>
          </a:prstGeom>
          <a:ln w="38100">
            <a:solidFill>
              <a:srgbClr val="0062BA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dirty="0"/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16435" y="3146961"/>
            <a:ext cx="5125355" cy="3135536"/>
          </a:xfrm>
          <a:prstGeom prst="roundRect">
            <a:avLst/>
          </a:prstGeom>
          <a:ln w="38100">
            <a:solidFill>
              <a:srgbClr val="0062BA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500" b="1" dirty="0">
              <a:solidFill>
                <a:schemeClr val="tx1"/>
              </a:solidFill>
            </a:endParaRPr>
          </a:p>
        </p:txBody>
      </p:sp>
      <p:pic>
        <p:nvPicPr>
          <p:cNvPr id="2051" name="Picture 3" descr="\\p43-srvraion\13otdel\!Удаленка\Костылева\работа\65-авт\видеоурок 2021\картинки с автобусами\Низкопольный-1024x68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89"/>
          <a:stretch/>
        </p:blipFill>
        <p:spPr bwMode="auto">
          <a:xfrm>
            <a:off x="4257970" y="4776977"/>
            <a:ext cx="1654707" cy="1245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p43-srvraion\13otdel\!Удаленка\Костылева\работа\65-авт\видеоурок 2021\картинки с автобусами\izkopolnye_avtobus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193" y="4760173"/>
            <a:ext cx="1704962" cy="1278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97682" y="2961448"/>
            <a:ext cx="541806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 smtClean="0"/>
          </a:p>
          <a:p>
            <a:pPr algn="ctr"/>
            <a:r>
              <a:rPr lang="ru-RU" sz="1400" dirty="0" smtClean="0"/>
              <a:t>Транспортное </a:t>
            </a:r>
            <a:r>
              <a:rPr lang="ru-RU" sz="1400" dirty="0"/>
              <a:t>средство категории </a:t>
            </a:r>
            <a:r>
              <a:rPr lang="ru-RU" sz="1400" b="1" dirty="0"/>
              <a:t>«М3» </a:t>
            </a:r>
            <a:r>
              <a:rPr lang="ru-RU" sz="1400" b="1" u="sng" dirty="0">
                <a:solidFill>
                  <a:srgbClr val="0062BA"/>
                </a:solidFill>
              </a:rPr>
              <a:t>строка </a:t>
            </a:r>
            <a:r>
              <a:rPr lang="ru-RU" sz="1400" b="1" u="sng" dirty="0" smtClean="0">
                <a:solidFill>
                  <a:srgbClr val="0062BA"/>
                </a:solidFill>
              </a:rPr>
              <a:t>19</a:t>
            </a:r>
            <a:r>
              <a:rPr lang="ru-RU" sz="1400" b="1" dirty="0" smtClean="0"/>
              <a:t> </a:t>
            </a:r>
            <a:r>
              <a:rPr lang="ru-RU" sz="1400" dirty="0"/>
              <a:t>- транспортное средство, используемое для перевозки пассажиров, </a:t>
            </a:r>
            <a:r>
              <a:rPr lang="ru-RU" sz="1400" dirty="0" smtClean="0"/>
              <a:t>имеющее </a:t>
            </a:r>
            <a:r>
              <a:rPr lang="ru-RU" sz="1400" b="1" u="sng" dirty="0" smtClean="0"/>
              <a:t>более </a:t>
            </a:r>
            <a:r>
              <a:rPr lang="ru-RU" sz="1400" b="1" u="sng" dirty="0"/>
              <a:t>8 мест</a:t>
            </a:r>
            <a:r>
              <a:rPr lang="ru-RU" sz="1400" dirty="0"/>
              <a:t> для </a:t>
            </a:r>
            <a:r>
              <a:rPr lang="ru-RU" sz="1400" dirty="0" smtClean="0"/>
              <a:t>сидения (помимо </a:t>
            </a:r>
            <a:r>
              <a:rPr lang="ru-RU" sz="1400" dirty="0"/>
              <a:t>места </a:t>
            </a:r>
            <a:r>
              <a:rPr lang="ru-RU" sz="1400" dirty="0" smtClean="0"/>
              <a:t>водителя), с максимальной </a:t>
            </a:r>
          </a:p>
          <a:p>
            <a:pPr algn="ctr"/>
            <a:r>
              <a:rPr lang="ru-RU" sz="1400" dirty="0" smtClean="0"/>
              <a:t>массой </a:t>
            </a:r>
            <a:r>
              <a:rPr lang="ru-RU" sz="1400" b="1" u="sng" dirty="0" smtClean="0"/>
              <a:t>больше 5 </a:t>
            </a:r>
            <a:r>
              <a:rPr lang="ru-RU" sz="1400" b="1" u="sng" dirty="0"/>
              <a:t>тонн</a:t>
            </a:r>
            <a:r>
              <a:rPr lang="ru-RU" sz="1400" b="1" dirty="0" smtClean="0"/>
              <a:t>.</a:t>
            </a:r>
            <a:endParaRPr lang="ru-RU" sz="1400" dirty="0"/>
          </a:p>
        </p:txBody>
      </p:sp>
      <p:pic>
        <p:nvPicPr>
          <p:cNvPr id="2056" name="Picture 8" descr="\\p43-srvraion\13otdel\!Удаленка\Костылева\работа\65-авт\видеоурок 2021\картинки с автобусами\2020-03-13-20552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" t="28277" r="39638" b="36743"/>
          <a:stretch/>
        </p:blipFill>
        <p:spPr bwMode="auto">
          <a:xfrm>
            <a:off x="7396510" y="4566593"/>
            <a:ext cx="3362381" cy="1598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6816436" y="1059012"/>
            <a:ext cx="4566213" cy="1886567"/>
          </a:xfrm>
          <a:prstGeom prst="roundRect">
            <a:avLst/>
          </a:prstGeom>
          <a:ln w="38100">
            <a:solidFill>
              <a:srgbClr val="0062BA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500" b="1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99889" y="1072496"/>
            <a:ext cx="439930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По </a:t>
            </a:r>
            <a:r>
              <a:rPr lang="ru-RU" sz="1400" b="1" u="sng" dirty="0">
                <a:solidFill>
                  <a:srgbClr val="334286"/>
                </a:solidFill>
              </a:rPr>
              <a:t>строке 16 </a:t>
            </a:r>
            <a:r>
              <a:rPr lang="ru-RU" sz="1400" dirty="0"/>
              <a:t>отражаются автобусы, конструкция которых позволяет использовать в качестве топлива природный газ (компримированный (сжатый) или сжиженный) или сжиженный углеводородный (нефтяной) газ. </a:t>
            </a:r>
          </a:p>
          <a:p>
            <a:pPr algn="just"/>
            <a:r>
              <a:rPr lang="ru-RU" sz="1400" dirty="0"/>
              <a:t>Автомобили, имеющие возможность использовать </a:t>
            </a:r>
            <a:r>
              <a:rPr lang="ru-RU" sz="1400" b="1" u="sng" dirty="0"/>
              <a:t>несколько видов топлива</a:t>
            </a:r>
            <a:r>
              <a:rPr lang="ru-RU" sz="1400" dirty="0"/>
              <a:t>, отражаются по строкам 16</a:t>
            </a:r>
            <a:r>
              <a:rPr lang="ru-RU" sz="1400" dirty="0">
                <a:sym typeface="Symbol"/>
              </a:rPr>
              <a:t></a:t>
            </a:r>
            <a:r>
              <a:rPr lang="ru-RU" sz="1400" dirty="0"/>
              <a:t>18. </a:t>
            </a:r>
          </a:p>
          <a:p>
            <a:pPr algn="ct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96073" y="1679616"/>
            <a:ext cx="48972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u="sng" dirty="0">
                <a:solidFill>
                  <a:schemeClr val="accent1"/>
                </a:solidFill>
              </a:rPr>
              <a:t>По стр. 07 </a:t>
            </a:r>
            <a:r>
              <a:rPr lang="ru-RU" sz="1600" dirty="0"/>
              <a:t>показываются автобусы, оборудованные для перевозки маломобильных групп населения: </a:t>
            </a:r>
          </a:p>
          <a:p>
            <a:pPr algn="just"/>
            <a:r>
              <a:rPr lang="ru-RU" sz="1600" dirty="0"/>
              <a:t>-низкопольные транспортные средства для пассажиров в инвалидных креслах, пассажиров с детскими колясками (</a:t>
            </a:r>
            <a:r>
              <a:rPr lang="ru-RU" sz="1600" b="1" u="sng" dirty="0">
                <a:solidFill>
                  <a:schemeClr val="accent1"/>
                </a:solidFill>
              </a:rPr>
              <a:t>стр.08</a:t>
            </a:r>
            <a:r>
              <a:rPr lang="ru-RU" sz="1600" dirty="0"/>
              <a:t>)</a:t>
            </a:r>
          </a:p>
          <a:p>
            <a:pPr algn="just"/>
            <a:r>
              <a:rPr lang="ru-RU" sz="1600" dirty="0"/>
              <a:t>-транспортные средства, оснащенные устройствами для перевозки лиц с ограниченными физическими возможностями (автобусы, оборудованные указателями для слабовидящих и/или слабослышащих </a:t>
            </a:r>
            <a:r>
              <a:rPr lang="ru-RU" sz="1600" dirty="0" smtClean="0"/>
              <a:t>пассажиров и т. п.)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7311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1" y="536138"/>
            <a:ext cx="11184672" cy="542386"/>
          </a:xfrm>
        </p:spPr>
        <p:txBody>
          <a:bodyPr/>
          <a:lstStyle/>
          <a:p>
            <a:r>
              <a:rPr lang="ru-RU" dirty="0" smtClean="0"/>
              <a:t>РАЗДЕЛ 3.   Р</a:t>
            </a:r>
            <a:r>
              <a:rPr lang="ru-RU" sz="2400" dirty="0" smtClean="0"/>
              <a:t>абота эксплуатационных автобусов</a:t>
            </a:r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1439587" y="181407"/>
            <a:ext cx="10403790" cy="381755"/>
            <a:chOff x="1439586" y="4278651"/>
            <a:chExt cx="10403790" cy="381755"/>
          </a:xfrm>
        </p:grpSpPr>
        <p:sp>
          <p:nvSpPr>
            <p:cNvPr id="12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15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4" name="Прямоугольник 3"/>
          <p:cNvSpPr/>
          <p:nvPr/>
        </p:nvSpPr>
        <p:spPr>
          <a:xfrm>
            <a:off x="491325" y="1054535"/>
            <a:ext cx="10985568" cy="678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b="1" dirty="0"/>
              <a:t>Порядок заполнения формы в зависимости от вида перевозки и типа </a:t>
            </a:r>
            <a:r>
              <a:rPr lang="ru-RU" b="1" dirty="0" smtClean="0"/>
              <a:t>респондента</a:t>
            </a:r>
          </a:p>
          <a:p>
            <a:pPr algn="ctr">
              <a:lnSpc>
                <a:spcPct val="110000"/>
              </a:lnSpc>
            </a:pPr>
            <a:r>
              <a:rPr lang="ru-RU" dirty="0" smtClean="0"/>
              <a:t>(только коммерческие перевозки; только перевозки для собственных нужд; смешанные перевозки)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984052"/>
              </p:ext>
            </p:extLst>
          </p:nvPr>
        </p:nvGraphicFramePr>
        <p:xfrm>
          <a:off x="491324" y="1946030"/>
          <a:ext cx="11352053" cy="3940148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6946706"/>
                <a:gridCol w="1924334"/>
                <a:gridCol w="2481013"/>
              </a:tblGrid>
              <a:tr h="24112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Вид перевозки, которую осуществляла организация 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в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отчетном году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7210" marR="57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Тип респондента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7210" marR="57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9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7945" algn="ctr"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+mj-lt"/>
                      </a:endParaRPr>
                    </a:p>
                    <a:p>
                      <a:pPr indent="-67945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j-lt"/>
                        </a:rPr>
                        <a:t>Крупные </a:t>
                      </a:r>
                      <a:r>
                        <a:rPr lang="ru-RU" sz="1600" b="1" dirty="0">
                          <a:effectLst/>
                          <a:latin typeface="+mj-lt"/>
                        </a:rPr>
                        <a:t>и средние</a:t>
                      </a:r>
                      <a:br>
                        <a:rPr lang="ru-RU" sz="1600" b="1" dirty="0">
                          <a:effectLst/>
                          <a:latin typeface="+mj-lt"/>
                        </a:rPr>
                      </a:br>
                      <a:endParaRPr lang="ru-RU" sz="16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7210" marR="57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794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</a:rPr>
                        <a:t>Субъекты малого </a:t>
                      </a:r>
                      <a:r>
                        <a:rPr lang="ru-RU" sz="1600" b="1" dirty="0" smtClean="0">
                          <a:effectLst/>
                          <a:latin typeface="+mj-lt"/>
                        </a:rPr>
                        <a:t>предпринимательства и индивидуальные предприниматели </a:t>
                      </a:r>
                      <a:endParaRPr lang="ru-RU" sz="16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7210" marR="57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0618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u="non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sng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Только </a:t>
                      </a:r>
                      <a:r>
                        <a:rPr lang="ru-RU" sz="1600" b="1" u="sng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коммерческие перевозки </a:t>
                      </a:r>
                      <a:r>
                        <a:rPr lang="ru-RU" sz="1600" b="1" u="sng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любые из приведенных ниже):</a:t>
                      </a:r>
                    </a:p>
                    <a:p>
                      <a:pPr marL="342900" lvl="0" indent="-342900" algn="just">
                        <a:buFont typeface="Symbol"/>
                        <a:buChar char=""/>
                      </a:pPr>
                      <a:r>
                        <a:rPr lang="ru-RU" sz="16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 маршрутам регулярных </a:t>
                      </a:r>
                      <a:r>
                        <a:rPr lang="ru-RU" sz="1600" b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перевозок </a:t>
                      </a:r>
                      <a:r>
                        <a:rPr lang="ru-RU" sz="1600" b="0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2900" lvl="0" indent="-342900" algn="just">
                        <a:buFont typeface="Symbol"/>
                        <a:buChar char=""/>
                      </a:pPr>
                      <a:r>
                        <a:rPr lang="ru-RU" sz="1600" b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 заказам</a:t>
                      </a:r>
                      <a:r>
                        <a:rPr lang="ru-RU" sz="1600" b="0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b="0" i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b="0" i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1600" b="0" i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 ч</a:t>
                      </a:r>
                      <a:r>
                        <a:rPr lang="ru-RU" sz="1600" b="0" i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 организованные перевозки групп детей</a:t>
                      </a:r>
                      <a:r>
                        <a:rPr lang="ru-RU" sz="1600" b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342900" lvl="0" indent="-342900" algn="just">
                        <a:buFont typeface="Symbol"/>
                        <a:buChar char=""/>
                      </a:pPr>
                      <a:r>
                        <a:rPr lang="ru-RU" sz="1600" b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туристско-экскурсионными автобусами</a:t>
                      </a:r>
                      <a:r>
                        <a:rPr lang="ru-RU" sz="1600" b="0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b="0" i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 т. ч</a:t>
                      </a:r>
                      <a:r>
                        <a:rPr lang="ru-RU" sz="1600" b="0" i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 организованные перевозки групп детей</a:t>
                      </a:r>
                      <a:r>
                        <a:rPr lang="ru-RU" sz="1600" b="0" i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b="0" dirty="0" smtClean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7210" marR="57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2222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Заполняют соответствующие строки формы </a:t>
                      </a:r>
                      <a:r>
                        <a:rPr lang="ru-RU" sz="16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кроме </a:t>
                      </a:r>
                      <a:r>
                        <a:rPr lang="ru-RU" sz="16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строк </a:t>
                      </a:r>
                      <a:r>
                        <a:rPr lang="ru-RU" sz="16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05 и 27</a:t>
                      </a:r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), </a:t>
                      </a:r>
                      <a:endParaRPr lang="ru-RU" sz="1600" dirty="0" smtClean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indent="22225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зависимости от вида перевозки.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7210" marR="57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9085">
                <a:tc gridSpan="3">
                  <a:txBody>
                    <a:bodyPr/>
                    <a:lstStyle/>
                    <a:p>
                      <a:pPr marL="0" lvl="0" indent="0" algn="ctr">
                        <a:buFont typeface="Symbol"/>
                        <a:buNone/>
                      </a:pPr>
                      <a:endParaRPr lang="ru-RU" sz="1600" b="1" dirty="0" smtClean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57210" marR="57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22225"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210" marR="57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2572" y="5296149"/>
            <a:ext cx="11480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FF0000"/>
                </a:solidFill>
              </a:rPr>
              <a:t>Если стр</a:t>
            </a:r>
            <a:r>
              <a:rPr lang="ru-RU" sz="1600" b="1" dirty="0">
                <a:solidFill>
                  <a:srgbClr val="FF0000"/>
                </a:solidFill>
              </a:rPr>
              <a:t>. 21 ≠ 0, то стр. 22 ≠ 0 и наоборот;    е</a:t>
            </a:r>
            <a:r>
              <a:rPr lang="ru-RU" sz="1600" b="1" dirty="0" smtClean="0">
                <a:solidFill>
                  <a:srgbClr val="FF0000"/>
                </a:solidFill>
              </a:rPr>
              <a:t>сли стр</a:t>
            </a:r>
            <a:r>
              <a:rPr lang="ru-RU" sz="1600" b="1" dirty="0">
                <a:solidFill>
                  <a:srgbClr val="FF0000"/>
                </a:solidFill>
              </a:rPr>
              <a:t>. 23 ≠ 0, то стр. 24 ≠ 0 и наоборот;    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pPr lvl="0" algn="ctr"/>
            <a:r>
              <a:rPr lang="ru-RU" sz="1600" b="1" dirty="0" smtClean="0">
                <a:solidFill>
                  <a:srgbClr val="FF0000"/>
                </a:solidFill>
              </a:rPr>
              <a:t>если стр</a:t>
            </a:r>
            <a:r>
              <a:rPr lang="ru-RU" sz="1600" b="1" dirty="0">
                <a:solidFill>
                  <a:srgbClr val="FF0000"/>
                </a:solidFill>
              </a:rPr>
              <a:t>. 25 ≠ 0, то стр. 26 ≠ 0 и </a:t>
            </a:r>
            <a:r>
              <a:rPr lang="ru-RU" sz="1600" b="1" dirty="0" smtClean="0">
                <a:solidFill>
                  <a:srgbClr val="FF0000"/>
                </a:solidFill>
              </a:rPr>
              <a:t>наоборот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525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466026" cy="936897"/>
          </a:xfrm>
        </p:spPr>
        <p:txBody>
          <a:bodyPr/>
          <a:lstStyle/>
          <a:p>
            <a:r>
              <a:rPr lang="ru-RU" dirty="0" smtClean="0"/>
              <a:t>РАЗДЕЛ 3.  Работа эксплуатационных автобусов</a:t>
            </a:r>
          </a:p>
          <a:p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1439587" y="181407"/>
            <a:ext cx="10403790" cy="381755"/>
            <a:chOff x="1439586" y="4278651"/>
            <a:chExt cx="10403790" cy="381755"/>
          </a:xfrm>
        </p:grpSpPr>
        <p:sp>
          <p:nvSpPr>
            <p:cNvPr id="17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27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300515"/>
              </p:ext>
            </p:extLst>
          </p:nvPr>
        </p:nvGraphicFramePr>
        <p:xfrm>
          <a:off x="531313" y="1514962"/>
          <a:ext cx="11226933" cy="4360886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2242276"/>
                <a:gridCol w="4145826"/>
                <a:gridCol w="2074460"/>
                <a:gridCol w="2764371"/>
              </a:tblGrid>
              <a:tr h="370439"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Вид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перевозок, которые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осуществляла организация в отчетном году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7210" marR="57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210" marR="57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Тип респондента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7210" marR="57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827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794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Крупные и средние</a:t>
                      </a:r>
                      <a:br>
                        <a:rPr lang="ru-RU" sz="1600" b="1" dirty="0">
                          <a:effectLst/>
                          <a:latin typeface="+mn-lt"/>
                        </a:rPr>
                      </a:br>
                      <a:endParaRPr lang="ru-RU" sz="16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7210" marR="57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794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Субъекты малого </a:t>
                      </a:r>
                      <a:r>
                        <a:rPr lang="ru-RU" sz="1600" b="1" dirty="0" smtClean="0">
                          <a:effectLst/>
                          <a:latin typeface="+mn-lt"/>
                        </a:rPr>
                        <a:t>предпринимательства и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индивидуальные предприниматели </a:t>
                      </a:r>
                      <a:endParaRPr lang="ru-RU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57210" marR="57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43012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Только перевозки для собственных нужд</a:t>
                      </a:r>
                      <a:endParaRPr lang="ru-RU" sz="1600" u="sng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организованные перевозки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групп детей </a:t>
                      </a: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при этом </a:t>
                      </a:r>
                      <a:r>
                        <a:rPr lang="ru-RU" sz="1600" b="1" i="0" u="sng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не осуществляли</a:t>
                      </a: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</a:b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i="1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например, только перевозка предприятием своих работников к месту работы)</a:t>
                      </a:r>
                      <a:endParaRPr lang="ru-RU" sz="1400" i="1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Заполняют </a:t>
                      </a:r>
                      <a:r>
                        <a:rPr lang="ru-RU" sz="1600" b="1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только</a:t>
                      </a: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строки 01, 05 и 27 </a:t>
                      </a: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формы.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0" i="0" u="none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474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организованные перевозки групп детей при </a:t>
                      </a:r>
                      <a:r>
                        <a:rPr lang="ru-RU" sz="1600" i="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этом</a:t>
                      </a:r>
                      <a:r>
                        <a:rPr lang="ru-RU" sz="1600" i="0" u="sng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sng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осуществляли</a:t>
                      </a:r>
                      <a:r>
                        <a:rPr lang="ru-RU" sz="1600" i="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i="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i="1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например, образовательная организация, </a:t>
                      </a:r>
                      <a:r>
                        <a:rPr lang="ru-RU" sz="1400" i="1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имеющая </a:t>
                      </a:r>
                      <a:r>
                        <a:rPr lang="ru-RU" sz="1400" i="1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в распоряжении автобус и осуществляющая перевозки детей самостоятельно)</a:t>
                      </a:r>
                      <a:endParaRPr lang="ru-RU" sz="1400" i="1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Заполняют </a:t>
                      </a:r>
                      <a:r>
                        <a:rPr lang="ru-RU" sz="1600" b="1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строки 01, 05</a:t>
                      </a:r>
                      <a:r>
                        <a:rPr lang="ru-RU" sz="1600" b="1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, 06, </a:t>
                      </a:r>
                      <a:r>
                        <a:rPr lang="ru-RU" sz="1600" b="1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 формы, 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а </a:t>
                      </a: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также </a:t>
                      </a:r>
                      <a:r>
                        <a:rPr lang="ru-RU" sz="1600" b="1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строки 28 и 29 </a:t>
                      </a: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раздела 4 формы.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042865" y="1024827"/>
            <a:ext cx="10538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Порядок заполнения формы в зависимости от вида </a:t>
            </a:r>
            <a:r>
              <a:rPr lang="ru-RU" b="1" dirty="0" smtClean="0"/>
              <a:t>перевозок </a:t>
            </a:r>
            <a:r>
              <a:rPr lang="ru-RU" b="1" dirty="0"/>
              <a:t>и типа респондента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2220" y="6013112"/>
            <a:ext cx="1155760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Внимание!</a:t>
            </a:r>
            <a:r>
              <a:rPr lang="ru-RU" sz="1400" dirty="0"/>
              <a:t> Строку 27 </a:t>
            </a:r>
            <a:r>
              <a:rPr lang="ru-RU" sz="1400" dirty="0" smtClean="0"/>
              <a:t>«</a:t>
            </a:r>
            <a:r>
              <a:rPr lang="ru-RU" sz="1400" dirty="0"/>
              <a:t>Перевезено иных лиц автобусами </a:t>
            </a:r>
            <a:br>
              <a:rPr lang="ru-RU" sz="1400" dirty="0"/>
            </a:br>
            <a:r>
              <a:rPr lang="ru-RU" sz="1400" dirty="0"/>
              <a:t>для собственных </a:t>
            </a:r>
            <a:r>
              <a:rPr lang="ru-RU" sz="1400" dirty="0" smtClean="0"/>
              <a:t>нужд» </a:t>
            </a:r>
            <a:r>
              <a:rPr lang="ru-RU" sz="1400" dirty="0"/>
              <a:t>заполняют </a:t>
            </a:r>
            <a:r>
              <a:rPr lang="ru-RU" sz="1400" dirty="0" smtClean="0"/>
              <a:t>все юридические лица</a:t>
            </a:r>
            <a:r>
              <a:rPr lang="ru-RU" sz="1400" dirty="0"/>
              <a:t> </a:t>
            </a:r>
            <a:r>
              <a:rPr lang="ru-RU" sz="1400" dirty="0" smtClean="0"/>
              <a:t>и ИП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1048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036839" cy="530663"/>
          </a:xfrm>
        </p:spPr>
        <p:txBody>
          <a:bodyPr/>
          <a:lstStyle/>
          <a:p>
            <a:r>
              <a:rPr lang="ru-RU" dirty="0" smtClean="0"/>
              <a:t>РАЗДЕЛ 3.  Работа эксплуатационных автобусов</a:t>
            </a:r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1439587" y="181407"/>
            <a:ext cx="10403790" cy="529239"/>
            <a:chOff x="1439586" y="5107200"/>
            <a:chExt cx="10403790" cy="529239"/>
          </a:xfrm>
        </p:grpSpPr>
        <p:sp>
          <p:nvSpPr>
            <p:cNvPr id="13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15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16" name="Группа 15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17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8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049252"/>
              </p:ext>
            </p:extLst>
          </p:nvPr>
        </p:nvGraphicFramePr>
        <p:xfrm>
          <a:off x="738553" y="1705491"/>
          <a:ext cx="10842630" cy="3885217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6262748"/>
                <a:gridCol w="1951630"/>
                <a:gridCol w="2628252"/>
              </a:tblGrid>
              <a:tr h="56724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Вид перевозки, которую осуществляла организация в отчетном году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7210" marR="57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Тип респондента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7210" marR="57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97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7945" algn="ctr"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+mn-lt"/>
                      </a:endParaRPr>
                    </a:p>
                    <a:p>
                      <a:pPr indent="-67945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</a:rPr>
                        <a:t>Крупные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и средние</a:t>
                      </a:r>
                      <a:br>
                        <a:rPr lang="ru-RU" sz="1600" b="1" dirty="0">
                          <a:effectLst/>
                          <a:latin typeface="+mn-lt"/>
                        </a:rPr>
                      </a:br>
                      <a:endParaRPr lang="ru-RU" sz="16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7210" marR="57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794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Субъекты малого </a:t>
                      </a:r>
                      <a:r>
                        <a:rPr lang="ru-RU" sz="1600" b="1" dirty="0" smtClean="0">
                          <a:effectLst/>
                          <a:latin typeface="+mn-lt"/>
                        </a:rPr>
                        <a:t>предпринимательства и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индивидуальные предприниматели </a:t>
                      </a:r>
                      <a:r>
                        <a:rPr lang="ru-RU" sz="1600" b="1" dirty="0" smtClean="0">
                          <a:effectLst/>
                          <a:latin typeface="+mn-lt"/>
                        </a:rPr>
                        <a:t> </a:t>
                      </a:r>
                      <a:endParaRPr lang="ru-RU" sz="16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7210" marR="57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3426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u="sng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Смешанные перевозки </a:t>
                      </a:r>
                      <a:r>
                        <a:rPr lang="ru-RU" sz="1600" u="sng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(любые из приведенных ниже):</a:t>
                      </a:r>
                      <a:endParaRPr lang="ru-RU" sz="1600" b="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buFont typeface="Symbol"/>
                        <a:buChar char=""/>
                      </a:pPr>
                      <a:r>
                        <a:rPr lang="ru-RU" sz="1600" b="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600" b="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маршрутам регулярных перевозок</a:t>
                      </a:r>
                      <a:endParaRPr lang="ru-RU" sz="1600" b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buFont typeface="Symbol"/>
                        <a:buChar char=""/>
                      </a:pPr>
                      <a:r>
                        <a:rPr lang="ru-RU" sz="1600" b="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по заказам (в т</a:t>
                      </a:r>
                      <a:r>
                        <a:rPr lang="ru-RU" sz="1600" b="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. ч</a:t>
                      </a:r>
                      <a:r>
                        <a:rPr lang="ru-RU" sz="1600" b="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. организованные перевозки групп детей)</a:t>
                      </a:r>
                      <a:endParaRPr lang="ru-RU" sz="1600" b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buFont typeface="Symbol"/>
                        <a:buChar char=""/>
                      </a:pPr>
                      <a:r>
                        <a:rPr lang="ru-RU" sz="1600" b="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туристско-экскурсионными автобусами </a:t>
                      </a:r>
                      <a:endParaRPr lang="ru-RU" sz="1600" b="0" dirty="0" smtClean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buFont typeface="Symbol"/>
                        <a:buNone/>
                      </a:pPr>
                      <a:r>
                        <a:rPr lang="ru-RU" sz="1600" b="0" i="1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b="0" i="1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в т</a:t>
                      </a:r>
                      <a:r>
                        <a:rPr lang="ru-RU" sz="1600" b="0" i="1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. ч</a:t>
                      </a:r>
                      <a:r>
                        <a:rPr lang="ru-RU" sz="1600" b="0" i="1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. организованные перевозки групп детей)</a:t>
                      </a:r>
                      <a:endParaRPr lang="ru-RU" sz="1600" b="0" i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buFont typeface="Symbol"/>
                        <a:buChar char=""/>
                      </a:pPr>
                      <a:r>
                        <a:rPr lang="ru-RU" sz="1600" b="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для собственных нужд </a:t>
                      </a:r>
                      <a:endParaRPr lang="ru-RU" sz="1600" b="0" dirty="0" smtClean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buFont typeface="Symbol"/>
                        <a:buNone/>
                      </a:pPr>
                      <a:r>
                        <a:rPr lang="ru-RU" sz="1600" b="0" i="1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b="0" i="1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в т</a:t>
                      </a:r>
                      <a:r>
                        <a:rPr lang="ru-RU" sz="1600" b="0" i="1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. ч</a:t>
                      </a:r>
                      <a:r>
                        <a:rPr lang="ru-RU" sz="1600" b="0" i="1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. организованные перевозки групп детей)</a:t>
                      </a:r>
                      <a:endParaRPr lang="ru-RU" sz="1600" b="0" i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Заполняют соответствующие строки формы (</a:t>
                      </a:r>
                      <a:r>
                        <a:rPr lang="ru-RU" sz="1600" b="1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включая</a:t>
                      </a: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строки 05 и 27</a:t>
                      </a: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) в зависимости от вида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перевозок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1042863" y="1122195"/>
            <a:ext cx="10538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Порядок заполнения формы в зависимости от вида перевозки и типа респондента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38553" y="5661079"/>
            <a:ext cx="10842630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Внимание! </a:t>
            </a:r>
            <a:r>
              <a:rPr lang="ru-RU" sz="1400" dirty="0" smtClean="0"/>
              <a:t>Строку </a:t>
            </a:r>
            <a:r>
              <a:rPr lang="ru-RU" sz="1400" dirty="0"/>
              <a:t>27 </a:t>
            </a:r>
            <a:r>
              <a:rPr lang="ru-RU" sz="1400" dirty="0" smtClean="0"/>
              <a:t>«</a:t>
            </a:r>
            <a:r>
              <a:rPr lang="ru-RU" sz="1400" dirty="0"/>
              <a:t>Перевезено иных лиц автобусами </a:t>
            </a:r>
            <a:br>
              <a:rPr lang="ru-RU" sz="1400" dirty="0"/>
            </a:br>
            <a:r>
              <a:rPr lang="ru-RU" sz="1400" dirty="0"/>
              <a:t>для собственных нужд</a:t>
            </a:r>
            <a:r>
              <a:rPr lang="ru-RU" sz="1400" dirty="0" smtClean="0"/>
              <a:t>» </a:t>
            </a:r>
            <a:r>
              <a:rPr lang="ru-RU" sz="1400" dirty="0"/>
              <a:t>заполняют </a:t>
            </a:r>
            <a:r>
              <a:rPr lang="ru-RU" sz="1400" dirty="0" smtClean="0"/>
              <a:t>все юридические лица</a:t>
            </a:r>
            <a:r>
              <a:rPr lang="ru-RU" sz="1400" dirty="0"/>
              <a:t> </a:t>
            </a:r>
            <a:r>
              <a:rPr lang="ru-RU" sz="1400" dirty="0" smtClean="0"/>
              <a:t>и ИП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00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463138" y="6355682"/>
            <a:ext cx="11657608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19" y="542925"/>
            <a:ext cx="12426254" cy="733425"/>
          </a:xfrm>
        </p:spPr>
        <p:txBody>
          <a:bodyPr/>
          <a:lstStyle/>
          <a:p>
            <a:pPr>
              <a:spcBef>
                <a:spcPts val="1500"/>
              </a:spcBef>
            </a:pPr>
            <a:r>
              <a:rPr lang="ru-RU" sz="2700" dirty="0" smtClean="0"/>
              <a:t>РЕГУЛЯРНЫЕ ПЕРЕВОЗКИ НА МАРШРУТАХ ОБЩЕГО ПОЛЬЗОВАНИЯ</a:t>
            </a:r>
          </a:p>
          <a:p>
            <a:endParaRPr lang="ru-RU" dirty="0" smtClean="0"/>
          </a:p>
          <a:p>
            <a:pPr>
              <a:spcBef>
                <a:spcPts val="0"/>
              </a:spcBef>
            </a:pPr>
            <a:r>
              <a:rPr lang="ru-RU" dirty="0" smtClean="0"/>
              <a:t>Перевезено пассажиров (стр. 21) и Пассажирооборот (стр. 22)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329866"/>
              </p:ext>
            </p:extLst>
          </p:nvPr>
        </p:nvGraphicFramePr>
        <p:xfrm>
          <a:off x="2232560" y="2334918"/>
          <a:ext cx="9377545" cy="954128"/>
        </p:xfrm>
        <a:graphic>
          <a:graphicData uri="http://schemas.openxmlformats.org/drawingml/2006/table">
            <a:tbl>
              <a:tblPr>
                <a:tableStyleId>{17292A2E-F333-43FB-9621-5CBBE7FDCDCB}</a:tableStyleId>
              </a:tblPr>
              <a:tblGrid>
                <a:gridCol w="2113808"/>
                <a:gridCol w="451262"/>
                <a:gridCol w="2988177"/>
                <a:gridCol w="526701"/>
                <a:gridCol w="3297597"/>
              </a:tblGrid>
              <a:tr h="23853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Пассажирооборот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=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число перевезенных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4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˟</a:t>
                      </a:r>
                      <a:endParaRPr lang="ru-RU" sz="4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среднее расстояние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85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пассажиров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поездки пассажира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85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(с платным + бесплатным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(на основании разовых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85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проездом), тыс. </a:t>
                      </a:r>
                      <a:r>
                        <a:rPr lang="ru-RU" sz="15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   натурных </a:t>
                      </a:r>
                      <a:r>
                        <a:rPr lang="ru-RU" sz="1500" b="1" i="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обследований), км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979691"/>
              </p:ext>
            </p:extLst>
          </p:nvPr>
        </p:nvGraphicFramePr>
        <p:xfrm>
          <a:off x="2232560" y="3688413"/>
          <a:ext cx="9377544" cy="782406"/>
        </p:xfrm>
        <a:graphic>
          <a:graphicData uri="http://schemas.openxmlformats.org/drawingml/2006/table">
            <a:tbl>
              <a:tblPr>
                <a:tableStyleId>{17292A2E-F333-43FB-9621-5CBBE7FDCDCB}</a:tableStyleId>
              </a:tblPr>
              <a:tblGrid>
                <a:gridCol w="2223958"/>
                <a:gridCol w="533030"/>
                <a:gridCol w="3278508"/>
                <a:gridCol w="567187"/>
                <a:gridCol w="2774861"/>
              </a:tblGrid>
              <a:tr h="30615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Пассажирооборот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=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выручка от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:</a:t>
                      </a:r>
                      <a:endParaRPr lang="ru-RU" sz="4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действующий тариф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63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перевозки </a:t>
                      </a:r>
                      <a:r>
                        <a:rPr lang="ru-RU" sz="1500" b="1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пассажиров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за 1 </a:t>
                      </a:r>
                      <a:r>
                        <a:rPr lang="ru-RU" sz="1500" b="1" u="none" strike="noStrike" dirty="0" err="1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пассажиро</a:t>
                      </a:r>
                      <a:r>
                        <a:rPr lang="ru-RU" sz="1500" b="1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-км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63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тыс. </a:t>
                      </a:r>
                      <a:r>
                        <a:rPr lang="ru-RU" sz="1500" b="1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197159"/>
              </p:ext>
            </p:extLst>
          </p:nvPr>
        </p:nvGraphicFramePr>
        <p:xfrm>
          <a:off x="2557728" y="4975761"/>
          <a:ext cx="9032589" cy="1079392"/>
        </p:xfrm>
        <a:graphic>
          <a:graphicData uri="http://schemas.openxmlformats.org/drawingml/2006/table">
            <a:tbl>
              <a:tblPr>
                <a:tableStyleId>{17292A2E-F333-43FB-9621-5CBBE7FDCDCB}</a:tableStyleId>
              </a:tblPr>
              <a:tblGrid>
                <a:gridCol w="2025509"/>
                <a:gridCol w="421388"/>
                <a:gridCol w="686261"/>
                <a:gridCol w="445467"/>
                <a:gridCol w="2317872"/>
                <a:gridCol w="547566"/>
                <a:gridCol w="1926345"/>
                <a:gridCol w="662181"/>
              </a:tblGrid>
              <a:tr h="22320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Пассажирооборот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=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4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∑</a:t>
                      </a:r>
                      <a:endParaRPr lang="ru-RU" sz="4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4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</a:t>
                      </a:r>
                      <a:endParaRPr lang="ru-RU" sz="4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число перевезенных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4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˟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середина данного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4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525" marR="9525" marT="9525" marB="0"/>
                </a:tc>
              </a:tr>
              <a:tr h="3745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пассажиров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интервала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2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 интервала поездки, </a:t>
                      </a:r>
                      <a:r>
                        <a:rPr lang="ru-RU" sz="15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тыс. </a:t>
                      </a:r>
                      <a:r>
                        <a:rPr lang="ru-RU" sz="1500" b="1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92219" y="2529444"/>
            <a:ext cx="1940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334286"/>
                </a:solidFill>
              </a:rPr>
              <a:t>ГОРОДСКОЕ, ПРИГОРОДНОЕ</a:t>
            </a:r>
            <a:endParaRPr lang="ru-RU" dirty="0">
              <a:solidFill>
                <a:srgbClr val="33428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220" y="3918772"/>
            <a:ext cx="2142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334286"/>
                </a:solidFill>
              </a:rPr>
              <a:t>ПРИГОРОДНОЕ</a:t>
            </a:r>
            <a:endParaRPr lang="ru-RU" dirty="0">
              <a:solidFill>
                <a:srgbClr val="33428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8934" y="5250947"/>
            <a:ext cx="2388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334286"/>
                </a:solidFill>
              </a:rPr>
              <a:t>МЕЖДУГОРОДНОЕ, МЕЖДУНАРОДНОЕ</a:t>
            </a:r>
            <a:endParaRPr lang="ru-RU" dirty="0">
              <a:solidFill>
                <a:srgbClr val="33428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21921" y="6074476"/>
            <a:ext cx="8431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Допускается заполнение показателей раздела до двух знаков после запятой.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гр. 3 равна сумме гр. 4</a:t>
            </a:r>
            <a:r>
              <a:rPr lang="ru-RU" dirty="0" smtClean="0">
                <a:solidFill>
                  <a:srgbClr val="FF0000"/>
                </a:solidFill>
                <a:sym typeface="Symbol"/>
              </a:rPr>
              <a:t></a:t>
            </a:r>
            <a:r>
              <a:rPr lang="ru-RU" dirty="0" smtClean="0">
                <a:solidFill>
                  <a:srgbClr val="FF0000"/>
                </a:solidFill>
              </a:rPr>
              <a:t>7 по стр. 21, 22, 23, 24, 25, 26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2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036840" cy="1565795"/>
          </a:xfrm>
        </p:spPr>
        <p:txBody>
          <a:bodyPr/>
          <a:lstStyle/>
          <a:p>
            <a:r>
              <a:rPr lang="ru-RU" dirty="0" smtClean="0"/>
              <a:t>ПЕРЕВОЗКИ ПО ЗАКАЗАМ</a:t>
            </a:r>
          </a:p>
          <a:p>
            <a:r>
              <a:rPr lang="ru-RU" dirty="0" smtClean="0"/>
              <a:t>Перевезено пассажиров (стр. 23) и Пассажирооборот (стр. 24)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625087"/>
              </p:ext>
            </p:extLst>
          </p:nvPr>
        </p:nvGraphicFramePr>
        <p:xfrm>
          <a:off x="2907721" y="1900051"/>
          <a:ext cx="8813223" cy="800225"/>
        </p:xfrm>
        <a:graphic>
          <a:graphicData uri="http://schemas.openxmlformats.org/drawingml/2006/table">
            <a:tbl>
              <a:tblPr>
                <a:tableStyleId>{17292A2E-F333-43FB-9621-5CBBE7FDCDCB}</a:tableStyleId>
              </a:tblPr>
              <a:tblGrid>
                <a:gridCol w="1925959"/>
                <a:gridCol w="1302058"/>
                <a:gridCol w="1925959"/>
                <a:gridCol w="875274"/>
                <a:gridCol w="2783973"/>
              </a:tblGrid>
              <a:tr h="23354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Число пассажиров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=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Расчетный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0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÷</a:t>
                      </a:r>
                      <a:endParaRPr lang="ru-RU" sz="4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500" b="1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реднее </a:t>
                      </a:r>
                      <a:r>
                        <a:rPr lang="ru-RU" sz="15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расстояние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81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Пассажирооборот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поездки пассажира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81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тыс</a:t>
                      </a:r>
                      <a:r>
                        <a:rPr lang="ru-RU" sz="1500" b="1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500" b="1" u="none" strike="noStrike" dirty="0" err="1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пассажиро</a:t>
                      </a:r>
                      <a:r>
                        <a:rPr lang="ru-RU" sz="1500" b="1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-км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(не более 15 км)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92219" y="1911923"/>
            <a:ext cx="21262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ГОРОДСКОЕ, ПРИГОРОДНОЕ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776668"/>
              </p:ext>
            </p:extLst>
          </p:nvPr>
        </p:nvGraphicFramePr>
        <p:xfrm>
          <a:off x="2907721" y="2914196"/>
          <a:ext cx="8813225" cy="1254044"/>
        </p:xfrm>
        <a:graphic>
          <a:graphicData uri="http://schemas.openxmlformats.org/drawingml/2006/table">
            <a:tbl>
              <a:tblPr>
                <a:tableStyleId>{17292A2E-F333-43FB-9621-5CBBE7FDCDCB}</a:tableStyleId>
              </a:tblPr>
              <a:tblGrid>
                <a:gridCol w="1771159"/>
                <a:gridCol w="436777"/>
                <a:gridCol w="933197"/>
                <a:gridCol w="933197"/>
                <a:gridCol w="1458450"/>
                <a:gridCol w="801640"/>
                <a:gridCol w="2478805"/>
              </a:tblGrid>
              <a:tr h="3045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Расчетный </a:t>
                      </a:r>
                      <a:r>
                        <a:rPr lang="ru-RU" sz="1500" b="1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Пассажирооборот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=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Общий пробег, км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4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˟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Средняя вместимость, мест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4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˟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 = </a:t>
                      </a:r>
                      <a:r>
                        <a:rPr lang="en-US" sz="1500" b="1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500" b="1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500" b="1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65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9495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(коэффициент использования пробега и </a:t>
                      </a:r>
                      <a:r>
                        <a:rPr lang="ru-RU" sz="1500" b="1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вместимости)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2220" y="4440921"/>
            <a:ext cx="2388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МЕЖДУГОРОДНОЕ, МЕЖДУНАРОДНОЕ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069556"/>
              </p:ext>
            </p:extLst>
          </p:nvPr>
        </p:nvGraphicFramePr>
        <p:xfrm>
          <a:off x="2907721" y="4353377"/>
          <a:ext cx="8870866" cy="952500"/>
        </p:xfrm>
        <a:graphic>
          <a:graphicData uri="http://schemas.openxmlformats.org/drawingml/2006/table">
            <a:tbl>
              <a:tblPr>
                <a:tableStyleId>{17292A2E-F333-43FB-9621-5CBBE7FDCDCB}</a:tableStyleId>
              </a:tblPr>
              <a:tblGrid>
                <a:gridCol w="2027258"/>
                <a:gridCol w="761835"/>
                <a:gridCol w="3047343"/>
                <a:gridCol w="815243"/>
                <a:gridCol w="2219187"/>
              </a:tblGrid>
              <a:tr h="1905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Пассажирооборот*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=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Число </a:t>
                      </a:r>
                      <a:r>
                        <a:rPr lang="ru-RU" sz="15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перевезенных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4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˟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Пробег автобуса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пассажиров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 пассажирами,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(указанных в путевом листе)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км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тыс. </a:t>
                      </a:r>
                      <a:r>
                        <a:rPr lang="ru-RU" sz="1500" b="1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23465" y="5526726"/>
            <a:ext cx="864804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также по туристско-экскурсионным автобусам (строки 25, 26) во всех видах сообщения</a:t>
            </a:r>
            <a:endParaRPr lang="ru-RU" sz="17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31747" y="5880669"/>
            <a:ext cx="8431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Допускается заполнение показателей раздела до двух знаков после запятой.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гр</a:t>
            </a:r>
            <a:r>
              <a:rPr lang="ru-RU" dirty="0">
                <a:solidFill>
                  <a:srgbClr val="FF0000"/>
                </a:solidFill>
              </a:rPr>
              <a:t>. 3 равна сумме гр. 4</a:t>
            </a:r>
            <a:r>
              <a:rPr lang="ru-RU" dirty="0">
                <a:solidFill>
                  <a:srgbClr val="FF0000"/>
                </a:solidFill>
                <a:sym typeface="Symbol"/>
              </a:rPr>
              <a:t></a:t>
            </a:r>
            <a:r>
              <a:rPr lang="ru-RU" dirty="0">
                <a:solidFill>
                  <a:srgbClr val="FF0000"/>
                </a:solidFill>
              </a:rPr>
              <a:t>7 по стр. 21, 22, 23, 24, 25, 26 </a:t>
            </a:r>
          </a:p>
        </p:txBody>
      </p:sp>
    </p:spTree>
    <p:extLst>
      <p:ext uri="{BB962C8B-B14F-4D97-AF65-F5344CB8AC3E}">
        <p14:creationId xmlns:p14="http://schemas.microsoft.com/office/powerpoint/2010/main" val="284115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89384" y="472970"/>
            <a:ext cx="10790578" cy="936897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dirty="0" smtClean="0"/>
              <a:t>РАЗДЕЛ 4.  Организованные перевозки групп детей автобусами </a:t>
            </a:r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1439587" y="181407"/>
            <a:ext cx="10403790" cy="529239"/>
            <a:chOff x="1439586" y="5107200"/>
            <a:chExt cx="10403790" cy="529239"/>
          </a:xfrm>
        </p:grpSpPr>
        <p:sp>
          <p:nvSpPr>
            <p:cNvPr id="15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22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3" name="Группа 22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24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5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422435"/>
              </p:ext>
            </p:extLst>
          </p:nvPr>
        </p:nvGraphicFramePr>
        <p:xfrm>
          <a:off x="439587" y="1219863"/>
          <a:ext cx="10058276" cy="156479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5383190"/>
                <a:gridCol w="1259295"/>
                <a:gridCol w="3415791"/>
              </a:tblGrid>
              <a:tr h="254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строки</a:t>
                      </a:r>
                      <a:endParaRPr lang="ru-RU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Величина показателя</a:t>
                      </a:r>
                      <a:endParaRPr lang="ru-RU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68580" marT="0" marB="0" anchor="ctr"/>
                </a:tc>
              </a:tr>
              <a:tr h="2332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</a:t>
                      </a:r>
                      <a:endParaRPr lang="ru-RU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</a:t>
                      </a:r>
                      <a:endParaRPr lang="ru-RU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68580" marT="0" marB="0" anchor="ctr"/>
                </a:tc>
              </a:tr>
              <a:tr h="560691">
                <a:tc>
                  <a:txBody>
                    <a:bodyPr/>
                    <a:lstStyle/>
                    <a:p>
                      <a:pPr marL="46355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Перевезено  детей, тыс. чел</a:t>
                      </a:r>
                      <a:endParaRPr lang="ru-RU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28</a:t>
                      </a:r>
                      <a:endParaRPr lang="ru-RU" sz="14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68580" marT="0" marB="0" anchor="ctr"/>
                </a:tc>
              </a:tr>
              <a:tr h="516466">
                <a:tc>
                  <a:txBody>
                    <a:bodyPr/>
                    <a:lstStyle/>
                    <a:p>
                      <a:pPr marL="46355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Выполнено  </a:t>
                      </a:r>
                      <a:r>
                        <a:rPr lang="ru-RU" sz="1400" dirty="0">
                          <a:effectLst/>
                        </a:rPr>
                        <a:t>рейсов </a:t>
                      </a:r>
                      <a:r>
                        <a:rPr lang="ru-RU" sz="1400" dirty="0" smtClean="0">
                          <a:effectLst/>
                        </a:rPr>
                        <a:t> при  осуществлении  организованных </a:t>
                      </a:r>
                      <a:r>
                        <a:rPr lang="ru-RU" sz="1400" dirty="0">
                          <a:effectLst/>
                        </a:rPr>
                        <a:t>перевозок </a:t>
                      </a:r>
                      <a:r>
                        <a:rPr lang="ru-RU" sz="1400" dirty="0" smtClean="0">
                          <a:effectLst/>
                        </a:rPr>
                        <a:t> групп  детей  </a:t>
                      </a:r>
                      <a:r>
                        <a:rPr lang="ru-RU" sz="1400" dirty="0">
                          <a:effectLst/>
                        </a:rPr>
                        <a:t>автобусами, </a:t>
                      </a:r>
                      <a:r>
                        <a:rPr lang="ru-RU" sz="1400" dirty="0" smtClean="0">
                          <a:effectLst/>
                        </a:rPr>
                        <a:t>ед.</a:t>
                      </a:r>
                      <a:endParaRPr lang="ru-RU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29</a:t>
                      </a:r>
                      <a:endParaRPr lang="ru-RU" sz="14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68580" marT="0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3758" y="3428890"/>
            <a:ext cx="86199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u="sng" dirty="0">
                <a:solidFill>
                  <a:schemeClr val="accent5">
                    <a:lumMod val="50000"/>
                  </a:schemeClr>
                </a:solidFill>
              </a:rPr>
              <a:t>«Организованная перевозка группы </a:t>
            </a:r>
            <a:r>
              <a:rPr lang="ru-RU" sz="2200" b="1" u="sng" dirty="0" smtClean="0">
                <a:solidFill>
                  <a:schemeClr val="accent5">
                    <a:lumMod val="50000"/>
                  </a:schemeClr>
                </a:solidFill>
              </a:rPr>
              <a:t>детей автобусом» - это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334286"/>
                </a:solidFill>
              </a:rPr>
              <a:t>перевозка </a:t>
            </a:r>
            <a:r>
              <a:rPr lang="ru-RU" sz="2000" dirty="0">
                <a:solidFill>
                  <a:srgbClr val="334286"/>
                </a:solidFill>
              </a:rPr>
              <a:t>в </a:t>
            </a:r>
            <a:r>
              <a:rPr lang="ru-RU" sz="2000" dirty="0" smtClean="0">
                <a:solidFill>
                  <a:srgbClr val="334286"/>
                </a:solidFill>
              </a:rPr>
              <a:t>автобусе, не относящемся </a:t>
            </a:r>
            <a:r>
              <a:rPr lang="ru-RU" sz="2000" dirty="0">
                <a:solidFill>
                  <a:srgbClr val="334286"/>
                </a:solidFill>
              </a:rPr>
              <a:t>к маршрутному транспортному </a:t>
            </a:r>
            <a:r>
              <a:rPr lang="ru-RU" sz="2000" dirty="0" smtClean="0">
                <a:solidFill>
                  <a:srgbClr val="334286"/>
                </a:solidFill>
              </a:rPr>
              <a:t>средству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334286"/>
                </a:solidFill>
              </a:rPr>
              <a:t>группы </a:t>
            </a:r>
            <a:r>
              <a:rPr lang="ru-RU" sz="2000" dirty="0">
                <a:solidFill>
                  <a:srgbClr val="334286"/>
                </a:solidFill>
              </a:rPr>
              <a:t>детей численностью 8 и более </a:t>
            </a:r>
            <a:r>
              <a:rPr lang="ru-RU" sz="2000" dirty="0" smtClean="0">
                <a:solidFill>
                  <a:srgbClr val="334286"/>
                </a:solidFill>
              </a:rPr>
              <a:t>человек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334286"/>
                </a:solidFill>
              </a:rPr>
              <a:t>осуществляемая </a:t>
            </a:r>
            <a:r>
              <a:rPr lang="ru-RU" sz="2000" dirty="0">
                <a:solidFill>
                  <a:srgbClr val="334286"/>
                </a:solidFill>
              </a:rPr>
              <a:t>без их родителей или иных законных </a:t>
            </a:r>
            <a:r>
              <a:rPr lang="ru-RU" sz="2000" dirty="0" smtClean="0">
                <a:solidFill>
                  <a:srgbClr val="334286"/>
                </a:solidFill>
              </a:rPr>
              <a:t>представителей</a:t>
            </a:r>
            <a:endParaRPr lang="ru-RU" sz="2400" dirty="0">
              <a:solidFill>
                <a:srgbClr val="334286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3759" y="5755517"/>
            <a:ext cx="11094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Например, подвоз </a:t>
            </a:r>
            <a:r>
              <a:rPr lang="ru-RU" i="1" dirty="0"/>
              <a:t>детей к школе, городские,  пригородные, междугородние поездки на различные мероприятия, соревнования, </a:t>
            </a:r>
            <a:r>
              <a:rPr lang="ru-RU" i="1" dirty="0" smtClean="0"/>
              <a:t>экскурсии и т. д. </a:t>
            </a:r>
            <a:endParaRPr lang="ru-RU" i="1" dirty="0"/>
          </a:p>
        </p:txBody>
      </p:sp>
      <p:pic>
        <p:nvPicPr>
          <p:cNvPr id="1028" name="Picture 4" descr="\\p43-srvraion\13otdel\!Удаленка\Костылева\работа\65-авт\видеоурок 2021\картинки с автобусами\unnam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648" y="3428891"/>
            <a:ext cx="2708431" cy="2031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43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6648136" y="3866372"/>
            <a:ext cx="4581171" cy="173674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648136" y="1309346"/>
            <a:ext cx="4572000" cy="199341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68918" y="1316589"/>
            <a:ext cx="4572000" cy="198617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79532" y="486593"/>
            <a:ext cx="11761886" cy="61272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dirty="0" smtClean="0"/>
              <a:t>РАЗДЕЛ 4.  Организованные перевозки групп детей автобусами </a:t>
            </a:r>
          </a:p>
          <a:p>
            <a:endParaRPr lang="ru-RU"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1439587" y="181407"/>
            <a:ext cx="10403790" cy="529239"/>
            <a:chOff x="1439586" y="5107200"/>
            <a:chExt cx="10403790" cy="529239"/>
          </a:xfrm>
        </p:grpSpPr>
        <p:sp>
          <p:nvSpPr>
            <p:cNvPr id="30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31" name="Группа 30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2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3" name="Группа 32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4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5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0" name="TextBox 9"/>
          <p:cNvSpPr txBox="1"/>
          <p:nvPr/>
        </p:nvSpPr>
        <p:spPr>
          <a:xfrm>
            <a:off x="1134505" y="1636615"/>
            <a:ext cx="4606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Строка 28 </a:t>
            </a:r>
          </a:p>
          <a:p>
            <a:pPr algn="ctr"/>
            <a:r>
              <a:rPr lang="ru-RU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«Перевезено детей, </a:t>
            </a:r>
          </a:p>
          <a:p>
            <a:pPr algn="ctr"/>
            <a:r>
              <a:rPr lang="ru-RU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тыс. чел.»</a:t>
            </a:r>
            <a:endParaRPr lang="ru-RU" sz="1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5200" y="1637173"/>
            <a:ext cx="417621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Списки пассажиров, составленные перед осуществлением </a:t>
            </a:r>
            <a:r>
              <a:rPr lang="ru-RU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организованной перевозки группы детей </a:t>
            </a:r>
            <a:r>
              <a:rPr lang="ru-RU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автобусами</a:t>
            </a:r>
            <a:endParaRPr lang="ru-RU" sz="1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55199" y="4002679"/>
            <a:ext cx="4176215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</a:t>
            </a:r>
            <a:r>
              <a:rPr lang="ru-RU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оличество </a:t>
            </a:r>
            <a:r>
              <a:rPr lang="ru-RU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рейсов, выполненных из пункта отправления в пункт прибытия согласно маршрутам организованных перевозок групп детей </a:t>
            </a:r>
            <a:r>
              <a:rPr lang="ru-RU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автобусами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84898" y="5830268"/>
            <a:ext cx="11551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Внимание! Перевозки </a:t>
            </a:r>
            <a:r>
              <a:rPr lang="ru-RU" b="1" dirty="0">
                <a:solidFill>
                  <a:srgbClr val="FF0000"/>
                </a:solidFill>
              </a:rPr>
              <a:t>детей, не оформленные </a:t>
            </a:r>
            <a:r>
              <a:rPr lang="ru-RU" b="1" dirty="0" smtClean="0">
                <a:solidFill>
                  <a:srgbClr val="FF0000"/>
                </a:solidFill>
              </a:rPr>
              <a:t>в </a:t>
            </a:r>
            <a:r>
              <a:rPr lang="ru-RU" b="1" dirty="0">
                <a:solidFill>
                  <a:srgbClr val="FF0000"/>
                </a:solidFill>
              </a:rPr>
              <a:t>соответствии с действующим законодательством, не </a:t>
            </a:r>
            <a:r>
              <a:rPr lang="ru-RU" b="1" dirty="0" smtClean="0">
                <a:solidFill>
                  <a:srgbClr val="FF0000"/>
                </a:solidFill>
              </a:rPr>
              <a:t>являются организованной </a:t>
            </a:r>
            <a:r>
              <a:rPr lang="ru-RU" b="1" dirty="0">
                <a:solidFill>
                  <a:srgbClr val="FF0000"/>
                </a:solidFill>
              </a:rPr>
              <a:t>перевозкой группы детей и </a:t>
            </a:r>
            <a:r>
              <a:rPr lang="ru-RU" b="1" dirty="0" smtClean="0">
                <a:solidFill>
                  <a:srgbClr val="FF0000"/>
                </a:solidFill>
              </a:rPr>
              <a:t>не </a:t>
            </a:r>
            <a:r>
              <a:rPr lang="ru-RU" b="1" dirty="0">
                <a:solidFill>
                  <a:srgbClr val="FF0000"/>
                </a:solidFill>
              </a:rPr>
              <a:t>отражаются в разделе </a:t>
            </a:r>
            <a:r>
              <a:rPr lang="ru-RU" b="1" dirty="0" smtClean="0">
                <a:solidFill>
                  <a:srgbClr val="FF0000"/>
                </a:solidFill>
              </a:rPr>
              <a:t>4.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30900" y="1620323"/>
            <a:ext cx="659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chemeClr val="tx2"/>
                </a:solidFill>
              </a:rPr>
              <a:t>=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232973" y="3886758"/>
            <a:ext cx="4581171" cy="173674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34505" y="4162660"/>
            <a:ext cx="4696395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Строка 29 </a:t>
            </a:r>
          </a:p>
          <a:p>
            <a:pPr algn="ctr"/>
            <a:r>
              <a:rPr lang="ru-RU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«Выполнено рейсов при осуществлении организованных перевозок </a:t>
            </a:r>
          </a:p>
          <a:p>
            <a:pPr algn="ctr"/>
            <a:r>
              <a:rPr lang="ru-RU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групп детей автобусами, ед.»</a:t>
            </a:r>
            <a:endParaRPr lang="ru-RU" sz="1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92857" y="4102705"/>
            <a:ext cx="659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chemeClr val="tx2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91586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0" y="1400375"/>
            <a:ext cx="5036024" cy="3987800"/>
          </a:xfrm>
        </p:spPr>
        <p:txBody>
          <a:bodyPr/>
          <a:lstStyle/>
          <a:p>
            <a:pPr marL="108000" algn="l"/>
            <a:r>
              <a:rPr lang="ru-RU" sz="4000" dirty="0" smtClean="0"/>
              <a:t>Порядок заполнения формы</a:t>
            </a:r>
            <a:br>
              <a:rPr lang="ru-RU" sz="4000" dirty="0" smtClean="0"/>
            </a:br>
            <a:r>
              <a:rPr lang="ru-RU" sz="4000" dirty="0" smtClean="0"/>
              <a:t>№ 65-автотранс</a:t>
            </a:r>
            <a:endParaRPr lang="ru-RU" sz="40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14577E3-77E7-0642-A0BE-22BE0A730F5D}"/>
              </a:ext>
            </a:extLst>
          </p:cNvPr>
          <p:cNvSpPr txBox="1"/>
          <p:nvPr/>
        </p:nvSpPr>
        <p:spPr>
          <a:xfrm>
            <a:off x="5839937" y="1084732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4000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131323C-2055-584D-A86B-5B9C74DDA48E}"/>
              </a:ext>
            </a:extLst>
          </p:cNvPr>
          <p:cNvSpPr txBox="1"/>
          <p:nvPr/>
        </p:nvSpPr>
        <p:spPr>
          <a:xfrm>
            <a:off x="5839934" y="2632564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ru-RU" sz="4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F0254615-4211-1E48-AC2F-83E3F0881460}"/>
              </a:ext>
            </a:extLst>
          </p:cNvPr>
          <p:cNvSpPr/>
          <p:nvPr/>
        </p:nvSpPr>
        <p:spPr>
          <a:xfrm>
            <a:off x="6682748" y="1316447"/>
            <a:ext cx="4194746" cy="1195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600"/>
              </a:spcBef>
            </a:pPr>
            <a:r>
              <a:rPr lang="ru-RU" sz="2000" spc="-25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Общая информация о форме</a:t>
            </a:r>
          </a:p>
          <a:p>
            <a:pPr>
              <a:lnSpc>
                <a:spcPts val="500"/>
              </a:lnSpc>
              <a:spcBef>
                <a:spcPts val="1600"/>
              </a:spcBef>
            </a:pPr>
            <a:r>
              <a:rPr lang="ru-RU" sz="1600" spc="-5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респонденты, срок предоставления </a:t>
            </a:r>
          </a:p>
          <a:p>
            <a:pPr>
              <a:lnSpc>
                <a:spcPts val="500"/>
              </a:lnSpc>
              <a:spcBef>
                <a:spcPts val="1335"/>
              </a:spcBef>
            </a:pPr>
            <a:r>
              <a:rPr lang="ru-RU" sz="1600" spc="-5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виды пассажирских перевозок</a:t>
            </a:r>
          </a:p>
          <a:p>
            <a:pPr>
              <a:lnSpc>
                <a:spcPts val="500"/>
              </a:lnSpc>
              <a:spcBef>
                <a:spcPts val="1335"/>
              </a:spcBef>
            </a:pPr>
            <a:r>
              <a:rPr lang="ru-RU" sz="1600" spc="-5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основные понятия </a:t>
            </a:r>
            <a:br>
              <a:rPr lang="ru-RU" sz="1600" spc="-5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</a:br>
            <a:endParaRPr lang="ru-RU" sz="1600" spc="-5" dirty="0" smtClean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F8CD7FF3-F4BA-904E-84C4-FEE8822C08EA}"/>
              </a:ext>
            </a:extLst>
          </p:cNvPr>
          <p:cNvSpPr/>
          <p:nvPr/>
        </p:nvSpPr>
        <p:spPr>
          <a:xfrm>
            <a:off x="6649618" y="2755674"/>
            <a:ext cx="50467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ru-RU" sz="2000" spc="-25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Рекомендации по заполнению формы</a:t>
            </a:r>
            <a:r>
              <a:rPr lang="ru-RU" spc="-25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/>
            </a:r>
            <a:br>
              <a:rPr lang="ru-RU" spc="-25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</a:br>
            <a:r>
              <a:rPr lang="ru-RU" sz="1600" spc="-25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общие рекомендации</a:t>
            </a:r>
            <a:r>
              <a:rPr lang="ru-RU" spc="-25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/>
            </a:r>
            <a:br>
              <a:rPr lang="ru-RU" spc="-25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</a:br>
            <a:r>
              <a:rPr lang="ru-RU" sz="1600" spc="-5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заполнение разделов формы</a:t>
            </a:r>
            <a:br>
              <a:rPr lang="ru-RU" sz="1600" spc="-5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</a:br>
            <a:endParaRPr lang="ru-RU" sz="1600" spc="-5" dirty="0" smtClean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131323C-2055-584D-A86B-5B9C74DDA48E}"/>
              </a:ext>
            </a:extLst>
          </p:cNvPr>
          <p:cNvSpPr txBox="1"/>
          <p:nvPr/>
        </p:nvSpPr>
        <p:spPr>
          <a:xfrm>
            <a:off x="5839937" y="4148273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ru-RU" sz="4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8CD7FF3-F4BA-904E-84C4-FEE8822C08EA}"/>
              </a:ext>
            </a:extLst>
          </p:cNvPr>
          <p:cNvSpPr/>
          <p:nvPr/>
        </p:nvSpPr>
        <p:spPr>
          <a:xfrm>
            <a:off x="6649618" y="4212554"/>
            <a:ext cx="504674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ru-RU" sz="2000" spc="-25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Информация для респондентов</a:t>
            </a:r>
            <a:br>
              <a:rPr lang="ru-RU" sz="2000" spc="-25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</a:br>
            <a:r>
              <a:rPr lang="ru-RU" sz="1600" spc="-5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способы </a:t>
            </a:r>
            <a:r>
              <a:rPr lang="ru-RU" sz="1600" spc="-5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предоставления отчетности</a:t>
            </a:r>
            <a:r>
              <a:rPr lang="ru-RU" sz="1600" spc="-5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/>
            </a:r>
            <a:br>
              <a:rPr lang="ru-RU" sz="1600" spc="-5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</a:br>
            <a:r>
              <a:rPr lang="ru-RU" sz="1600" spc="-5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административная ответственность </a:t>
            </a:r>
            <a:br>
              <a:rPr lang="ru-RU" sz="1600" spc="-5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</a:br>
            <a:r>
              <a:rPr lang="ru-RU" sz="1600" spc="-5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контактные телефоны</a:t>
            </a:r>
          </a:p>
        </p:txBody>
      </p:sp>
    </p:spTree>
    <p:extLst>
      <p:ext uri="{BB962C8B-B14F-4D97-AF65-F5344CB8AC3E}">
        <p14:creationId xmlns:p14="http://schemas.microsoft.com/office/powerpoint/2010/main" val="319573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ыноска со стрелкой вправо 7"/>
          <p:cNvSpPr/>
          <p:nvPr/>
        </p:nvSpPr>
        <p:spPr>
          <a:xfrm>
            <a:off x="292221" y="1548605"/>
            <a:ext cx="3189532" cy="2409245"/>
          </a:xfrm>
          <a:prstGeom prst="rightArrowCallout">
            <a:avLst>
              <a:gd name="adj1" fmla="val 31250"/>
              <a:gd name="adj2" fmla="val 31875"/>
              <a:gd name="adj3" fmla="val 21250"/>
              <a:gd name="adj4" fmla="val 7914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Выноска со стрелкой вправо 21"/>
          <p:cNvSpPr/>
          <p:nvPr/>
        </p:nvSpPr>
        <p:spPr>
          <a:xfrm>
            <a:off x="292222" y="4257251"/>
            <a:ext cx="3189532" cy="2086706"/>
          </a:xfrm>
          <a:prstGeom prst="rightArrowCallout">
            <a:avLst>
              <a:gd name="adj1" fmla="val 31250"/>
              <a:gd name="adj2" fmla="val 31875"/>
              <a:gd name="adj3" fmla="val 21250"/>
              <a:gd name="adj4" fmla="val 7914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на автобусах, предоставляемых по </a:t>
            </a:r>
            <a:r>
              <a:rPr lang="ru-RU" b="1" u="sng" dirty="0"/>
              <a:t>договору </a:t>
            </a:r>
            <a:r>
              <a:rPr lang="ru-RU" b="1" u="sng" dirty="0" smtClean="0"/>
              <a:t>фрахтования</a:t>
            </a:r>
            <a:endParaRPr lang="ru-RU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3623582" y="1596848"/>
            <a:ext cx="4037448" cy="2361002"/>
          </a:xfrm>
          <a:prstGeom prst="homePlate">
            <a:avLst>
              <a:gd name="adj" fmla="val 7083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751737" y="1596847"/>
            <a:ext cx="3925839" cy="23610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ятиугольник 24"/>
          <p:cNvSpPr/>
          <p:nvPr/>
        </p:nvSpPr>
        <p:spPr>
          <a:xfrm>
            <a:off x="3603643" y="4268976"/>
            <a:ext cx="4004904" cy="2086706"/>
          </a:xfrm>
          <a:prstGeom prst="homePlate">
            <a:avLst>
              <a:gd name="adj" fmla="val 3370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заполняет юридическое лицо или индивидуальный предприниматель, осуществляющий перевозку по договору фрахтования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723153" y="4257251"/>
            <a:ext cx="3901002" cy="20867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/>
              <a:t>строка 28 </a:t>
            </a:r>
            <a:r>
              <a:rPr lang="ru-RU" sz="1600" b="1" dirty="0"/>
              <a:t>раздела 4</a:t>
            </a:r>
            <a:r>
              <a:rPr lang="ru-RU" sz="1600" dirty="0"/>
              <a:t> </a:t>
            </a:r>
            <a:r>
              <a:rPr lang="ru-RU" sz="1600" b="1" dirty="0" smtClean="0"/>
              <a:t>из </a:t>
            </a:r>
          </a:p>
          <a:p>
            <a:pPr lvl="0" algn="ctr"/>
            <a:r>
              <a:rPr lang="ru-RU" sz="1600" b="1" dirty="0" smtClean="0"/>
              <a:t>строк</a:t>
            </a:r>
            <a:r>
              <a:rPr lang="ru-RU" sz="1600" dirty="0" smtClean="0"/>
              <a:t> </a:t>
            </a:r>
            <a:r>
              <a:rPr lang="ru-RU" sz="1600" b="1" dirty="0" smtClean="0"/>
              <a:t>23, </a:t>
            </a:r>
            <a:r>
              <a:rPr lang="ru-RU" sz="1600" b="1" dirty="0"/>
              <a:t>25 раздела </a:t>
            </a:r>
            <a:r>
              <a:rPr lang="ru-RU" sz="1600" b="1" dirty="0" smtClean="0"/>
              <a:t>3</a:t>
            </a:r>
            <a:endParaRPr lang="ru-RU" sz="1600" dirty="0">
              <a:effectLst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1" y="536138"/>
            <a:ext cx="2075842" cy="565832"/>
          </a:xfrm>
        </p:spPr>
        <p:txBody>
          <a:bodyPr/>
          <a:lstStyle/>
          <a:p>
            <a:r>
              <a:rPr lang="ru-RU" dirty="0" smtClean="0"/>
              <a:t>РАЗДЕЛ 4.</a:t>
            </a:r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1439587" y="181407"/>
            <a:ext cx="10403790" cy="529239"/>
            <a:chOff x="1439586" y="5107200"/>
            <a:chExt cx="10403790" cy="529239"/>
          </a:xfrm>
        </p:grpSpPr>
        <p:sp>
          <p:nvSpPr>
            <p:cNvPr id="15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17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18" name="Группа 17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19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0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21" name="Прямоугольник 20"/>
          <p:cNvSpPr/>
          <p:nvPr/>
        </p:nvSpPr>
        <p:spPr>
          <a:xfrm>
            <a:off x="2264857" y="596211"/>
            <a:ext cx="91829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334286"/>
                </a:solidFill>
              </a:rPr>
              <a:t>Организованные перевозки групп детей </a:t>
            </a:r>
            <a:r>
              <a:rPr lang="ru-RU" sz="2800" dirty="0" smtClean="0">
                <a:solidFill>
                  <a:srgbClr val="334286"/>
                </a:solidFill>
              </a:rPr>
              <a:t>автобусами</a:t>
            </a:r>
            <a:endParaRPr lang="ru-RU" sz="2800" dirty="0">
              <a:solidFill>
                <a:srgbClr val="33428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9263" y="1095844"/>
            <a:ext cx="51542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u="sng" dirty="0">
                <a:solidFill>
                  <a:srgbClr val="334286"/>
                </a:solidFill>
              </a:rPr>
              <a:t>Перевозка </a:t>
            </a:r>
            <a:r>
              <a:rPr lang="ru-RU" sz="2000" u="sng" dirty="0" smtClean="0">
                <a:solidFill>
                  <a:srgbClr val="334286"/>
                </a:solidFill>
              </a:rPr>
              <a:t>детей может </a:t>
            </a:r>
            <a:r>
              <a:rPr lang="ru-RU" sz="2000" u="sng" dirty="0">
                <a:solidFill>
                  <a:srgbClr val="334286"/>
                </a:solidFill>
              </a:rPr>
              <a:t>осуществляться</a:t>
            </a:r>
            <a:r>
              <a:rPr lang="ru-RU" sz="2000" u="sng" dirty="0"/>
              <a:t>: </a:t>
            </a:r>
            <a:endParaRPr lang="ru-RU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529313" y="1635278"/>
            <a:ext cx="22256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/>
              <a:t>собственными силами</a:t>
            </a:r>
            <a:r>
              <a:rPr lang="ru-RU" sz="1600" b="1" u="sng" dirty="0"/>
              <a:t> </a:t>
            </a:r>
            <a:endParaRPr lang="ru-RU" sz="1600" b="1" u="sng" dirty="0" smtClean="0"/>
          </a:p>
          <a:p>
            <a:pPr algn="ctr"/>
            <a:r>
              <a:rPr lang="ru-RU" sz="1600" dirty="0" smtClean="0"/>
              <a:t>(</a:t>
            </a:r>
            <a:r>
              <a:rPr lang="ru-RU" sz="1600" dirty="0"/>
              <a:t>на автобусах, находящихся в распоряжении школы, спортивной секции, детского лагеря и т</a:t>
            </a:r>
            <a:r>
              <a:rPr lang="ru-RU" sz="1600" dirty="0" smtClean="0"/>
              <a:t>. п</a:t>
            </a:r>
            <a:r>
              <a:rPr lang="ru-RU" sz="1600" dirty="0"/>
              <a:t>.)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42335" y="2238740"/>
            <a:ext cx="2895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ЮЛ, ИП </a:t>
            </a:r>
          </a:p>
          <a:p>
            <a:pPr algn="just"/>
            <a:r>
              <a:rPr lang="ru-RU" sz="1600" dirty="0" smtClean="0"/>
              <a:t>(школа, спортивная секция, детский лагерь </a:t>
            </a:r>
            <a:r>
              <a:rPr lang="ru-RU" sz="1600" dirty="0"/>
              <a:t>и т</a:t>
            </a:r>
            <a:r>
              <a:rPr lang="ru-RU" sz="1600" dirty="0" smtClean="0"/>
              <a:t>. п.)</a:t>
            </a:r>
          </a:p>
          <a:p>
            <a:pPr algn="just"/>
            <a:endParaRPr lang="ru-RU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7789102" y="2460839"/>
            <a:ext cx="3901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строка </a:t>
            </a:r>
            <a:r>
              <a:rPr lang="ru-RU" sz="1600" b="1" dirty="0"/>
              <a:t>28 раздела 4</a:t>
            </a:r>
            <a:r>
              <a:rPr lang="ru-RU" sz="1600" dirty="0"/>
              <a:t> </a:t>
            </a:r>
            <a:r>
              <a:rPr lang="ru-RU" sz="1600" b="1" dirty="0" smtClean="0"/>
              <a:t>из</a:t>
            </a:r>
            <a:r>
              <a:rPr lang="ru-RU" sz="1600" dirty="0" smtClean="0"/>
              <a:t> </a:t>
            </a:r>
          </a:p>
          <a:p>
            <a:pPr algn="ctr"/>
            <a:r>
              <a:rPr lang="ru-RU" sz="1600" b="1" dirty="0" smtClean="0"/>
              <a:t>строки </a:t>
            </a:r>
            <a:r>
              <a:rPr lang="ru-RU" sz="1600" b="1" dirty="0"/>
              <a:t>27 раздела </a:t>
            </a:r>
            <a:r>
              <a:rPr lang="ru-RU" sz="1600" b="1" dirty="0" smtClean="0"/>
              <a:t>3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5814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E481342-3041-5440-AFD3-D34F0F8AD1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05026" y="1906050"/>
            <a:ext cx="4650414" cy="3070225"/>
          </a:xfrm>
        </p:spPr>
        <p:txBody>
          <a:bodyPr/>
          <a:lstStyle/>
          <a:p>
            <a:r>
              <a:rPr lang="ru-RU" sz="4000" dirty="0" smtClean="0"/>
              <a:t>ИНФОРМАЦИЯ ДЛЯ РЕСПОНДЕНТОВ</a:t>
            </a:r>
            <a:endParaRPr lang="ru-RU" sz="4000" dirty="0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1B81EEA-DF2A-1C47-9781-44818CAE4220}" type="slidenum">
              <a:rPr lang="ru-RU" sz="1600">
                <a:solidFill>
                  <a:schemeClr val="accent3"/>
                </a:solidFill>
              </a:rPr>
              <a:pPr algn="r"/>
              <a:t>21</a:t>
            </a:fld>
            <a:endParaRPr lang="ru-RU" sz="1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1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75608" y="1644324"/>
            <a:ext cx="4949466" cy="2545539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411704" y="1775840"/>
            <a:ext cx="4829982" cy="4779339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отчитаться?</a:t>
            </a:r>
          </a:p>
          <a:p>
            <a:pPr marL="298450" indent="-285750">
              <a:buFont typeface="Wingdings" panose="05000000000000000000" pitchFamily="2" charset="2"/>
              <a:buChar char="§"/>
            </a:pPr>
            <a:r>
              <a:rPr lang="ru-RU" sz="1800" dirty="0">
                <a:latin typeface="+mn-lt"/>
              </a:rPr>
              <a:t>Зарегистрироваться и отправить отчет в </a:t>
            </a:r>
            <a:r>
              <a:rPr lang="ru-RU" sz="1800" b="1" dirty="0">
                <a:latin typeface="+mn-lt"/>
              </a:rPr>
              <a:t>системе сбора отчетности</a:t>
            </a:r>
            <a:r>
              <a:rPr lang="ru-RU" sz="1800" dirty="0">
                <a:latin typeface="+mn-lt"/>
              </a:rPr>
              <a:t> Росстата </a:t>
            </a:r>
            <a:r>
              <a:rPr lang="ru-RU" sz="1800" u="sng" dirty="0">
                <a:hlinkClick r:id="rId3"/>
              </a:rPr>
              <a:t>https://websbor.</a:t>
            </a:r>
            <a:r>
              <a:rPr lang="en-US" sz="1800" u="sng" dirty="0">
                <a:hlinkClick r:id="rId3"/>
              </a:rPr>
              <a:t>rosstat</a:t>
            </a:r>
            <a:r>
              <a:rPr lang="ru-RU" sz="1800" u="sng" dirty="0">
                <a:hlinkClick r:id="rId3"/>
              </a:rPr>
              <a:t>.</a:t>
            </a:r>
            <a:r>
              <a:rPr lang="en-US" sz="1800" u="sng" dirty="0">
                <a:hlinkClick r:id="rId3"/>
              </a:rPr>
              <a:t>gov</a:t>
            </a:r>
            <a:r>
              <a:rPr lang="ru-RU" sz="1800" u="sng" dirty="0">
                <a:hlinkClick r:id="rId3"/>
              </a:rPr>
              <a:t>.ru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через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систему веб-сбора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Росстата.</a:t>
            </a:r>
          </a:p>
          <a:p>
            <a:pPr marL="298450" indent="-285750">
              <a:buFont typeface="Wingdings" panose="05000000000000000000" pitchFamily="2" charset="2"/>
              <a:buChar char="§"/>
            </a:pPr>
            <a:r>
              <a:rPr lang="ru-RU" sz="1800" dirty="0">
                <a:latin typeface="+mn-lt"/>
              </a:rPr>
              <a:t>воспользоваться услугами </a:t>
            </a:r>
            <a:r>
              <a:rPr lang="ru-RU" sz="1800" b="1" dirty="0">
                <a:latin typeface="+mn-lt"/>
              </a:rPr>
              <a:t>специализированного оператора связи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ru-RU" sz="1800" u="sng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just"/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По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вопросам технической поддержки предоставления форм в электронном виде следует обращаться по телефонам: </a:t>
            </a:r>
            <a:b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(8332) 37-67-50, </a:t>
            </a:r>
            <a:r>
              <a:rPr lang="ru-RU" sz="2400" b="1" dirty="0" smtClean="0"/>
              <a:t>64-55-47</a:t>
            </a:r>
            <a:r>
              <a:rPr lang="ru-RU" sz="2400" dirty="0" smtClean="0"/>
              <a:t>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8-922-925-67-80 </a:t>
            </a:r>
            <a:r>
              <a:rPr lang="ru-RU" sz="1800" dirty="0"/>
              <a:t>или по е-mail:</a:t>
            </a:r>
            <a:r>
              <a:rPr lang="ru-RU" sz="2400" dirty="0"/>
              <a:t> </a:t>
            </a:r>
            <a:r>
              <a:rPr lang="ru-RU" sz="2000" u="sng" dirty="0" smtClean="0">
                <a:hlinkClick r:id="rId4"/>
              </a:rPr>
              <a:t>43@rosstat.gov.ru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298450" indent="-285750">
              <a:buFont typeface="Wingdings" panose="05000000000000000000" pitchFamily="2" charset="2"/>
              <a:buChar char="§"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8766055" cy="936897"/>
          </a:xfrm>
        </p:spPr>
        <p:txBody>
          <a:bodyPr/>
          <a:lstStyle/>
          <a:p>
            <a:r>
              <a:rPr lang="ru-RU" dirty="0"/>
              <a:t>СПОСОБЫ ПРЕДОСТАВЛЕНИЯ </a:t>
            </a:r>
            <a:r>
              <a:rPr lang="ru-RU" dirty="0" smtClean="0"/>
              <a:t>ОТЧЕТНОСТИ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439587" y="181407"/>
            <a:ext cx="10403790" cy="679831"/>
            <a:chOff x="1439586" y="5969298"/>
            <a:chExt cx="10403790" cy="679831"/>
          </a:xfrm>
        </p:grpSpPr>
        <p:sp>
          <p:nvSpPr>
            <p:cNvPr id="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1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11" name="Группа 10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1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4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9341196" y="6355682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904974" y="1579138"/>
            <a:ext cx="5963665" cy="47765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112045" y="1577126"/>
            <a:ext cx="5549521" cy="49552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dirty="0">
                <a:solidFill>
                  <a:srgbClr val="334286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29.11.2007 № 282-ФЗ «Об официальном статистическом учете и системе государственной статистики в Российской Федерации» статья 9 пункт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Первичные статистические данные, являющиеся информацией ограниченного доступа, не подлежат разглашению или распространению и используются только в целях формирования официальной статистической информации. </a:t>
            </a:r>
          </a:p>
          <a:p>
            <a:pPr algn="just">
              <a:spcBef>
                <a:spcPts val="60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ч. 7 ст. 8 Федерального закона от 29.11.2007 № 282-ФЗ (в редакции Федерального закона от 30.12.2020 № 500-ФЗ) первичные статистические данные по формам федерального статистического наблюдения предоставляются исключительно </a:t>
            </a: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электронного документа, подписанного электронной подписью.</a:t>
            </a:r>
          </a:p>
          <a:p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71405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795441" y="536137"/>
            <a:ext cx="4401078" cy="936897"/>
          </a:xfrm>
        </p:spPr>
        <p:txBody>
          <a:bodyPr/>
          <a:lstStyle/>
          <a:p>
            <a:pPr algn="ctr"/>
            <a:r>
              <a:rPr lang="ru-RU" dirty="0" smtClean="0"/>
              <a:t>АДМИНИСТРАТИВНАЯ ОТВЕТСТВЕННОСТЬ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1202004" y="1687112"/>
            <a:ext cx="8310783" cy="3597407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Согласно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ч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1 ст. 13.19 КоАП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РФ</a:t>
            </a:r>
          </a:p>
          <a:p>
            <a:pPr marL="355600" indent="-342900" algn="just">
              <a:buFont typeface="Wingdings" panose="05000000000000000000" pitchFamily="2" charset="2"/>
              <a:buChar char="§"/>
            </a:pPr>
            <a:r>
              <a:rPr lang="ru-RU" sz="2000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непредоставление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респондентами субъектам официального статистического учета первичных статистических данных в установленном порядке 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55600" indent="-342900" algn="just">
              <a:buFont typeface="Wingdings" panose="05000000000000000000" pitchFamily="2" charset="2"/>
              <a:buChar char="§"/>
            </a:pPr>
            <a:r>
              <a:rPr lang="ru-RU" sz="20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несвоевременное </a:t>
            </a:r>
            <a:r>
              <a:rPr lang="ru-RU" sz="20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предоставление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этих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данных </a:t>
            </a:r>
          </a:p>
          <a:p>
            <a:pPr marL="355600" indent="-342900" algn="just">
              <a:buFont typeface="Wingdings" panose="05000000000000000000" pitchFamily="2" charset="2"/>
              <a:buChar char="§"/>
            </a:pPr>
            <a:r>
              <a:rPr lang="ru-RU" sz="20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предоставление </a:t>
            </a:r>
            <a:r>
              <a:rPr lang="ru-RU" sz="20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недостоверных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первичных статистических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данных</a:t>
            </a:r>
          </a:p>
          <a:p>
            <a:pPr algn="just"/>
            <a:r>
              <a:rPr lang="ru-RU" sz="2000" spc="-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влечет </a:t>
            </a:r>
            <a:r>
              <a:rPr lang="ru-RU" sz="20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наложение </a:t>
            </a:r>
            <a:r>
              <a:rPr lang="ru-RU" sz="20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административного </a:t>
            </a:r>
            <a:r>
              <a:rPr lang="ru-RU" sz="2000" b="1" spc="-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штрафа</a:t>
            </a:r>
            <a:endParaRPr lang="ru-RU" sz="2000" b="1" spc="-1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lvl="1" indent="0" algn="just">
              <a:buNone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должностных лиц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в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размере от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10 000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20 000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рублей</a:t>
            </a:r>
          </a:p>
          <a:p>
            <a:pPr lvl="1" indent="0" algn="just">
              <a:buNone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юридических лиц - от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20 000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70 000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рублей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439587" y="181407"/>
            <a:ext cx="10403790" cy="679831"/>
            <a:chOff x="1439586" y="5969298"/>
            <a:chExt cx="10403790" cy="679831"/>
          </a:xfrm>
        </p:grpSpPr>
        <p:sp>
          <p:nvSpPr>
            <p:cNvPr id="10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12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13" name="Группа 12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14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5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40512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382316" y="1849459"/>
            <a:ext cx="7360395" cy="3188043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ru-RU" sz="2800" b="1" dirty="0" smtClean="0"/>
              <a:t>(8332) 37-67-46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/>
              <a:t>(8332) 73-10-28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/>
              <a:t>Отдел статистики рыночных услуг</a:t>
            </a:r>
          </a:p>
          <a:p>
            <a:pPr>
              <a:lnSpc>
                <a:spcPct val="150000"/>
              </a:lnSpc>
            </a:pPr>
            <a:r>
              <a:rPr lang="ru-RU" sz="2400" b="1" dirty="0" err="1" smtClean="0"/>
              <a:t>Шиц</a:t>
            </a:r>
            <a:r>
              <a:rPr lang="ru-RU" sz="2400" b="1" dirty="0" smtClean="0"/>
              <a:t> Елизавета Эдуардовна</a:t>
            </a:r>
            <a:endParaRPr lang="ru-RU" sz="2400" b="1" dirty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КОНТАКТНЫЕ ТЕЛЕФОНЫ</a:t>
            </a:r>
            <a:endParaRPr lang="ru-RU" dirty="0"/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" r="5564"/>
          <a:stretch>
            <a:fillRect/>
          </a:stretch>
        </p:blipFill>
        <p:spPr/>
      </p:pic>
      <p:grpSp>
        <p:nvGrpSpPr>
          <p:cNvPr id="12" name="Группа 11"/>
          <p:cNvGrpSpPr/>
          <p:nvPr/>
        </p:nvGrpSpPr>
        <p:grpSpPr>
          <a:xfrm>
            <a:off x="1439586" y="188600"/>
            <a:ext cx="10403790" cy="679831"/>
            <a:chOff x="1439586" y="5969298"/>
            <a:chExt cx="10403790" cy="679831"/>
          </a:xfrm>
        </p:grpSpPr>
        <p:sp>
          <p:nvSpPr>
            <p:cNvPr id="20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2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3" name="Группа 22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4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5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54935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E481342-3041-5440-AFD3-D34F0F8AD1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05026" y="1906050"/>
            <a:ext cx="4272892" cy="3070225"/>
          </a:xfrm>
        </p:spPr>
        <p:txBody>
          <a:bodyPr/>
          <a:lstStyle/>
          <a:p>
            <a:r>
              <a:rPr lang="ru-RU" sz="4000" dirty="0" smtClean="0"/>
              <a:t>ОБЩАЯ ИНФОРМАЦИЯ О ФОРМЕ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8908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9357499" y="6355682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4991100" y="3296653"/>
            <a:ext cx="2600826" cy="2627897"/>
          </a:xfrm>
        </p:spPr>
        <p:txBody>
          <a:bodyPr/>
          <a:lstStyle/>
          <a:p>
            <a:pPr algn="ctr"/>
            <a:r>
              <a:rPr lang="ru-RU" sz="1800" dirty="0" smtClean="0"/>
              <a:t>ежегодно с 10 по 25 января</a:t>
            </a:r>
            <a:endParaRPr lang="ru-RU" sz="1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7970945" y="3083231"/>
            <a:ext cx="3332931" cy="2893093"/>
          </a:xfrm>
        </p:spPr>
        <p:txBody>
          <a:bodyPr/>
          <a:lstStyle/>
          <a:p>
            <a:pPr algn="ctr"/>
            <a:r>
              <a:rPr lang="ru-RU" sz="1800" dirty="0" smtClean="0"/>
              <a:t>бланк формы </a:t>
            </a:r>
            <a:br>
              <a:rPr lang="ru-RU" sz="1800" dirty="0" smtClean="0"/>
            </a:br>
            <a:r>
              <a:rPr lang="ru-RU" sz="1800" dirty="0"/>
              <a:t>№ </a:t>
            </a:r>
            <a:r>
              <a:rPr lang="ru-RU" sz="1800" dirty="0" smtClean="0"/>
              <a:t>65-автотранс </a:t>
            </a:r>
          </a:p>
          <a:p>
            <a:pPr algn="ctr"/>
            <a:r>
              <a:rPr lang="ru-RU" sz="1800" dirty="0" smtClean="0"/>
              <a:t>«Сведения о деятельности пассажирского автомобильного транспорта», </a:t>
            </a:r>
          </a:p>
          <a:p>
            <a:pPr algn="ctr"/>
            <a:r>
              <a:rPr lang="ru-RU" sz="1800" dirty="0" smtClean="0"/>
              <a:t>утвержденной </a:t>
            </a:r>
            <a:br>
              <a:rPr lang="ru-RU" sz="1800" dirty="0" smtClean="0"/>
            </a:br>
            <a:r>
              <a:rPr lang="ru-RU" sz="1800" dirty="0" smtClean="0"/>
              <a:t>приказом </a:t>
            </a:r>
            <a:r>
              <a:rPr lang="ru-RU" sz="1800" dirty="0"/>
              <a:t>Росстата от </a:t>
            </a:r>
            <a:r>
              <a:rPr lang="ru-RU" sz="1800" dirty="0" smtClean="0"/>
              <a:t>31.07.2023 </a:t>
            </a:r>
            <a:r>
              <a:rPr lang="ru-RU" sz="1800" dirty="0"/>
              <a:t>№ </a:t>
            </a:r>
            <a:r>
              <a:rPr lang="ru-RU" sz="1800" dirty="0" smtClean="0"/>
              <a:t>364</a:t>
            </a:r>
            <a:endParaRPr lang="ru-RU" sz="18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Форму </a:t>
            </a:r>
            <a:r>
              <a:rPr lang="ru-RU" dirty="0" smtClean="0"/>
              <a:t>предоставляют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 smtClean="0"/>
              <a:t>Срок предоставления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 smtClean="0"/>
              <a:t>Инструментарий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073" y="954279"/>
            <a:ext cx="1161845" cy="1152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749" y="954279"/>
            <a:ext cx="1156298" cy="1152000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1439587" y="183502"/>
            <a:ext cx="10403789" cy="121945"/>
            <a:chOff x="1439587" y="2710536"/>
            <a:chExt cx="10403789" cy="121945"/>
          </a:xfrm>
        </p:grpSpPr>
        <p:sp>
          <p:nvSpPr>
            <p:cNvPr id="15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7" name="Группа 16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18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20" name="Текст 4"/>
          <p:cNvSpPr>
            <a:spLocks noGrp="1"/>
          </p:cNvSpPr>
          <p:nvPr>
            <p:ph type="body" sz="quarter" idx="13"/>
          </p:nvPr>
        </p:nvSpPr>
        <p:spPr>
          <a:xfrm>
            <a:off x="1529311" y="3031457"/>
            <a:ext cx="2752288" cy="289309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1800" dirty="0" smtClean="0"/>
              <a:t>Юридические лица  и их обособленные подразделения, а также индивидуальные предприниматели, имеющие лицензию на перевозку пассажиров автобусами по дорогам общего пользования</a:t>
            </a:r>
            <a:endParaRPr lang="ru-RU" sz="18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139" y="954279"/>
            <a:ext cx="1152000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4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9" name="Текст 1"/>
          <p:cNvSpPr>
            <a:spLocks noGrp="1"/>
          </p:cNvSpPr>
          <p:nvPr>
            <p:ph type="body" sz="quarter" idx="10"/>
          </p:nvPr>
        </p:nvSpPr>
        <p:spPr>
          <a:xfrm>
            <a:off x="292219" y="536137"/>
            <a:ext cx="10005667" cy="936897"/>
          </a:xfrm>
        </p:spPr>
        <p:txBody>
          <a:bodyPr/>
          <a:lstStyle/>
          <a:p>
            <a:r>
              <a:rPr lang="ru-RU" dirty="0" smtClean="0"/>
              <a:t>ИНФОРМАЦИЯ НА САЙТЕ </a:t>
            </a:r>
            <a:br>
              <a:rPr lang="ru-RU" dirty="0" smtClean="0"/>
            </a:br>
            <a:r>
              <a:rPr lang="en-US" sz="1600" b="1" dirty="0" smtClean="0">
                <a:hlinkClick r:id="rId3"/>
              </a:rPr>
              <a:t>https</a:t>
            </a:r>
            <a:r>
              <a:rPr lang="en-US" sz="1600" b="1" dirty="0">
                <a:hlinkClick r:id="rId3"/>
              </a:rPr>
              <a:t>://43.rosstat.gov.ru</a:t>
            </a:r>
            <a:r>
              <a:rPr lang="en-US" sz="1600" b="1" dirty="0" smtClean="0">
                <a:hlinkClick r:id="rId3"/>
              </a:rPr>
              <a:t>/</a:t>
            </a:r>
            <a:r>
              <a:rPr lang="ru-RU" sz="1600" b="1" dirty="0" smtClean="0"/>
              <a:t> / </a:t>
            </a:r>
            <a:r>
              <a:rPr lang="ru-RU" sz="1600" b="1" dirty="0"/>
              <a:t>Главная страница / Респондентам / Формы статистического наблюдения / Перечень форм федерального статистического наблюдения</a:t>
            </a:r>
          </a:p>
          <a:p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1439587" y="183502"/>
            <a:ext cx="10403789" cy="121945"/>
            <a:chOff x="1439587" y="2710536"/>
            <a:chExt cx="10403789" cy="121945"/>
          </a:xfrm>
        </p:grpSpPr>
        <p:sp>
          <p:nvSpPr>
            <p:cNvPr id="10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15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pic>
        <p:nvPicPr>
          <p:cNvPr id="13" name="Рисунок 12"/>
          <p:cNvPicPr/>
          <p:nvPr/>
        </p:nvPicPr>
        <p:blipFill rotWithShape="1">
          <a:blip r:embed="rId4"/>
          <a:srcRect t="-1" b="32373"/>
          <a:stretch/>
        </p:blipFill>
        <p:spPr bwMode="auto">
          <a:xfrm>
            <a:off x="502466" y="1866900"/>
            <a:ext cx="5791570" cy="43668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Овал 1"/>
          <p:cNvSpPr/>
          <p:nvPr/>
        </p:nvSpPr>
        <p:spPr>
          <a:xfrm>
            <a:off x="3060540" y="2120212"/>
            <a:ext cx="865427" cy="24674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>
            <a:endCxn id="2" idx="7"/>
          </p:cNvCxnSpPr>
          <p:nvPr/>
        </p:nvCxnSpPr>
        <p:spPr>
          <a:xfrm flipH="1">
            <a:off x="3799228" y="1797091"/>
            <a:ext cx="815854" cy="3592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/>
          <p:nvPr/>
        </p:nvPicPr>
        <p:blipFill>
          <a:blip r:embed="rId5"/>
          <a:stretch>
            <a:fillRect/>
          </a:stretch>
        </p:blipFill>
        <p:spPr>
          <a:xfrm>
            <a:off x="4358244" y="2778827"/>
            <a:ext cx="5964045" cy="35768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Овал 3"/>
          <p:cNvSpPr/>
          <p:nvPr/>
        </p:nvSpPr>
        <p:spPr>
          <a:xfrm>
            <a:off x="4438563" y="3903032"/>
            <a:ext cx="1337481" cy="2858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5672786" y="3417099"/>
            <a:ext cx="1076246" cy="5007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/>
          <p:nvPr/>
        </p:nvPicPr>
        <p:blipFill>
          <a:blip r:embed="rId6"/>
          <a:stretch>
            <a:fillRect/>
          </a:stretch>
        </p:blipFill>
        <p:spPr>
          <a:xfrm>
            <a:off x="7149499" y="3659123"/>
            <a:ext cx="5030424" cy="2892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Овал 18"/>
          <p:cNvSpPr/>
          <p:nvPr/>
        </p:nvSpPr>
        <p:spPr>
          <a:xfrm>
            <a:off x="7149498" y="5057012"/>
            <a:ext cx="2072141" cy="3325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9126588" y="4625627"/>
            <a:ext cx="1076246" cy="5007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13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6F277013-3CA6-754B-9906-32F5D83C34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07315" y="6355682"/>
            <a:ext cx="1646791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6C27C22-FF58-974A-A501-20A9EE4DBA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4766668" cy="936897"/>
          </a:xfrm>
        </p:spPr>
        <p:txBody>
          <a:bodyPr/>
          <a:lstStyle/>
          <a:p>
            <a:r>
              <a:rPr lang="ru-RU" dirty="0" smtClean="0"/>
              <a:t>ВИДЫ ПАССАЖИРСКИХ ПЕРЕВОЗОК</a:t>
            </a:r>
            <a:endParaRPr lang="ru-RU" dirty="0"/>
          </a:p>
        </p:txBody>
      </p:sp>
      <p:sp>
        <p:nvSpPr>
          <p:cNvPr id="12" name="Полилиния 11"/>
          <p:cNvSpPr/>
          <p:nvPr/>
        </p:nvSpPr>
        <p:spPr>
          <a:xfrm>
            <a:off x="5567490" y="1539904"/>
            <a:ext cx="2955525" cy="531545"/>
          </a:xfrm>
          <a:custGeom>
            <a:avLst/>
            <a:gdLst>
              <a:gd name="connsiteX0" fmla="*/ 0 w 2233021"/>
              <a:gd name="connsiteY0" fmla="*/ 44735 h 447352"/>
              <a:gd name="connsiteX1" fmla="*/ 44735 w 2233021"/>
              <a:gd name="connsiteY1" fmla="*/ 0 h 447352"/>
              <a:gd name="connsiteX2" fmla="*/ 2188286 w 2233021"/>
              <a:gd name="connsiteY2" fmla="*/ 0 h 447352"/>
              <a:gd name="connsiteX3" fmla="*/ 2233021 w 2233021"/>
              <a:gd name="connsiteY3" fmla="*/ 44735 h 447352"/>
              <a:gd name="connsiteX4" fmla="*/ 2233021 w 2233021"/>
              <a:gd name="connsiteY4" fmla="*/ 402617 h 447352"/>
              <a:gd name="connsiteX5" fmla="*/ 2188286 w 2233021"/>
              <a:gd name="connsiteY5" fmla="*/ 447352 h 447352"/>
              <a:gd name="connsiteX6" fmla="*/ 44735 w 2233021"/>
              <a:gd name="connsiteY6" fmla="*/ 447352 h 447352"/>
              <a:gd name="connsiteX7" fmla="*/ 0 w 2233021"/>
              <a:gd name="connsiteY7" fmla="*/ 402617 h 447352"/>
              <a:gd name="connsiteX8" fmla="*/ 0 w 2233021"/>
              <a:gd name="connsiteY8" fmla="*/ 44735 h 44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3021" h="447352">
                <a:moveTo>
                  <a:pt x="0" y="44735"/>
                </a:moveTo>
                <a:cubicBezTo>
                  <a:pt x="0" y="20029"/>
                  <a:pt x="20029" y="0"/>
                  <a:pt x="44735" y="0"/>
                </a:cubicBezTo>
                <a:lnTo>
                  <a:pt x="2188286" y="0"/>
                </a:lnTo>
                <a:cubicBezTo>
                  <a:pt x="2212992" y="0"/>
                  <a:pt x="2233021" y="20029"/>
                  <a:pt x="2233021" y="44735"/>
                </a:cubicBezTo>
                <a:lnTo>
                  <a:pt x="2233021" y="402617"/>
                </a:lnTo>
                <a:cubicBezTo>
                  <a:pt x="2233021" y="427323"/>
                  <a:pt x="2212992" y="447352"/>
                  <a:pt x="2188286" y="447352"/>
                </a:cubicBezTo>
                <a:lnTo>
                  <a:pt x="44735" y="447352"/>
                </a:lnTo>
                <a:cubicBezTo>
                  <a:pt x="20029" y="447352"/>
                  <a:pt x="0" y="427323"/>
                  <a:pt x="0" y="402617"/>
                </a:cubicBezTo>
                <a:lnTo>
                  <a:pt x="0" y="44735"/>
                </a:lnTo>
                <a:close/>
              </a:path>
            </a:pathLst>
          </a:custGeom>
          <a:ln w="19050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58822" tIns="58822" rIns="58822" bIns="58822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ПЕРЕВОЗКИ</a:t>
            </a:r>
            <a:endParaRPr lang="ru-RU" sz="14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2711121" y="2273594"/>
            <a:ext cx="3232479" cy="469567"/>
          </a:xfrm>
          <a:custGeom>
            <a:avLst/>
            <a:gdLst>
              <a:gd name="connsiteX0" fmla="*/ 0 w 1452352"/>
              <a:gd name="connsiteY0" fmla="*/ 39519 h 395191"/>
              <a:gd name="connsiteX1" fmla="*/ 39519 w 1452352"/>
              <a:gd name="connsiteY1" fmla="*/ 0 h 395191"/>
              <a:gd name="connsiteX2" fmla="*/ 1412833 w 1452352"/>
              <a:gd name="connsiteY2" fmla="*/ 0 h 395191"/>
              <a:gd name="connsiteX3" fmla="*/ 1452352 w 1452352"/>
              <a:gd name="connsiteY3" fmla="*/ 39519 h 395191"/>
              <a:gd name="connsiteX4" fmla="*/ 1452352 w 1452352"/>
              <a:gd name="connsiteY4" fmla="*/ 355672 h 395191"/>
              <a:gd name="connsiteX5" fmla="*/ 1412833 w 1452352"/>
              <a:gd name="connsiteY5" fmla="*/ 395191 h 395191"/>
              <a:gd name="connsiteX6" fmla="*/ 39519 w 1452352"/>
              <a:gd name="connsiteY6" fmla="*/ 395191 h 395191"/>
              <a:gd name="connsiteX7" fmla="*/ 0 w 1452352"/>
              <a:gd name="connsiteY7" fmla="*/ 355672 h 395191"/>
              <a:gd name="connsiteX8" fmla="*/ 0 w 1452352"/>
              <a:gd name="connsiteY8" fmla="*/ 39519 h 39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2352" h="395191">
                <a:moveTo>
                  <a:pt x="0" y="39519"/>
                </a:moveTo>
                <a:cubicBezTo>
                  <a:pt x="0" y="17693"/>
                  <a:pt x="17693" y="0"/>
                  <a:pt x="39519" y="0"/>
                </a:cubicBezTo>
                <a:lnTo>
                  <a:pt x="1412833" y="0"/>
                </a:lnTo>
                <a:cubicBezTo>
                  <a:pt x="1434659" y="0"/>
                  <a:pt x="1452352" y="17693"/>
                  <a:pt x="1452352" y="39519"/>
                </a:cubicBezTo>
                <a:lnTo>
                  <a:pt x="1452352" y="355672"/>
                </a:lnTo>
                <a:cubicBezTo>
                  <a:pt x="1452352" y="377498"/>
                  <a:pt x="1434659" y="395191"/>
                  <a:pt x="1412833" y="395191"/>
                </a:cubicBezTo>
                <a:lnTo>
                  <a:pt x="39519" y="395191"/>
                </a:lnTo>
                <a:cubicBezTo>
                  <a:pt x="17693" y="395191"/>
                  <a:pt x="0" y="377498"/>
                  <a:pt x="0" y="355672"/>
                </a:cubicBezTo>
                <a:lnTo>
                  <a:pt x="0" y="3951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0" vert="horz" wrap="square" lIns="72535" tIns="72535" rIns="72535" bIns="7253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КОММЕРЧЕСКИЕ</a:t>
            </a:r>
            <a:endParaRPr lang="ru-RU" sz="14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1" name="Полилиния 40"/>
          <p:cNvSpPr/>
          <p:nvPr/>
        </p:nvSpPr>
        <p:spPr>
          <a:xfrm>
            <a:off x="2902877" y="3274505"/>
            <a:ext cx="2504372" cy="914902"/>
          </a:xfrm>
          <a:custGeom>
            <a:avLst/>
            <a:gdLst>
              <a:gd name="connsiteX0" fmla="*/ 0 w 1452352"/>
              <a:gd name="connsiteY0" fmla="*/ 39519 h 395191"/>
              <a:gd name="connsiteX1" fmla="*/ 39519 w 1452352"/>
              <a:gd name="connsiteY1" fmla="*/ 0 h 395191"/>
              <a:gd name="connsiteX2" fmla="*/ 1412833 w 1452352"/>
              <a:gd name="connsiteY2" fmla="*/ 0 h 395191"/>
              <a:gd name="connsiteX3" fmla="*/ 1452352 w 1452352"/>
              <a:gd name="connsiteY3" fmla="*/ 39519 h 395191"/>
              <a:gd name="connsiteX4" fmla="*/ 1452352 w 1452352"/>
              <a:gd name="connsiteY4" fmla="*/ 355672 h 395191"/>
              <a:gd name="connsiteX5" fmla="*/ 1412833 w 1452352"/>
              <a:gd name="connsiteY5" fmla="*/ 395191 h 395191"/>
              <a:gd name="connsiteX6" fmla="*/ 39519 w 1452352"/>
              <a:gd name="connsiteY6" fmla="*/ 395191 h 395191"/>
              <a:gd name="connsiteX7" fmla="*/ 0 w 1452352"/>
              <a:gd name="connsiteY7" fmla="*/ 355672 h 395191"/>
              <a:gd name="connsiteX8" fmla="*/ 0 w 1452352"/>
              <a:gd name="connsiteY8" fmla="*/ 39519 h 39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2352" h="395191">
                <a:moveTo>
                  <a:pt x="0" y="39519"/>
                </a:moveTo>
                <a:cubicBezTo>
                  <a:pt x="0" y="17693"/>
                  <a:pt x="17693" y="0"/>
                  <a:pt x="39519" y="0"/>
                </a:cubicBezTo>
                <a:lnTo>
                  <a:pt x="1412833" y="0"/>
                </a:lnTo>
                <a:cubicBezTo>
                  <a:pt x="1434659" y="0"/>
                  <a:pt x="1452352" y="17693"/>
                  <a:pt x="1452352" y="39519"/>
                </a:cubicBezTo>
                <a:lnTo>
                  <a:pt x="1452352" y="355672"/>
                </a:lnTo>
                <a:cubicBezTo>
                  <a:pt x="1452352" y="377498"/>
                  <a:pt x="1434659" y="395191"/>
                  <a:pt x="1412833" y="395191"/>
                </a:cubicBezTo>
                <a:lnTo>
                  <a:pt x="39519" y="395191"/>
                </a:lnTo>
                <a:cubicBezTo>
                  <a:pt x="17693" y="395191"/>
                  <a:pt x="0" y="377498"/>
                  <a:pt x="0" y="355672"/>
                </a:cubicBezTo>
                <a:lnTo>
                  <a:pt x="0" y="39519"/>
                </a:lnTo>
                <a:close/>
              </a:path>
            </a:pathLst>
          </a:custGeom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0" vert="horz" wrap="square" lIns="72535" tIns="72535" rIns="72535" bIns="7253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аказные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(в том числе организованные перевозки групп детей)</a:t>
            </a:r>
            <a:endParaRPr lang="ru-RU" sz="1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580840" y="3268563"/>
            <a:ext cx="2130282" cy="920844"/>
          </a:xfrm>
          <a:custGeom>
            <a:avLst/>
            <a:gdLst>
              <a:gd name="connsiteX0" fmla="*/ 0 w 1452352"/>
              <a:gd name="connsiteY0" fmla="*/ 39519 h 395191"/>
              <a:gd name="connsiteX1" fmla="*/ 39519 w 1452352"/>
              <a:gd name="connsiteY1" fmla="*/ 0 h 395191"/>
              <a:gd name="connsiteX2" fmla="*/ 1412833 w 1452352"/>
              <a:gd name="connsiteY2" fmla="*/ 0 h 395191"/>
              <a:gd name="connsiteX3" fmla="*/ 1452352 w 1452352"/>
              <a:gd name="connsiteY3" fmla="*/ 39519 h 395191"/>
              <a:gd name="connsiteX4" fmla="*/ 1452352 w 1452352"/>
              <a:gd name="connsiteY4" fmla="*/ 355672 h 395191"/>
              <a:gd name="connsiteX5" fmla="*/ 1412833 w 1452352"/>
              <a:gd name="connsiteY5" fmla="*/ 395191 h 395191"/>
              <a:gd name="connsiteX6" fmla="*/ 39519 w 1452352"/>
              <a:gd name="connsiteY6" fmla="*/ 395191 h 395191"/>
              <a:gd name="connsiteX7" fmla="*/ 0 w 1452352"/>
              <a:gd name="connsiteY7" fmla="*/ 355672 h 395191"/>
              <a:gd name="connsiteX8" fmla="*/ 0 w 1452352"/>
              <a:gd name="connsiteY8" fmla="*/ 39519 h 39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2352" h="395191">
                <a:moveTo>
                  <a:pt x="0" y="39519"/>
                </a:moveTo>
                <a:cubicBezTo>
                  <a:pt x="0" y="17693"/>
                  <a:pt x="17693" y="0"/>
                  <a:pt x="39519" y="0"/>
                </a:cubicBezTo>
                <a:lnTo>
                  <a:pt x="1412833" y="0"/>
                </a:lnTo>
                <a:cubicBezTo>
                  <a:pt x="1434659" y="0"/>
                  <a:pt x="1452352" y="17693"/>
                  <a:pt x="1452352" y="39519"/>
                </a:cubicBezTo>
                <a:lnTo>
                  <a:pt x="1452352" y="355672"/>
                </a:lnTo>
                <a:cubicBezTo>
                  <a:pt x="1452352" y="377498"/>
                  <a:pt x="1434659" y="395191"/>
                  <a:pt x="1412833" y="395191"/>
                </a:cubicBezTo>
                <a:lnTo>
                  <a:pt x="39519" y="395191"/>
                </a:lnTo>
                <a:cubicBezTo>
                  <a:pt x="17693" y="395191"/>
                  <a:pt x="0" y="377498"/>
                  <a:pt x="0" y="355672"/>
                </a:cubicBezTo>
                <a:lnTo>
                  <a:pt x="0" y="39519"/>
                </a:lnTo>
                <a:close/>
              </a:path>
            </a:pathLst>
          </a:custGeom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0" vert="horz" wrap="square" lIns="72535" tIns="72535" rIns="72535" bIns="7253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Регулярные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Полилиния 43"/>
          <p:cNvSpPr/>
          <p:nvPr/>
        </p:nvSpPr>
        <p:spPr>
          <a:xfrm>
            <a:off x="5567490" y="3287188"/>
            <a:ext cx="2598130" cy="902219"/>
          </a:xfrm>
          <a:custGeom>
            <a:avLst/>
            <a:gdLst>
              <a:gd name="connsiteX0" fmla="*/ 0 w 1452352"/>
              <a:gd name="connsiteY0" fmla="*/ 39519 h 395191"/>
              <a:gd name="connsiteX1" fmla="*/ 39519 w 1452352"/>
              <a:gd name="connsiteY1" fmla="*/ 0 h 395191"/>
              <a:gd name="connsiteX2" fmla="*/ 1412833 w 1452352"/>
              <a:gd name="connsiteY2" fmla="*/ 0 h 395191"/>
              <a:gd name="connsiteX3" fmla="*/ 1452352 w 1452352"/>
              <a:gd name="connsiteY3" fmla="*/ 39519 h 395191"/>
              <a:gd name="connsiteX4" fmla="*/ 1452352 w 1452352"/>
              <a:gd name="connsiteY4" fmla="*/ 355672 h 395191"/>
              <a:gd name="connsiteX5" fmla="*/ 1412833 w 1452352"/>
              <a:gd name="connsiteY5" fmla="*/ 395191 h 395191"/>
              <a:gd name="connsiteX6" fmla="*/ 39519 w 1452352"/>
              <a:gd name="connsiteY6" fmla="*/ 395191 h 395191"/>
              <a:gd name="connsiteX7" fmla="*/ 0 w 1452352"/>
              <a:gd name="connsiteY7" fmla="*/ 355672 h 395191"/>
              <a:gd name="connsiteX8" fmla="*/ 0 w 1452352"/>
              <a:gd name="connsiteY8" fmla="*/ 39519 h 39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2352" h="395191">
                <a:moveTo>
                  <a:pt x="0" y="39519"/>
                </a:moveTo>
                <a:cubicBezTo>
                  <a:pt x="0" y="17693"/>
                  <a:pt x="17693" y="0"/>
                  <a:pt x="39519" y="0"/>
                </a:cubicBezTo>
                <a:lnTo>
                  <a:pt x="1412833" y="0"/>
                </a:lnTo>
                <a:cubicBezTo>
                  <a:pt x="1434659" y="0"/>
                  <a:pt x="1452352" y="17693"/>
                  <a:pt x="1452352" y="39519"/>
                </a:cubicBezTo>
                <a:lnTo>
                  <a:pt x="1452352" y="355672"/>
                </a:lnTo>
                <a:cubicBezTo>
                  <a:pt x="1452352" y="377498"/>
                  <a:pt x="1434659" y="395191"/>
                  <a:pt x="1412833" y="395191"/>
                </a:cubicBezTo>
                <a:lnTo>
                  <a:pt x="39519" y="395191"/>
                </a:lnTo>
                <a:cubicBezTo>
                  <a:pt x="17693" y="395191"/>
                  <a:pt x="0" y="377498"/>
                  <a:pt x="0" y="355672"/>
                </a:cubicBezTo>
                <a:lnTo>
                  <a:pt x="0" y="39519"/>
                </a:lnTo>
                <a:close/>
              </a:path>
            </a:pathLst>
          </a:custGeom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0" vert="horz" wrap="square" lIns="72535" tIns="72535" rIns="72535" bIns="7253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Туристско-экскурсионные</a:t>
            </a: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(в том числе организованные перевозки групп детей)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Полилиния 48"/>
          <p:cNvSpPr/>
          <p:nvPr/>
        </p:nvSpPr>
        <p:spPr>
          <a:xfrm>
            <a:off x="8468144" y="2315497"/>
            <a:ext cx="3320360" cy="745764"/>
          </a:xfrm>
          <a:custGeom>
            <a:avLst/>
            <a:gdLst>
              <a:gd name="connsiteX0" fmla="*/ 0 w 1452352"/>
              <a:gd name="connsiteY0" fmla="*/ 39519 h 395191"/>
              <a:gd name="connsiteX1" fmla="*/ 39519 w 1452352"/>
              <a:gd name="connsiteY1" fmla="*/ 0 h 395191"/>
              <a:gd name="connsiteX2" fmla="*/ 1412833 w 1452352"/>
              <a:gd name="connsiteY2" fmla="*/ 0 h 395191"/>
              <a:gd name="connsiteX3" fmla="*/ 1452352 w 1452352"/>
              <a:gd name="connsiteY3" fmla="*/ 39519 h 395191"/>
              <a:gd name="connsiteX4" fmla="*/ 1452352 w 1452352"/>
              <a:gd name="connsiteY4" fmla="*/ 355672 h 395191"/>
              <a:gd name="connsiteX5" fmla="*/ 1412833 w 1452352"/>
              <a:gd name="connsiteY5" fmla="*/ 395191 h 395191"/>
              <a:gd name="connsiteX6" fmla="*/ 39519 w 1452352"/>
              <a:gd name="connsiteY6" fmla="*/ 395191 h 395191"/>
              <a:gd name="connsiteX7" fmla="*/ 0 w 1452352"/>
              <a:gd name="connsiteY7" fmla="*/ 355672 h 395191"/>
              <a:gd name="connsiteX8" fmla="*/ 0 w 1452352"/>
              <a:gd name="connsiteY8" fmla="*/ 39519 h 39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2352" h="395191">
                <a:moveTo>
                  <a:pt x="0" y="39519"/>
                </a:moveTo>
                <a:cubicBezTo>
                  <a:pt x="0" y="17693"/>
                  <a:pt x="17693" y="0"/>
                  <a:pt x="39519" y="0"/>
                </a:cubicBezTo>
                <a:lnTo>
                  <a:pt x="1412833" y="0"/>
                </a:lnTo>
                <a:cubicBezTo>
                  <a:pt x="1434659" y="0"/>
                  <a:pt x="1452352" y="17693"/>
                  <a:pt x="1452352" y="39519"/>
                </a:cubicBezTo>
                <a:lnTo>
                  <a:pt x="1452352" y="355672"/>
                </a:lnTo>
                <a:cubicBezTo>
                  <a:pt x="1452352" y="377498"/>
                  <a:pt x="1434659" y="395191"/>
                  <a:pt x="1412833" y="395191"/>
                </a:cubicBezTo>
                <a:lnTo>
                  <a:pt x="39519" y="395191"/>
                </a:lnTo>
                <a:cubicBezTo>
                  <a:pt x="17693" y="395191"/>
                  <a:pt x="0" y="377498"/>
                  <a:pt x="0" y="355672"/>
                </a:cubicBezTo>
                <a:lnTo>
                  <a:pt x="0" y="3951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0" vert="horz" wrap="square" lIns="72535" tIns="72535" rIns="72535" bIns="7253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lvl="0" algn="ctr" defTabSz="711200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ДЛЯ СОБСТВЕННЫХ НУЖД</a:t>
            </a:r>
          </a:p>
          <a:p>
            <a:pPr algn="ctr" defTabSz="711200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(в том числе организованные перевозки групп детей)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62" name="Соединительная линия уступом 61"/>
          <p:cNvCxnSpPr/>
          <p:nvPr/>
        </p:nvCxnSpPr>
        <p:spPr>
          <a:xfrm rot="10800000" flipV="1">
            <a:off x="5058888" y="1833076"/>
            <a:ext cx="508602" cy="440518"/>
          </a:xfrm>
          <a:prstGeom prst="bentConnector3">
            <a:avLst>
              <a:gd name="adj1" fmla="val 102044"/>
            </a:avLst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8" name="Соединительная линия уступом 67"/>
          <p:cNvCxnSpPr/>
          <p:nvPr/>
        </p:nvCxnSpPr>
        <p:spPr>
          <a:xfrm>
            <a:off x="8523011" y="1833075"/>
            <a:ext cx="1065212" cy="469969"/>
          </a:xfrm>
          <a:prstGeom prst="bentConnector3">
            <a:avLst>
              <a:gd name="adj1" fmla="val 100828"/>
            </a:avLst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4" name="Соединительная линия уступом 73"/>
          <p:cNvCxnSpPr/>
          <p:nvPr/>
        </p:nvCxnSpPr>
        <p:spPr>
          <a:xfrm rot="10800000" flipV="1">
            <a:off x="1876190" y="3061261"/>
            <a:ext cx="3691300" cy="207302"/>
          </a:xfrm>
          <a:prstGeom prst="bentConnector3">
            <a:avLst>
              <a:gd name="adj1" fmla="val 100195"/>
            </a:avLst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6" name="Соединительная линия уступом 75"/>
          <p:cNvCxnSpPr/>
          <p:nvPr/>
        </p:nvCxnSpPr>
        <p:spPr>
          <a:xfrm>
            <a:off x="5313188" y="3051558"/>
            <a:ext cx="1471351" cy="217005"/>
          </a:xfrm>
          <a:prstGeom prst="bentConnector3">
            <a:avLst>
              <a:gd name="adj1" fmla="val 100699"/>
            </a:avLst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>
            <a:off x="4314706" y="2743161"/>
            <a:ext cx="0" cy="54402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43" name="Группа 42"/>
          <p:cNvGrpSpPr/>
          <p:nvPr/>
        </p:nvGrpSpPr>
        <p:grpSpPr>
          <a:xfrm>
            <a:off x="1439587" y="179652"/>
            <a:ext cx="10403788" cy="261367"/>
            <a:chOff x="1439587" y="3481958"/>
            <a:chExt cx="10403788" cy="261367"/>
          </a:xfrm>
        </p:grpSpPr>
        <p:sp>
          <p:nvSpPr>
            <p:cNvPr id="47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8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0" name="Группа 49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57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32" name="Полилиния 31"/>
          <p:cNvSpPr/>
          <p:nvPr/>
        </p:nvSpPr>
        <p:spPr>
          <a:xfrm>
            <a:off x="3072196" y="4892109"/>
            <a:ext cx="2602067" cy="531545"/>
          </a:xfrm>
          <a:custGeom>
            <a:avLst/>
            <a:gdLst>
              <a:gd name="connsiteX0" fmla="*/ 0 w 2233021"/>
              <a:gd name="connsiteY0" fmla="*/ 44735 h 447352"/>
              <a:gd name="connsiteX1" fmla="*/ 44735 w 2233021"/>
              <a:gd name="connsiteY1" fmla="*/ 0 h 447352"/>
              <a:gd name="connsiteX2" fmla="*/ 2188286 w 2233021"/>
              <a:gd name="connsiteY2" fmla="*/ 0 h 447352"/>
              <a:gd name="connsiteX3" fmla="*/ 2233021 w 2233021"/>
              <a:gd name="connsiteY3" fmla="*/ 44735 h 447352"/>
              <a:gd name="connsiteX4" fmla="*/ 2233021 w 2233021"/>
              <a:gd name="connsiteY4" fmla="*/ 402617 h 447352"/>
              <a:gd name="connsiteX5" fmla="*/ 2188286 w 2233021"/>
              <a:gd name="connsiteY5" fmla="*/ 447352 h 447352"/>
              <a:gd name="connsiteX6" fmla="*/ 44735 w 2233021"/>
              <a:gd name="connsiteY6" fmla="*/ 447352 h 447352"/>
              <a:gd name="connsiteX7" fmla="*/ 0 w 2233021"/>
              <a:gd name="connsiteY7" fmla="*/ 402617 h 447352"/>
              <a:gd name="connsiteX8" fmla="*/ 0 w 2233021"/>
              <a:gd name="connsiteY8" fmla="*/ 44735 h 44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3021" h="447352">
                <a:moveTo>
                  <a:pt x="0" y="44735"/>
                </a:moveTo>
                <a:cubicBezTo>
                  <a:pt x="0" y="20029"/>
                  <a:pt x="20029" y="0"/>
                  <a:pt x="44735" y="0"/>
                </a:cubicBezTo>
                <a:lnTo>
                  <a:pt x="2188286" y="0"/>
                </a:lnTo>
                <a:cubicBezTo>
                  <a:pt x="2212992" y="0"/>
                  <a:pt x="2233021" y="20029"/>
                  <a:pt x="2233021" y="44735"/>
                </a:cubicBezTo>
                <a:lnTo>
                  <a:pt x="2233021" y="402617"/>
                </a:lnTo>
                <a:cubicBezTo>
                  <a:pt x="2233021" y="427323"/>
                  <a:pt x="2212992" y="447352"/>
                  <a:pt x="2188286" y="447352"/>
                </a:cubicBezTo>
                <a:lnTo>
                  <a:pt x="44735" y="447352"/>
                </a:lnTo>
                <a:cubicBezTo>
                  <a:pt x="20029" y="447352"/>
                  <a:pt x="0" y="427323"/>
                  <a:pt x="0" y="402617"/>
                </a:cubicBezTo>
                <a:lnTo>
                  <a:pt x="0" y="44735"/>
                </a:lnTo>
                <a:close/>
              </a:path>
            </a:pathLst>
          </a:cu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58822" tIns="58822" rIns="58822" bIns="58822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ВИД СООБЩЕНИЯ</a:t>
            </a:r>
            <a:endParaRPr lang="ru-RU" sz="14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6" name="Полилиния 45"/>
          <p:cNvSpPr/>
          <p:nvPr/>
        </p:nvSpPr>
        <p:spPr>
          <a:xfrm>
            <a:off x="469232" y="5863641"/>
            <a:ext cx="1985210" cy="753144"/>
          </a:xfrm>
          <a:custGeom>
            <a:avLst/>
            <a:gdLst>
              <a:gd name="connsiteX0" fmla="*/ 0 w 1452352"/>
              <a:gd name="connsiteY0" fmla="*/ 39519 h 395191"/>
              <a:gd name="connsiteX1" fmla="*/ 39519 w 1452352"/>
              <a:gd name="connsiteY1" fmla="*/ 0 h 395191"/>
              <a:gd name="connsiteX2" fmla="*/ 1412833 w 1452352"/>
              <a:gd name="connsiteY2" fmla="*/ 0 h 395191"/>
              <a:gd name="connsiteX3" fmla="*/ 1452352 w 1452352"/>
              <a:gd name="connsiteY3" fmla="*/ 39519 h 395191"/>
              <a:gd name="connsiteX4" fmla="*/ 1452352 w 1452352"/>
              <a:gd name="connsiteY4" fmla="*/ 355672 h 395191"/>
              <a:gd name="connsiteX5" fmla="*/ 1412833 w 1452352"/>
              <a:gd name="connsiteY5" fmla="*/ 395191 h 395191"/>
              <a:gd name="connsiteX6" fmla="*/ 39519 w 1452352"/>
              <a:gd name="connsiteY6" fmla="*/ 395191 h 395191"/>
              <a:gd name="connsiteX7" fmla="*/ 0 w 1452352"/>
              <a:gd name="connsiteY7" fmla="*/ 355672 h 395191"/>
              <a:gd name="connsiteX8" fmla="*/ 0 w 1452352"/>
              <a:gd name="connsiteY8" fmla="*/ 39519 h 39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2352" h="395191">
                <a:moveTo>
                  <a:pt x="0" y="39519"/>
                </a:moveTo>
                <a:cubicBezTo>
                  <a:pt x="0" y="17693"/>
                  <a:pt x="17693" y="0"/>
                  <a:pt x="39519" y="0"/>
                </a:cubicBezTo>
                <a:lnTo>
                  <a:pt x="1412833" y="0"/>
                </a:lnTo>
                <a:cubicBezTo>
                  <a:pt x="1434659" y="0"/>
                  <a:pt x="1452352" y="17693"/>
                  <a:pt x="1452352" y="39519"/>
                </a:cubicBezTo>
                <a:lnTo>
                  <a:pt x="1452352" y="355672"/>
                </a:lnTo>
                <a:cubicBezTo>
                  <a:pt x="1452352" y="377498"/>
                  <a:pt x="1434659" y="395191"/>
                  <a:pt x="1412833" y="395191"/>
                </a:cubicBezTo>
                <a:lnTo>
                  <a:pt x="39519" y="395191"/>
                </a:lnTo>
                <a:cubicBezTo>
                  <a:pt x="17693" y="395191"/>
                  <a:pt x="0" y="377498"/>
                  <a:pt x="0" y="355672"/>
                </a:cubicBezTo>
                <a:lnTo>
                  <a:pt x="0" y="39519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0" vert="horz" wrap="square" lIns="72535" tIns="72535" rIns="72535" bIns="7253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Городское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(в пределах населенного пункта)</a:t>
            </a:r>
            <a:endParaRPr lang="ru-RU" sz="1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Полилиния 50"/>
          <p:cNvSpPr/>
          <p:nvPr/>
        </p:nvSpPr>
        <p:spPr>
          <a:xfrm>
            <a:off x="4515720" y="5867526"/>
            <a:ext cx="1597500" cy="753144"/>
          </a:xfrm>
          <a:custGeom>
            <a:avLst/>
            <a:gdLst>
              <a:gd name="connsiteX0" fmla="*/ 0 w 1452352"/>
              <a:gd name="connsiteY0" fmla="*/ 39519 h 395191"/>
              <a:gd name="connsiteX1" fmla="*/ 39519 w 1452352"/>
              <a:gd name="connsiteY1" fmla="*/ 0 h 395191"/>
              <a:gd name="connsiteX2" fmla="*/ 1412833 w 1452352"/>
              <a:gd name="connsiteY2" fmla="*/ 0 h 395191"/>
              <a:gd name="connsiteX3" fmla="*/ 1452352 w 1452352"/>
              <a:gd name="connsiteY3" fmla="*/ 39519 h 395191"/>
              <a:gd name="connsiteX4" fmla="*/ 1452352 w 1452352"/>
              <a:gd name="connsiteY4" fmla="*/ 355672 h 395191"/>
              <a:gd name="connsiteX5" fmla="*/ 1412833 w 1452352"/>
              <a:gd name="connsiteY5" fmla="*/ 395191 h 395191"/>
              <a:gd name="connsiteX6" fmla="*/ 39519 w 1452352"/>
              <a:gd name="connsiteY6" fmla="*/ 395191 h 395191"/>
              <a:gd name="connsiteX7" fmla="*/ 0 w 1452352"/>
              <a:gd name="connsiteY7" fmla="*/ 355672 h 395191"/>
              <a:gd name="connsiteX8" fmla="*/ 0 w 1452352"/>
              <a:gd name="connsiteY8" fmla="*/ 39519 h 39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2352" h="395191">
                <a:moveTo>
                  <a:pt x="0" y="39519"/>
                </a:moveTo>
                <a:cubicBezTo>
                  <a:pt x="0" y="17693"/>
                  <a:pt x="17693" y="0"/>
                  <a:pt x="39519" y="0"/>
                </a:cubicBezTo>
                <a:lnTo>
                  <a:pt x="1412833" y="0"/>
                </a:lnTo>
                <a:cubicBezTo>
                  <a:pt x="1434659" y="0"/>
                  <a:pt x="1452352" y="17693"/>
                  <a:pt x="1452352" y="39519"/>
                </a:cubicBezTo>
                <a:lnTo>
                  <a:pt x="1452352" y="355672"/>
                </a:lnTo>
                <a:cubicBezTo>
                  <a:pt x="1452352" y="377498"/>
                  <a:pt x="1434659" y="395191"/>
                  <a:pt x="1412833" y="395191"/>
                </a:cubicBezTo>
                <a:lnTo>
                  <a:pt x="39519" y="395191"/>
                </a:lnTo>
                <a:cubicBezTo>
                  <a:pt x="17693" y="395191"/>
                  <a:pt x="0" y="377498"/>
                  <a:pt x="0" y="355672"/>
                </a:cubicBezTo>
                <a:lnTo>
                  <a:pt x="0" y="39519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0" vert="horz" wrap="square" lIns="72535" tIns="72535" rIns="72535" bIns="72535" numCol="1" spcCol="1270" anchor="ctr" anchorCtr="0">
            <a:noAutofit/>
          </a:bodyPr>
          <a:lstStyle/>
          <a:p>
            <a:pPr lvl="0" algn="ctr" defTabSz="7112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Междугородное </a:t>
            </a:r>
            <a:r>
              <a:rPr lang="ru-RU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&gt;</a:t>
            </a:r>
            <a:r>
              <a:rPr lang="ru-RU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50 км)</a:t>
            </a:r>
            <a:endParaRPr lang="ru-RU" sz="1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Полилиния 51"/>
          <p:cNvSpPr/>
          <p:nvPr/>
        </p:nvSpPr>
        <p:spPr>
          <a:xfrm>
            <a:off x="2580575" y="5854088"/>
            <a:ext cx="1746785" cy="753144"/>
          </a:xfrm>
          <a:custGeom>
            <a:avLst/>
            <a:gdLst>
              <a:gd name="connsiteX0" fmla="*/ 0 w 1452352"/>
              <a:gd name="connsiteY0" fmla="*/ 39519 h 395191"/>
              <a:gd name="connsiteX1" fmla="*/ 39519 w 1452352"/>
              <a:gd name="connsiteY1" fmla="*/ 0 h 395191"/>
              <a:gd name="connsiteX2" fmla="*/ 1412833 w 1452352"/>
              <a:gd name="connsiteY2" fmla="*/ 0 h 395191"/>
              <a:gd name="connsiteX3" fmla="*/ 1452352 w 1452352"/>
              <a:gd name="connsiteY3" fmla="*/ 39519 h 395191"/>
              <a:gd name="connsiteX4" fmla="*/ 1452352 w 1452352"/>
              <a:gd name="connsiteY4" fmla="*/ 355672 h 395191"/>
              <a:gd name="connsiteX5" fmla="*/ 1412833 w 1452352"/>
              <a:gd name="connsiteY5" fmla="*/ 395191 h 395191"/>
              <a:gd name="connsiteX6" fmla="*/ 39519 w 1452352"/>
              <a:gd name="connsiteY6" fmla="*/ 395191 h 395191"/>
              <a:gd name="connsiteX7" fmla="*/ 0 w 1452352"/>
              <a:gd name="connsiteY7" fmla="*/ 355672 h 395191"/>
              <a:gd name="connsiteX8" fmla="*/ 0 w 1452352"/>
              <a:gd name="connsiteY8" fmla="*/ 39519 h 39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2352" h="395191">
                <a:moveTo>
                  <a:pt x="0" y="39519"/>
                </a:moveTo>
                <a:cubicBezTo>
                  <a:pt x="0" y="17693"/>
                  <a:pt x="17693" y="0"/>
                  <a:pt x="39519" y="0"/>
                </a:cubicBezTo>
                <a:lnTo>
                  <a:pt x="1412833" y="0"/>
                </a:lnTo>
                <a:cubicBezTo>
                  <a:pt x="1434659" y="0"/>
                  <a:pt x="1452352" y="17693"/>
                  <a:pt x="1452352" y="39519"/>
                </a:cubicBezTo>
                <a:lnTo>
                  <a:pt x="1452352" y="355672"/>
                </a:lnTo>
                <a:cubicBezTo>
                  <a:pt x="1452352" y="377498"/>
                  <a:pt x="1434659" y="395191"/>
                  <a:pt x="1412833" y="395191"/>
                </a:cubicBezTo>
                <a:lnTo>
                  <a:pt x="39519" y="395191"/>
                </a:lnTo>
                <a:cubicBezTo>
                  <a:pt x="17693" y="395191"/>
                  <a:pt x="0" y="377498"/>
                  <a:pt x="0" y="355672"/>
                </a:cubicBezTo>
                <a:lnTo>
                  <a:pt x="0" y="39519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0" vert="horz" wrap="square" lIns="72535" tIns="72535" rIns="72535" bIns="7253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Пригородное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(≤ 50 км)</a:t>
            </a:r>
            <a:endParaRPr lang="ru-RU" sz="1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Полилиния 52"/>
          <p:cNvSpPr/>
          <p:nvPr/>
        </p:nvSpPr>
        <p:spPr>
          <a:xfrm>
            <a:off x="6316110" y="5891589"/>
            <a:ext cx="1712660" cy="753144"/>
          </a:xfrm>
          <a:custGeom>
            <a:avLst/>
            <a:gdLst>
              <a:gd name="connsiteX0" fmla="*/ 0 w 1452352"/>
              <a:gd name="connsiteY0" fmla="*/ 39519 h 395191"/>
              <a:gd name="connsiteX1" fmla="*/ 39519 w 1452352"/>
              <a:gd name="connsiteY1" fmla="*/ 0 h 395191"/>
              <a:gd name="connsiteX2" fmla="*/ 1412833 w 1452352"/>
              <a:gd name="connsiteY2" fmla="*/ 0 h 395191"/>
              <a:gd name="connsiteX3" fmla="*/ 1452352 w 1452352"/>
              <a:gd name="connsiteY3" fmla="*/ 39519 h 395191"/>
              <a:gd name="connsiteX4" fmla="*/ 1452352 w 1452352"/>
              <a:gd name="connsiteY4" fmla="*/ 355672 h 395191"/>
              <a:gd name="connsiteX5" fmla="*/ 1412833 w 1452352"/>
              <a:gd name="connsiteY5" fmla="*/ 395191 h 395191"/>
              <a:gd name="connsiteX6" fmla="*/ 39519 w 1452352"/>
              <a:gd name="connsiteY6" fmla="*/ 395191 h 395191"/>
              <a:gd name="connsiteX7" fmla="*/ 0 w 1452352"/>
              <a:gd name="connsiteY7" fmla="*/ 355672 h 395191"/>
              <a:gd name="connsiteX8" fmla="*/ 0 w 1452352"/>
              <a:gd name="connsiteY8" fmla="*/ 39519 h 39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2352" h="395191">
                <a:moveTo>
                  <a:pt x="0" y="39519"/>
                </a:moveTo>
                <a:cubicBezTo>
                  <a:pt x="0" y="17693"/>
                  <a:pt x="17693" y="0"/>
                  <a:pt x="39519" y="0"/>
                </a:cubicBezTo>
                <a:lnTo>
                  <a:pt x="1412833" y="0"/>
                </a:lnTo>
                <a:cubicBezTo>
                  <a:pt x="1434659" y="0"/>
                  <a:pt x="1452352" y="17693"/>
                  <a:pt x="1452352" y="39519"/>
                </a:cubicBezTo>
                <a:lnTo>
                  <a:pt x="1452352" y="355672"/>
                </a:lnTo>
                <a:cubicBezTo>
                  <a:pt x="1452352" y="377498"/>
                  <a:pt x="1434659" y="395191"/>
                  <a:pt x="1412833" y="395191"/>
                </a:cubicBezTo>
                <a:lnTo>
                  <a:pt x="39519" y="395191"/>
                </a:lnTo>
                <a:cubicBezTo>
                  <a:pt x="17693" y="395191"/>
                  <a:pt x="0" y="377498"/>
                  <a:pt x="0" y="355672"/>
                </a:cubicBezTo>
                <a:lnTo>
                  <a:pt x="0" y="39519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0" vert="horz" wrap="square" lIns="72535" tIns="72535" rIns="72535" bIns="7253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Международное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(за пределы РФ)</a:t>
            </a:r>
            <a:endParaRPr lang="ru-RU" sz="1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4" name="Прямая со стрелкой 53"/>
          <p:cNvCxnSpPr/>
          <p:nvPr/>
        </p:nvCxnSpPr>
        <p:spPr>
          <a:xfrm flipH="1">
            <a:off x="3481642" y="5650036"/>
            <a:ext cx="1" cy="238963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6" name="Соединительная линия уступом 55"/>
          <p:cNvCxnSpPr/>
          <p:nvPr/>
        </p:nvCxnSpPr>
        <p:spPr>
          <a:xfrm>
            <a:off x="3709955" y="5663474"/>
            <a:ext cx="1471351" cy="204052"/>
          </a:xfrm>
          <a:prstGeom prst="bentConnector3">
            <a:avLst>
              <a:gd name="adj1" fmla="val 99881"/>
            </a:avLst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0" name="Соединительная линия уступом 59"/>
          <p:cNvCxnSpPr/>
          <p:nvPr/>
        </p:nvCxnSpPr>
        <p:spPr>
          <a:xfrm>
            <a:off x="5183288" y="5669841"/>
            <a:ext cx="2265644" cy="219158"/>
          </a:xfrm>
          <a:prstGeom prst="bentConnector3">
            <a:avLst>
              <a:gd name="adj1" fmla="val 99918"/>
            </a:avLst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4" name="Соединительная линия уступом 63"/>
          <p:cNvCxnSpPr/>
          <p:nvPr/>
        </p:nvCxnSpPr>
        <p:spPr>
          <a:xfrm rot="10800000" flipV="1">
            <a:off x="1122282" y="5669840"/>
            <a:ext cx="2599558" cy="188289"/>
          </a:xfrm>
          <a:prstGeom prst="bentConnector3">
            <a:avLst>
              <a:gd name="adj1" fmla="val 99889"/>
            </a:avLst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4392148" y="5423654"/>
            <a:ext cx="0" cy="21964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6" name="Левая фигурная скобка 85"/>
          <p:cNvSpPr/>
          <p:nvPr/>
        </p:nvSpPr>
        <p:spPr>
          <a:xfrm rot="16200000">
            <a:off x="4137962" y="520678"/>
            <a:ext cx="493251" cy="7830710"/>
          </a:xfrm>
          <a:prstGeom prst="leftBrace">
            <a:avLst>
              <a:gd name="adj1" fmla="val 149309"/>
              <a:gd name="adj2" fmla="val 49672"/>
            </a:avLst>
          </a:prstGeom>
          <a:ln w="28575">
            <a:solidFill>
              <a:srgbClr val="DA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\\p43-srvraion\13otdel\!Удаленка\Костылева\работа\65-авт\видеоурок 2021\картинки с автобусами\depositphotos_6755542-stock-illustration-three-tourist-buses-vector-illustrat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09" t="-1" b="-13655"/>
          <a:stretch/>
        </p:blipFill>
        <p:spPr bwMode="auto">
          <a:xfrm>
            <a:off x="8693624" y="4602593"/>
            <a:ext cx="3094880" cy="186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55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80608" y="1029488"/>
            <a:ext cx="8949142" cy="5691319"/>
          </a:xfrm>
          <a:prstGeom prst="rect">
            <a:avLst/>
          </a:prstGeom>
        </p:spPr>
        <p:txBody>
          <a:bodyPr/>
          <a:lstStyle/>
          <a:p>
            <a:pPr lvl="0" algn="just">
              <a:spcAft>
                <a:spcPts val="1800"/>
              </a:spcAft>
            </a:pP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</a:t>
            </a:r>
            <a:r>
              <a:rPr lang="ru-RU" sz="1700" b="1" dirty="0" smtClean="0">
                <a:solidFill>
                  <a:srgbClr val="0062BA"/>
                </a:solidFill>
              </a:rPr>
              <a:t> </a:t>
            </a:r>
            <a:r>
              <a:rPr lang="ru-RU" sz="1700" b="1" i="1" dirty="0" smtClean="0">
                <a:solidFill>
                  <a:schemeClr val="accent1">
                    <a:lumMod val="75000"/>
                  </a:schemeClr>
                </a:solidFill>
              </a:rPr>
              <a:t>регулярным перевозкам пассажиров </a:t>
            </a:r>
            <a:r>
              <a:rPr 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относятся</a:t>
            </a:r>
            <a:r>
              <a:rPr lang="ru-RU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перевозки пассажиров  автобусами на основании публичного договора перевозки пассажи</a:t>
            </a: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</a:t>
            </a:r>
            <a:r>
              <a:rPr 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по маршрутам регулярных перевозок в соответствии с расписанием</a:t>
            </a: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ru-RU" sz="1700" dirty="0" smtClean="0"/>
              <a:t> </a:t>
            </a:r>
            <a:r>
              <a:rPr 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установление </a:t>
            </a: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изменение которых </a:t>
            </a:r>
            <a:r>
              <a:rPr 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осуществляется органами </a:t>
            </a: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исполнительной </a:t>
            </a:r>
            <a:r>
              <a:rPr 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власти и органами местного самоуправления.</a:t>
            </a:r>
          </a:p>
          <a:p>
            <a:pPr lvl="0" algn="just">
              <a:spcAft>
                <a:spcPts val="1800"/>
              </a:spcAft>
            </a:pPr>
            <a:r>
              <a:rPr 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</a:t>
            </a:r>
            <a:r>
              <a:rPr lang="ru-RU" sz="1700" dirty="0" smtClean="0"/>
              <a:t> </a:t>
            </a:r>
            <a:r>
              <a:rPr lang="ru-RU" sz="1700" b="1" i="1" dirty="0" smtClean="0">
                <a:solidFill>
                  <a:schemeClr val="accent1">
                    <a:lumMod val="75000"/>
                  </a:schemeClr>
                </a:solidFill>
              </a:rPr>
              <a:t>перевозке пассажиров по заказам</a:t>
            </a:r>
            <a:r>
              <a:rPr lang="ru-RU" sz="17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относятся единичные перевозки по маршруту, определяемому заказчиком, юридическим или физическим лицом: перевозки туристско-экскурсионными автобусами, специальные автобусные перевозки (школьные, вахтовые, доставка работников на коммерческой основе на производственные объекты и др.).</a:t>
            </a:r>
          </a:p>
          <a:p>
            <a:pPr algn="just">
              <a:spcAft>
                <a:spcPts val="1800"/>
              </a:spcAft>
            </a:pPr>
            <a:r>
              <a:rPr lang="ru-RU" sz="1700" b="1" i="1" dirty="0" smtClean="0">
                <a:solidFill>
                  <a:schemeClr val="accent1">
                    <a:lumMod val="75000"/>
                  </a:schemeClr>
                </a:solidFill>
              </a:rPr>
              <a:t>Перевозки для собственных нужд </a:t>
            </a:r>
            <a:r>
              <a:rPr 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любые перевозки  по дорогам общего пользования, осуществляемые без заключения договора фрахтования транспортного средства (например, перевозки собственных работников к месту работы).</a:t>
            </a:r>
          </a:p>
          <a:p>
            <a:pPr algn="just">
              <a:spcAft>
                <a:spcPts val="1800"/>
              </a:spcAft>
            </a:pPr>
            <a:r>
              <a:rPr lang="ru-RU" sz="1700" b="1" i="1" dirty="0" smtClean="0">
                <a:solidFill>
                  <a:schemeClr val="accent1">
                    <a:lumMod val="75000"/>
                  </a:schemeClr>
                </a:solidFill>
              </a:rPr>
              <a:t>Организованная </a:t>
            </a:r>
            <a:r>
              <a:rPr lang="ru-RU" sz="1700" b="1" i="1" dirty="0">
                <a:solidFill>
                  <a:schemeClr val="accent1">
                    <a:lumMod val="75000"/>
                  </a:schemeClr>
                </a:solidFill>
              </a:rPr>
              <a:t>перевозка группы </a:t>
            </a:r>
            <a:r>
              <a:rPr lang="ru-RU" sz="1700" b="1" i="1" dirty="0" smtClean="0">
                <a:solidFill>
                  <a:schemeClr val="accent1">
                    <a:lumMod val="75000"/>
                  </a:schemeClr>
                </a:solidFill>
              </a:rPr>
              <a:t>детей </a:t>
            </a:r>
            <a:r>
              <a:rPr 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перевозка в </a:t>
            </a:r>
            <a:r>
              <a:rPr 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автобусе, не относящемся </a:t>
            </a: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 маршрутному транспортному средству, группы детей численностью 8 и более человек, осуществляемая без </a:t>
            </a:r>
            <a:r>
              <a:rPr 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их </a:t>
            </a: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родителей или иных законных представителей (Например, подвоз детей к школе, городские, пригородные, междугородние поездки на различные мероприятия, соревнования, экскурсии, в музеи и т.д.).</a:t>
            </a:r>
          </a:p>
          <a:p>
            <a:pPr lvl="5" algn="just">
              <a:spcAft>
                <a:spcPts val="1800"/>
              </a:spcAft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4881359" cy="936897"/>
          </a:xfrm>
        </p:spPr>
        <p:txBody>
          <a:bodyPr/>
          <a:lstStyle/>
          <a:p>
            <a:r>
              <a:rPr lang="ru-RU" dirty="0" smtClean="0"/>
              <a:t>ОСНОВНЫЕ ПОНЯТИЯ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439587" y="179652"/>
            <a:ext cx="10403788" cy="261367"/>
            <a:chOff x="1439587" y="3481958"/>
            <a:chExt cx="10403788" cy="261367"/>
          </a:xfrm>
        </p:grpSpPr>
        <p:sp>
          <p:nvSpPr>
            <p:cNvPr id="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13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pic>
        <p:nvPicPr>
          <p:cNvPr id="2050" name="Picture 2" descr="\\p43-srvraion\13otdel\!Удаленка\Костылева\работа\65-авт\видеоурок 2021\картинки с автобусами\a5896cfe49a58d51608ea030bd6e82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146770"/>
            <a:ext cx="2200275" cy="14683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p43-srvraion\13otdel\!Удаленка\Костылева\работа\65-авт\видеоурок 2021\картинки с автобусами\1584962424104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2" b="8036"/>
          <a:stretch/>
        </p:blipFill>
        <p:spPr bwMode="auto">
          <a:xfrm>
            <a:off x="9429749" y="2115872"/>
            <a:ext cx="2200275" cy="15154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p43-srvraion\13otdel\!Удаленка\Костылева\работа\65-авт\видеоурок 2021\картинки с автобусами\18491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8" t="9229" r="9741" b="9926"/>
          <a:stretch/>
        </p:blipFill>
        <p:spPr bwMode="auto">
          <a:xfrm flipH="1">
            <a:off x="9429751" y="3631321"/>
            <a:ext cx="2200275" cy="1496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\p43-srvraion\13otdel\!Удаленка\Костылева\работа\65-авт\видеоурок 2021\картинки с автобусами\647039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" t="12679" r="6216" b="2451"/>
          <a:stretch/>
        </p:blipFill>
        <p:spPr bwMode="auto">
          <a:xfrm>
            <a:off x="9429750" y="560895"/>
            <a:ext cx="2200276" cy="15735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76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E481342-3041-5440-AFD3-D34F0F8AD1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05025" y="1906050"/>
            <a:ext cx="4724679" cy="3070225"/>
          </a:xfrm>
        </p:spPr>
        <p:txBody>
          <a:bodyPr/>
          <a:lstStyle/>
          <a:p>
            <a:pPr algn="ctr"/>
            <a:r>
              <a:rPr lang="ru-RU" sz="3900" dirty="0" smtClean="0"/>
              <a:t>РЕКОМЕНДАЦИИ ПО </a:t>
            </a:r>
            <a:r>
              <a:rPr lang="ru-RU" sz="3900" dirty="0"/>
              <a:t>З</a:t>
            </a:r>
            <a:r>
              <a:rPr lang="ru-RU" sz="3900" dirty="0" smtClean="0"/>
              <a:t>АПОЛНЕНИЮ ФОРМЫ</a:t>
            </a:r>
            <a:endParaRPr lang="ru-RU" sz="3900" dirty="0"/>
          </a:p>
        </p:txBody>
      </p:sp>
    </p:spTree>
    <p:extLst>
      <p:ext uri="{BB962C8B-B14F-4D97-AF65-F5344CB8AC3E}">
        <p14:creationId xmlns:p14="http://schemas.microsoft.com/office/powerpoint/2010/main" val="391535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8"/>
            <a:ext cx="5698677" cy="576608"/>
          </a:xfrm>
        </p:spPr>
        <p:txBody>
          <a:bodyPr/>
          <a:lstStyle/>
          <a:p>
            <a:r>
              <a:rPr lang="ru-RU" dirty="0" smtClean="0"/>
              <a:t>ОБЩИЕ РЕКОМЕНДАЦИИ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938150" y="1332433"/>
            <a:ext cx="9880269" cy="4856994"/>
          </a:xfrm>
        </p:spPr>
        <p:txBody>
          <a:bodyPr/>
          <a:lstStyle/>
          <a:p>
            <a:pPr algn="just"/>
            <a:r>
              <a:rPr lang="ru-RU" sz="2000" b="1" dirty="0" smtClean="0">
                <a:solidFill>
                  <a:srgbClr val="334286"/>
                </a:solidFill>
                <a:latin typeface="+mn-lt"/>
                <a:cs typeface="Times New Roman" panose="02020603050405020304" pitchFamily="18" charset="0"/>
              </a:rPr>
              <a:t>В Форме </a:t>
            </a:r>
            <a:r>
              <a:rPr lang="ru-RU" sz="2000" b="1" u="sng" dirty="0" smtClean="0">
                <a:solidFill>
                  <a:srgbClr val="334286"/>
                </a:solidFill>
                <a:latin typeface="+mn-lt"/>
                <a:cs typeface="Times New Roman" panose="02020603050405020304" pitchFamily="18" charset="0"/>
              </a:rPr>
              <a:t>НЕ ОТРАЖАЮТСЯ</a:t>
            </a:r>
            <a:r>
              <a:rPr lang="ru-RU" sz="2200" b="1" dirty="0" smtClean="0">
                <a:solidFill>
                  <a:srgbClr val="334286"/>
                </a:solidFill>
                <a:latin typeface="+mn-lt"/>
                <a:cs typeface="Times New Roman" panose="02020603050405020304" pitchFamily="18" charset="0"/>
              </a:rPr>
              <a:t>:</a:t>
            </a:r>
          </a:p>
          <a:p>
            <a:pPr marL="1143000" lvl="1" indent="-457200" algn="just"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334286"/>
                </a:solidFill>
                <a:cs typeface="Times New Roman" panose="02020603050405020304" pitchFamily="18" charset="0"/>
              </a:rPr>
              <a:t>сданные </a:t>
            </a:r>
            <a:r>
              <a:rPr lang="ru-RU" sz="1800" b="1" dirty="0">
                <a:solidFill>
                  <a:srgbClr val="334286"/>
                </a:solidFill>
                <a:cs typeface="Times New Roman" panose="02020603050405020304" pitchFamily="18" charset="0"/>
              </a:rPr>
              <a:t>в аренду автомобили, информация об их работе и </a:t>
            </a:r>
            <a:r>
              <a:rPr lang="ru-RU" sz="1800" b="1" dirty="0" smtClean="0">
                <a:solidFill>
                  <a:srgbClr val="334286"/>
                </a:solidFill>
                <a:cs typeface="Times New Roman" panose="02020603050405020304" pitchFamily="18" charset="0"/>
              </a:rPr>
              <a:t>использовании;</a:t>
            </a:r>
          </a:p>
          <a:p>
            <a:pPr marL="1143000" lvl="1" indent="-457200" algn="just"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334286"/>
                </a:solidFill>
                <a:cs typeface="Times New Roman" panose="02020603050405020304" pitchFamily="18" charset="0"/>
              </a:rPr>
              <a:t>специальные </a:t>
            </a:r>
            <a:r>
              <a:rPr lang="ru-RU" sz="1800" b="1" dirty="0">
                <a:solidFill>
                  <a:srgbClr val="334286"/>
                </a:solidFill>
                <a:cs typeface="Times New Roman" panose="02020603050405020304" pitchFamily="18" charset="0"/>
              </a:rPr>
              <a:t>транспортные средства (кроме автобусов, </a:t>
            </a:r>
            <a:r>
              <a:rPr lang="ru-RU" sz="1800" b="1" dirty="0" smtClean="0">
                <a:solidFill>
                  <a:srgbClr val="334286"/>
                </a:solidFill>
                <a:cs typeface="Times New Roman" panose="02020603050405020304" pitchFamily="18" charset="0"/>
              </a:rPr>
              <a:t>которые </a:t>
            </a:r>
            <a:r>
              <a:rPr lang="ru-RU" sz="1800" b="1" dirty="0">
                <a:solidFill>
                  <a:srgbClr val="334286"/>
                </a:solidFill>
                <a:cs typeface="Times New Roman" panose="02020603050405020304" pitchFamily="18" charset="0"/>
              </a:rPr>
              <a:t>используются </a:t>
            </a:r>
            <a:r>
              <a:rPr lang="ru-RU" sz="1800" b="1" dirty="0" smtClean="0">
                <a:solidFill>
                  <a:srgbClr val="334286"/>
                </a:solidFill>
                <a:cs typeface="Times New Roman" panose="02020603050405020304" pitchFamily="18" charset="0"/>
              </a:rPr>
              <a:t>при организованной </a:t>
            </a:r>
            <a:r>
              <a:rPr lang="ru-RU" sz="1800" b="1" dirty="0">
                <a:solidFill>
                  <a:srgbClr val="334286"/>
                </a:solidFill>
                <a:cs typeface="Times New Roman" panose="02020603050405020304" pitchFamily="18" charset="0"/>
              </a:rPr>
              <a:t>перевозке </a:t>
            </a:r>
            <a:r>
              <a:rPr lang="ru-RU" sz="1800" b="1" dirty="0" smtClean="0">
                <a:solidFill>
                  <a:srgbClr val="334286"/>
                </a:solidFill>
                <a:cs typeface="Times New Roman" panose="02020603050405020304" pitchFamily="18" charset="0"/>
              </a:rPr>
              <a:t>групп детей)</a:t>
            </a:r>
          </a:p>
          <a:p>
            <a:pPr marL="1143000" lvl="1" indent="-457200" algn="just"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334286"/>
                </a:solidFill>
                <a:cs typeface="Times New Roman" panose="02020603050405020304" pitchFamily="18" charset="0"/>
              </a:rPr>
              <a:t>данные </a:t>
            </a:r>
            <a:r>
              <a:rPr lang="ru-RU" sz="1800" b="1" dirty="0">
                <a:solidFill>
                  <a:srgbClr val="334286"/>
                </a:solidFill>
                <a:cs typeface="Times New Roman" panose="02020603050405020304" pitchFamily="18" charset="0"/>
              </a:rPr>
              <a:t>о перевозках пассажиров и пассажирообороте, выполненных без использования дорог общего </a:t>
            </a:r>
            <a:r>
              <a:rPr lang="ru-RU" sz="1800" b="1" dirty="0" smtClean="0">
                <a:solidFill>
                  <a:srgbClr val="334286"/>
                </a:solidFill>
                <a:cs typeface="Times New Roman" panose="02020603050405020304" pitchFamily="18" charset="0"/>
              </a:rPr>
              <a:t>пользования.</a:t>
            </a:r>
          </a:p>
          <a:p>
            <a:pPr algn="just"/>
            <a:r>
              <a:rPr lang="ru-RU" sz="2000" b="1" dirty="0" smtClean="0">
                <a:solidFill>
                  <a:srgbClr val="334286"/>
                </a:solidFill>
                <a:latin typeface="+mn-lt"/>
                <a:cs typeface="Times New Roman" panose="02020603050405020304" pitchFamily="18" charset="0"/>
              </a:rPr>
              <a:t>Организации</a:t>
            </a:r>
            <a:r>
              <a:rPr lang="ru-RU" sz="2000" b="1" dirty="0">
                <a:solidFill>
                  <a:srgbClr val="334286"/>
                </a:solidFill>
                <a:latin typeface="+mn-lt"/>
                <a:cs typeface="Times New Roman" panose="02020603050405020304" pitchFamily="18" charset="0"/>
              </a:rPr>
              <a:t>, арендующие автобусы и использующие их для осуществления пассажирских перевозок, заполняют Форму по этим автобусам за весь период аренды.</a:t>
            </a:r>
          </a:p>
          <a:p>
            <a:pPr algn="just"/>
            <a:endParaRPr lang="ru-RU" sz="2000" b="1" dirty="0" smtClean="0">
              <a:solidFill>
                <a:srgbClr val="3342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50000"/>
              </a:lnSpc>
            </a:pPr>
            <a:endParaRPr lang="ru-RU" sz="1800" i="1" dirty="0" smtClean="0">
              <a:solidFill>
                <a:srgbClr val="334286"/>
              </a:solidFill>
            </a:endParaRPr>
          </a:p>
          <a:p>
            <a:pPr algn="just">
              <a:lnSpc>
                <a:spcPct val="50000"/>
              </a:lnSpc>
            </a:pPr>
            <a:endParaRPr lang="ru-RU" sz="1800" i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50000"/>
              </a:lnSpc>
            </a:pPr>
            <a:endParaRPr lang="ru-RU" sz="18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50000"/>
              </a:lnSpc>
            </a:pPr>
            <a:endParaRPr lang="ru-RU" sz="1800" i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80000"/>
              </a:lnSpc>
            </a:pPr>
            <a:endParaRPr lang="ru-RU" sz="2000" b="1" dirty="0" smtClean="0">
              <a:solidFill>
                <a:srgbClr val="3342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9</a:t>
            </a:fld>
            <a:endParaRPr lang="ru-RU"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1439587" y="179652"/>
            <a:ext cx="10403788" cy="261367"/>
            <a:chOff x="1439587" y="3481958"/>
            <a:chExt cx="10403788" cy="261367"/>
          </a:xfrm>
        </p:grpSpPr>
        <p:sp>
          <p:nvSpPr>
            <p:cNvPr id="30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33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pic>
        <p:nvPicPr>
          <p:cNvPr id="1027" name="Picture 3" descr="\\p43-srvraion\13otdel\!Удаленка\Костылева\работа\65-авт\видеоурок 2021\картинки с автобусами\ustanivka-asn-po-153-pp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" t="40456" r="63007" b="-2032"/>
          <a:stretch/>
        </p:blipFill>
        <p:spPr bwMode="auto">
          <a:xfrm flipH="1">
            <a:off x="9427791" y="337281"/>
            <a:ext cx="2415578" cy="1207740"/>
          </a:xfrm>
          <a:prstGeom prst="roundRect">
            <a:avLst>
              <a:gd name="adj" fmla="val 129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4" name="TextBox 13"/>
          <p:cNvSpPr txBox="1"/>
          <p:nvPr/>
        </p:nvSpPr>
        <p:spPr>
          <a:xfrm>
            <a:off x="938150" y="4591869"/>
            <a:ext cx="9880269" cy="175432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2700" algn="just">
              <a:lnSpc>
                <a:spcPct val="90000"/>
              </a:lnSpc>
              <a:spcBef>
                <a:spcPts val="1000"/>
              </a:spcBef>
            </a:pPr>
            <a:r>
              <a:rPr lang="ru-RU" sz="2000" b="1" spc="-10" dirty="0">
                <a:solidFill>
                  <a:srgbClr val="334286"/>
                </a:solidFill>
                <a:cs typeface="Times New Roman" panose="02020603050405020304" pitchFamily="18" charset="0"/>
              </a:rPr>
              <a:t>Если у респондента на конец отчетного года в распоряжении (или на балансе) есть автобусы, но перевозочная деятельность в течении года не осуществлялась, то следует предоставить «пустой» </a:t>
            </a:r>
            <a:r>
              <a:rPr lang="ru-RU" sz="2000" b="1" spc="-10" dirty="0" smtClean="0">
                <a:solidFill>
                  <a:srgbClr val="334286"/>
                </a:solidFill>
                <a:cs typeface="Times New Roman" panose="02020603050405020304" pitchFamily="18" charset="0"/>
              </a:rPr>
              <a:t>отчет. В </a:t>
            </a:r>
            <a:r>
              <a:rPr lang="ru-RU" sz="2000" b="1" spc="-10" dirty="0">
                <a:solidFill>
                  <a:srgbClr val="334286"/>
                </a:solidFill>
                <a:cs typeface="Times New Roman" panose="02020603050405020304" pitchFamily="18" charset="0"/>
              </a:rPr>
              <a:t>отчете должен заполняться исключительно титульный раздел </a:t>
            </a:r>
            <a:r>
              <a:rPr lang="ru-RU" sz="2000" b="1" spc="-10" dirty="0" smtClean="0">
                <a:solidFill>
                  <a:srgbClr val="334286"/>
                </a:solidFill>
                <a:cs typeface="Times New Roman" panose="02020603050405020304" pitchFamily="18" charset="0"/>
              </a:rPr>
              <a:t>Формы</a:t>
            </a:r>
            <a:r>
              <a:rPr lang="ru-RU" sz="2000" b="1" spc="-10" dirty="0">
                <a:solidFill>
                  <a:srgbClr val="334286"/>
                </a:solidFill>
                <a:cs typeface="Times New Roman" panose="02020603050405020304" pitchFamily="18" charset="0"/>
              </a:rPr>
              <a:t>, а в остальных разделах не должно указываться никаких значений данных, в том числе нулевых и прочерков</a:t>
            </a:r>
            <a:r>
              <a:rPr lang="ru-RU" sz="2000" b="1" spc="-10" dirty="0" smtClean="0">
                <a:solidFill>
                  <a:srgbClr val="334286"/>
                </a:solidFill>
                <a:cs typeface="Times New Roman" panose="02020603050405020304" pitchFamily="18" charset="0"/>
              </a:rPr>
              <a:t>. </a:t>
            </a:r>
            <a:endParaRPr lang="ru-RU" sz="2000" b="1" spc="-10" dirty="0">
              <a:solidFill>
                <a:srgbClr val="334286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97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E5034E587737945A1B53E34A5E7EABB" ma:contentTypeVersion="5" ma:contentTypeDescription="Создание документа." ma:contentTypeScope="" ma:versionID="f12141b7821bc6c746d0b9219ff52bfa">
  <xsd:schema xmlns:xsd="http://www.w3.org/2001/XMLSchema" xmlns:p="http://schemas.microsoft.com/office/2006/metadata/properties" xmlns:ns2="ca99c525-4e5f-4d65-81d8-03112d350943" targetNamespace="http://schemas.microsoft.com/office/2006/metadata/properties" ma:root="true" ma:fieldsID="b84a1cd28546279d7b3d9ece434f3bef" ns2:_="">
    <xsd:import namespace="ca99c525-4e5f-4d65-81d8-03112d350943"/>
    <xsd:element name="properties">
      <xsd:complexType>
        <xsd:sequence>
          <xsd:element name="documentManagement">
            <xsd:complexType>
              <xsd:all>
                <xsd:element ref="ns2:kod" minOccurs="0"/>
                <xsd:element ref="ns2:_x041f__x0440__x0438__x0437__x043d__x0430__x043a_" minOccurs="0"/>
                <xsd:element ref="ns2:_x041d__x0430__x0438__x043c__x0435__x043d__x043e__x0432__x0430__x043d__x0438__x0435_" minOccurs="0"/>
                <xsd:element ref="ns2:_x0410__x0440__x0445__x0438__x0432_" minOccurs="0"/>
                <xsd:element ref="ns2:_x043d__x043e__x043c__x0435__x0440_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ca99c525-4e5f-4d65-81d8-03112d350943" elementFormDefault="qualified">
    <xsd:import namespace="http://schemas.microsoft.com/office/2006/documentManagement/types"/>
    <xsd:element name="kod" ma:index="8" nillable="true" ma:displayName="kod" ma:internalName="kod">
      <xsd:simpleType>
        <xsd:restriction base="dms:Number"/>
      </xsd:simpleType>
    </xsd:element>
    <xsd:element name="_x041f__x0440__x0438__x0437__x043d__x0430__x043a_" ma:index="9" nillable="true" ma:displayName="Признак" ma:internalName="_x041f__x0440__x0438__x0437__x043d__x0430__x043a_">
      <xsd:simpleType>
        <xsd:restriction base="dms:Number"/>
      </xsd:simpleType>
    </xsd:element>
    <xsd:element name="_x041d__x0430__x0438__x043c__x0435__x043d__x043e__x0432__x0430__x043d__x0438__x0435_" ma:index="10" nillable="true" ma:displayName="Наименование" ma:internalName="_x041d__x0430__x0438__x043c__x0435__x043d__x043e__x0432__x0430__x043d__x0438__x0435_">
      <xsd:simpleType>
        <xsd:restriction base="dms:Text">
          <xsd:maxLength value="255"/>
        </xsd:restriction>
      </xsd:simpleType>
    </xsd:element>
    <xsd:element name="_x0410__x0440__x0445__x0438__x0432_" ma:index="11" nillable="true" ma:displayName="Архив" ma:internalName="_x0410__x0440__x0445__x0438__x0432_">
      <xsd:simpleType>
        <xsd:restriction base="dms:Number"/>
      </xsd:simpleType>
    </xsd:element>
    <xsd:element name="_x043d__x043e__x043c__x0435__x0440_" ma:index="12" nillable="true" ma:displayName="номер" ma:internalName="_x043d__x043e__x043c__x0435__x0440_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_x041d__x0430__x0438__x043c__x0435__x043d__x043e__x0432__x0430__x043d__x0438__x0435_ xmlns="ca99c525-4e5f-4d65-81d8-03112d350943" xsi:nil="true"/>
    <_x0410__x0440__x0445__x0438__x0432_ xmlns="ca99c525-4e5f-4d65-81d8-03112d350943" xsi:nil="true"/>
    <_x041f__x0440__x0438__x0437__x043d__x0430__x043a_ xmlns="ca99c525-4e5f-4d65-81d8-03112d350943" xsi:nil="true"/>
    <_x043d__x043e__x043c__x0435__x0440_ xmlns="ca99c525-4e5f-4d65-81d8-03112d350943" xsi:nil="true"/>
    <kod xmlns="ca99c525-4e5f-4d65-81d8-03112d350943" xsi:nil="true"/>
  </documentManagement>
</p:properties>
</file>

<file path=customXml/itemProps1.xml><?xml version="1.0" encoding="utf-8"?>
<ds:datastoreItem xmlns:ds="http://schemas.openxmlformats.org/officeDocument/2006/customXml" ds:itemID="{5A0EE457-6898-444C-B5C0-2900F687BB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C639AD-6995-4A9C-85AE-D13824B4F2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99c525-4e5f-4d65-81d8-03112d35094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AF050F4F-9A3A-4959-9A7C-7D41AF624A3D}">
  <ds:schemaRefs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ca99c525-4e5f-4d65-81d8-03112d350943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11075</TotalTime>
  <Words>2126</Words>
  <Application>Microsoft Office PowerPoint</Application>
  <PresentationFormat>Произвольный</PresentationFormat>
  <Paragraphs>430</Paragraphs>
  <Slides>24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Росстата для подготовки презентаций</dc:title>
  <dc:creator>Юлия Владинцева</dc:creator>
  <cp:lastModifiedBy>Шиц Елизавета Эдуардовна</cp:lastModifiedBy>
  <cp:revision>908</cp:revision>
  <dcterms:created xsi:type="dcterms:W3CDTF">2020-03-31T09:31:17Z</dcterms:created>
  <dcterms:modified xsi:type="dcterms:W3CDTF">2024-01-10T13:52:45Z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0x010100CE5034E587737945A1B53E34A5E7EABB</vt:lpwstr>
  </property>
</Properties>
</file>