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  <p:sldMasterId id="2147483655" r:id="rId4"/>
    <p:sldMasterId id="2147483672" r:id="rId5"/>
  </p:sldMasterIdLst>
  <p:notesMasterIdLst>
    <p:notesMasterId r:id="rId27"/>
  </p:notesMasterIdLst>
  <p:sldIdLst>
    <p:sldId id="423" r:id="rId6"/>
    <p:sldId id="257" r:id="rId7"/>
    <p:sldId id="258" r:id="rId8"/>
    <p:sldId id="469" r:id="rId9"/>
    <p:sldId id="462" r:id="rId10"/>
    <p:sldId id="426" r:id="rId11"/>
    <p:sldId id="456" r:id="rId12"/>
    <p:sldId id="481" r:id="rId13"/>
    <p:sldId id="485" r:id="rId14"/>
    <p:sldId id="491" r:id="rId15"/>
    <p:sldId id="492" r:id="rId16"/>
    <p:sldId id="493" r:id="rId17"/>
    <p:sldId id="487" r:id="rId18"/>
    <p:sldId id="489" r:id="rId19"/>
    <p:sldId id="486" r:id="rId20"/>
    <p:sldId id="490" r:id="rId21"/>
    <p:sldId id="488" r:id="rId22"/>
    <p:sldId id="480" r:id="rId23"/>
    <p:sldId id="472" r:id="rId24"/>
    <p:sldId id="479" r:id="rId25"/>
    <p:sldId id="466" r:id="rId2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A2E"/>
    <a:srgbClr val="EBEBEB"/>
    <a:srgbClr val="D9D8EB"/>
    <a:srgbClr val="CFE8FF"/>
    <a:srgbClr val="363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389" autoAdjust="0"/>
  </p:normalViewPr>
  <p:slideViewPr>
    <p:cSldViewPr snapToGrid="0">
      <p:cViewPr>
        <p:scale>
          <a:sx n="86" d="100"/>
          <a:sy n="86" d="100"/>
        </p:scale>
        <p:origin x="-648" y="-72"/>
      </p:cViewPr>
      <p:guideLst>
        <p:guide orient="horz" pos="2160"/>
        <p:guide pos="3840"/>
        <p:guide pos="6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2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E9EF-1B71-41CA-8AEC-8F3DAE1A740A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F0E1-7962-402B-8488-C2708AAB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3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3">
            <a:extLst>
              <a:ext uri="{FF2B5EF4-FFF2-40B4-BE49-F238E27FC236}">
                <a16:creationId xmlns="" xmlns:a16="http://schemas.microsoft.com/office/drawing/2014/main" id="{A0F82543-C29B-0D5E-DDFB-152EE9B01379}"/>
              </a:ext>
            </a:extLst>
          </p:cNvPr>
          <p:cNvSpPr txBox="1">
            <a:spLocks/>
          </p:cNvSpPr>
          <p:nvPr userDrawn="1"/>
        </p:nvSpPr>
        <p:spPr>
          <a:xfrm>
            <a:off x="923517" y="5834925"/>
            <a:ext cx="9747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lang="ru-RU" sz="1200" b="1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363194"/>
              </a:solidFill>
              <a:latin typeface="Arial" panose="020B0604020202020204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069DFFB-C6F8-2A44-C30E-91A7BD289F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25438" y="3267945"/>
            <a:ext cx="6611568" cy="365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94E159DB-C40A-1886-8268-3F63F133A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725" y="2829798"/>
            <a:ext cx="6611568" cy="566594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Дата 24">
            <a:extLst>
              <a:ext uri="{FF2B5EF4-FFF2-40B4-BE49-F238E27FC236}">
                <a16:creationId xmlns="" xmlns:a16="http://schemas.microsoft.com/office/drawing/2014/main" id="{83F37492-9A68-EA6B-3787-2DF4EEF4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F09EB815-7309-2FB6-E4DD-20C2ACDB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колонтитул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7339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42" userDrawn="1">
          <p15:clr>
            <a:srgbClr val="FBAE40"/>
          </p15:clr>
        </p15:guide>
        <p15:guide id="4" orient="horz" pos="200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F90414E1-F7F8-26E8-647F-D6D5B0A46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79C98158-9B5D-14BD-1E46-4774CFAF8C8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25EC69B5-8145-63DB-7E02-3E7C098796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2A5C06CF-0267-9F95-9C86-7619DF63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87012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CFD94AFF-47FA-B07D-6D6E-1B1434C57B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Текст 7">
            <a:extLst>
              <a:ext uri="{FF2B5EF4-FFF2-40B4-BE49-F238E27FC236}">
                <a16:creationId xmlns="" xmlns:a16="http://schemas.microsoft.com/office/drawing/2014/main" id="{A5609147-C3F3-A48D-6473-3423B8E24B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="" xmlns:a16="http://schemas.microsoft.com/office/drawing/2014/main" id="{C8075BC7-29F4-10A7-6099-61883186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504745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Рисунок 11">
            <a:extLst>
              <a:ext uri="{FF2B5EF4-FFF2-40B4-BE49-F238E27FC236}">
                <a16:creationId xmlns="" xmlns:a16="http://schemas.microsoft.com/office/drawing/2014/main" id="{1B70D70E-2EE6-BF62-5660-FF6CFAD0E6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5B3B671A-5AD2-35DA-9E7E-3AE2D16948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50E73817-7DF2-7F29-C8B8-0FFF36405A8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DBBDEB4D-C5A4-7A07-798C-EA53C745A7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245DBB21-2694-9011-C1A0-751E0067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556792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Рисунок 11">
            <a:extLst>
              <a:ext uri="{FF2B5EF4-FFF2-40B4-BE49-F238E27FC236}">
                <a16:creationId xmlns="" xmlns:a16="http://schemas.microsoft.com/office/drawing/2014/main" id="{3471242F-CCB7-688C-7FF7-2E77CEAC1F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9AC462-0E67-2B17-CA38-A795A2BB5CB7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00D34DBF-06F2-B545-5E93-27DE62CB3C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3F9C5E39-5BEB-8216-F122-FED360A9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47672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F3244840-D46E-7CA6-422B-3AC25F58923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2A59621-BEC3-13D1-CC5C-BC6D3DB1460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0DE764F5-DC0D-6C0B-2F61-BFF7DDFFB2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6F3A45D3-8FCD-97D9-5D8A-049C1E22EC6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7CDBC32D-D31A-34F7-1BD5-9DF41ABEC9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5198C4F6-DB3A-5160-A22E-7DBF4D95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5127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3D16D53-7852-B8AF-68FA-5E3C80BD9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0150B22C-36E5-ACAF-31F7-3EE49D3BB286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Рисунок 16">
            <a:extLst>
              <a:ext uri="{FF2B5EF4-FFF2-40B4-BE49-F238E27FC236}">
                <a16:creationId xmlns="" xmlns:a16="http://schemas.microsoft.com/office/drawing/2014/main" id="{A9B994D8-D0ED-E6D0-8144-FF42E93F4E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C0A6CD29-C0B0-1BF3-E4E7-E12431FF49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4">
            <a:extLst>
              <a:ext uri="{FF2B5EF4-FFF2-40B4-BE49-F238E27FC236}">
                <a16:creationId xmlns="" xmlns:a16="http://schemas.microsoft.com/office/drawing/2014/main" id="{51FA5304-2109-7D22-A5D1-CD631A2137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Текст 7">
            <a:extLst>
              <a:ext uri="{FF2B5EF4-FFF2-40B4-BE49-F238E27FC236}">
                <a16:creationId xmlns="" xmlns:a16="http://schemas.microsoft.com/office/drawing/2014/main" id="{6E7C6201-9E6E-62C6-3141-B7D55752F0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B4CA5D0B-8B52-1107-559A-749E3A7F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36140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0B77544B-57D9-E431-D1E6-8256238A8B0B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A4947960-C3AA-CDF1-52E4-A26AA7AD2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Диаграмма 11">
            <a:extLst>
              <a:ext uri="{FF2B5EF4-FFF2-40B4-BE49-F238E27FC236}">
                <a16:creationId xmlns="" xmlns:a16="http://schemas.microsoft.com/office/drawing/2014/main" id="{C55CCD9B-D286-2625-CCCD-E190BE736E02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415DDDC4-24BA-1A90-35C7-DBF0F8076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Номер слайда 4">
            <a:extLst>
              <a:ext uri="{FF2B5EF4-FFF2-40B4-BE49-F238E27FC236}">
                <a16:creationId xmlns="" xmlns:a16="http://schemas.microsoft.com/office/drawing/2014/main" id="{66B31BB7-B03F-E9BD-6391-BD436CF802B4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1FF3B5DC-9655-A127-3D55-8C1FF68934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E873933A-3B4D-6646-56C5-E235FC34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893658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E6E48-539F-6663-3EC2-99A02C6C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412E470-A3E0-AA1D-BD7D-EE0A4A8BC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3636147-C979-6BB0-1430-8A0199843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="" xmlns:a16="http://schemas.microsoft.com/office/drawing/2014/main" id="{AD0B6318-4C01-5B81-FFE0-29FA74921D8E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Объект 3">
            <a:extLst>
              <a:ext uri="{FF2B5EF4-FFF2-40B4-BE49-F238E27FC236}">
                <a16:creationId xmlns="" xmlns:a16="http://schemas.microsoft.com/office/drawing/2014/main" id="{CEB75230-A382-1CD5-FD4F-96C0E7AB2D2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F0F3CF26-54CF-0539-2EA1-5A347DCEA2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A87B1AA6-636A-712D-E7E7-19BD221B018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C31A8998-2CD6-C505-2002-D4FAD3D1F2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EB9C93E9-B451-90FC-1FD3-8515D51D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025139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EFEB4CB4-0345-6530-4889-A879C49522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AC3773A7-9B04-3EE4-6241-6EFC66E05F5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5A1FE935-99E6-EFD4-6D0F-FBC6027928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3FFE4DE8-568E-3060-9EE8-09722B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426366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EFEB4CB4-0345-6530-4889-A879C49522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3">
            <a:extLst>
              <a:ext uri="{FF2B5EF4-FFF2-40B4-BE49-F238E27FC236}">
                <a16:creationId xmlns="" xmlns:a16="http://schemas.microsoft.com/office/drawing/2014/main" id="{04330EFB-CBC7-CD9D-FF5F-A635746942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Рисунок 11">
            <a:extLst>
              <a:ext uri="{FF2B5EF4-FFF2-40B4-BE49-F238E27FC236}">
                <a16:creationId xmlns="" xmlns:a16="http://schemas.microsoft.com/office/drawing/2014/main" id="{56067903-C0E3-AE2B-A079-16BDAED641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1" name="Текст 13">
            <a:extLst>
              <a:ext uri="{FF2B5EF4-FFF2-40B4-BE49-F238E27FC236}">
                <a16:creationId xmlns="" xmlns:a16="http://schemas.microsoft.com/office/drawing/2014/main" id="{4670D368-EE86-FD2B-A287-B8169A2DF1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B2053094-509F-09A3-FC67-7802C71B4C16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0E1EC83A-85D2-8910-BC95-F276B2FC27B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7A854170-0557-2FB2-1028-6A819A39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75629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D7A2D3-D6E5-C73A-7DBE-5EE64342D78B}"/>
              </a:ext>
            </a:extLst>
          </p:cNvPr>
          <p:cNvSpPr txBox="1">
            <a:spLocks/>
          </p:cNvSpPr>
          <p:nvPr userDrawn="1"/>
        </p:nvSpPr>
        <p:spPr>
          <a:xfrm>
            <a:off x="2890077" y="705115"/>
            <a:ext cx="3205923" cy="59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7DBBFC"/>
                </a:solidFill>
              </a:rPr>
              <a:t>СОДЕРЖАНИЕ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DD14833C-E99F-871B-FE32-BDFF130C184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221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3">
            <a:extLst>
              <a:ext uri="{FF2B5EF4-FFF2-40B4-BE49-F238E27FC236}">
                <a16:creationId xmlns="" xmlns:a16="http://schemas.microsoft.com/office/drawing/2014/main" id="{092B14AC-EA25-24B0-80B9-B68B01017FF9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338A1C92-CDB6-5AA4-49A7-56EDA5866E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861D2919-2696-6DC4-367C-04B82F96B909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672F65F2-DCB8-8793-D53B-29FDFA374E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4638B12C-3F1E-D4F3-EA42-7B55EE34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091430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7473" y="2358416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27944" y="2358416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17805" y="2358416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37473" y="1607462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1603449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1603449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007952F-920A-9A7B-788E-085AA22404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Номер слайда 4">
            <a:extLst>
              <a:ext uri="{FF2B5EF4-FFF2-40B4-BE49-F238E27FC236}">
                <a16:creationId xmlns="" xmlns:a16="http://schemas.microsoft.com/office/drawing/2014/main" id="{CED563EF-4AF7-CA26-C2B3-8930D1244BE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FDCC2FFF-F02D-4AC5-36F9-AB78A83E90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9E18D00-E6F5-C63D-F8DF-4CED2CF8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896183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39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6D3409CF-BB0C-E756-DC29-B113AEAB8277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9492CD8-B2D2-4AF6-2D2A-CDA40DC35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143863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="" xmlns:a16="http://schemas.microsoft.com/office/drawing/2014/main" id="{209481BF-91DE-79FE-FDB1-F23ADE85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60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E5C9A6C4-81F8-744C-0326-E51AC4E9C47D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499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1BBBFCC8-FA3E-584C-D68D-4B3C3092DBD9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CC890D42-0994-2C55-C003-1115272C893B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0C3B47C9-9A5E-501B-FE77-3F72F5A6E6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358836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="" xmlns:a16="http://schemas.microsoft.com/office/drawing/2014/main" id="{13848968-2D85-42FA-45F0-949C4DE6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934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23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C2CEB80-1939-9913-B80E-312A85EDD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DC16E3-4119-D306-B0DB-20405C30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3A56EE4D-CAE0-F801-A46E-E73A9FF689B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F68A1339-501D-64DA-C8B5-52929CFF6A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Номер слайда 4">
            <a:extLst>
              <a:ext uri="{FF2B5EF4-FFF2-40B4-BE49-F238E27FC236}">
                <a16:creationId xmlns="" xmlns:a16="http://schemas.microsoft.com/office/drawing/2014/main" id="{BC31200F-A18F-EFBD-01D2-D05D06212DC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6C2E8AF7-382D-88BB-23C5-07A71763FE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F14F051A-8698-953F-5B03-5020E318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877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3">
            <a:extLst>
              <a:ext uri="{FF2B5EF4-FFF2-40B4-BE49-F238E27FC236}">
                <a16:creationId xmlns="" xmlns:a16="http://schemas.microsoft.com/office/drawing/2014/main" id="{07EB8C42-1916-8071-ED45-F0E2C9EDBF2D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9" name="Текст 28">
            <a:extLst>
              <a:ext uri="{FF2B5EF4-FFF2-40B4-BE49-F238E27FC236}">
                <a16:creationId xmlns="" xmlns:a16="http://schemas.microsoft.com/office/drawing/2014/main" id="{6FB71AF1-07C0-861E-F4DD-68F641E0EA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8">
            <a:extLst>
              <a:ext uri="{FF2B5EF4-FFF2-40B4-BE49-F238E27FC236}">
                <a16:creationId xmlns="" xmlns:a16="http://schemas.microsoft.com/office/drawing/2014/main" id="{D17CFC04-E67A-8922-2B8D-E0DB8D8A24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="" xmlns:a16="http://schemas.microsoft.com/office/drawing/2014/main" id="{E94F6ACE-9C78-005A-9335-1EE2316FEBE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="" xmlns:a16="http://schemas.microsoft.com/office/drawing/2014/main" id="{A3A4BEF3-6D0B-F439-67E7-1E15BB7A37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="" xmlns:a16="http://schemas.microsoft.com/office/drawing/2014/main" id="{929BD678-58F6-07A5-5B2B-EF3E724A07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9CC2F26-97EB-7B4D-39C7-FEBF2DDC11A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A9190F3-63E6-D6B6-8C3D-8372DF3A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1D5E27BE-7EDA-D15B-3BB9-CFD1B84081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70626743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5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больши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796228" y="1370705"/>
            <a:ext cx="3255621" cy="4871068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4598950" y="1370705"/>
            <a:ext cx="3254400" cy="4871068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8401672" y="1370705"/>
            <a:ext cx="3255621" cy="4871068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83853" y="2864660"/>
            <a:ext cx="2480370" cy="3377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9889" y="2864661"/>
            <a:ext cx="2823363" cy="3377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28356" y="2864659"/>
            <a:ext cx="2602252" cy="3377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37471" y="2111505"/>
            <a:ext cx="2573137" cy="4755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9889" y="2111504"/>
            <a:ext cx="2823363" cy="43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494643" y="2111505"/>
            <a:ext cx="295523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007952F-920A-9A7B-788E-085AA2240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653" y="397565"/>
            <a:ext cx="9518374" cy="543339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Номер слайда 4">
            <a:extLst>
              <a:ext uri="{FF2B5EF4-FFF2-40B4-BE49-F238E27FC236}">
                <a16:creationId xmlns="" xmlns:a16="http://schemas.microsoft.com/office/drawing/2014/main" id="{CED563EF-4AF7-CA26-C2B3-8930D1244BE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5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0358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007952F-920A-9A7B-788E-085AA22404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4F1A9882-4C2B-E626-5001-E66315689940}"/>
              </a:ext>
            </a:extLst>
          </p:cNvPr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28">
            <a:extLst>
              <a:ext uri="{FF2B5EF4-FFF2-40B4-BE49-F238E27FC236}">
                <a16:creationId xmlns="" xmlns:a16="http://schemas.microsoft.com/office/drawing/2014/main" id="{040A5FB0-55B9-3D90-49B1-E18432C4DC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28">
            <a:extLst>
              <a:ext uri="{FF2B5EF4-FFF2-40B4-BE49-F238E27FC236}">
                <a16:creationId xmlns="" xmlns:a16="http://schemas.microsoft.com/office/drawing/2014/main" id="{F6E431BB-9FC0-ACC5-D858-C1ABAC9698E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681E0E83-7715-1B26-C0EF-86D4C9801A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7940E9A4-BEC6-6B6F-E45E-4CD0FD9879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="" xmlns:a16="http://schemas.microsoft.com/office/drawing/2014/main" id="{F98F4CB7-BFDE-D189-FF5A-FE233D9D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9650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91">
            <a:extLst>
              <a:ext uri="{FF2B5EF4-FFF2-40B4-BE49-F238E27FC236}">
                <a16:creationId xmlns="" xmlns:a16="http://schemas.microsoft.com/office/drawing/2014/main" id="{4CE3E9B1-F3D4-3556-20BA-A1E713C78F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" y="0"/>
            <a:ext cx="1217988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78C392E-0650-3E49-B662-297B64F08AAB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87BB93A-015E-D7D4-7253-918D673A9B8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03BB2D9A-F664-FFF4-A0F6-B19159EC9EEE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3B3D696D-1D0A-BB5F-B162-A7A732569666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4BC3E7D7-E43F-C9DE-70A0-837694E19BD9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4919E742-2F27-14B1-C72F-CFBA6505D94D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430DBBC1-F244-061C-AB52-AE1E02AD82E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8ABDB30A-ACD6-8072-1CB6-329DBDD2F56F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8F3B8F62-D6FF-F65D-268E-547A6FEE41A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8D377FDD-6B9A-89B0-E345-D81F1F47850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A20CC44-78D7-54E1-C2DE-F358682D92AE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A0C2536-FE9A-1BB0-94AE-591381B38F3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E9572509-ABCA-0BE7-285B-31C3B5E3C1E7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A382322E-E23D-ECF6-23C5-90CA978C4074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1E2DA02F-57E1-F7A3-1173-DC07DC331A51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CF8693B4-28D3-C583-6422-DB950DE3D612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856E289E-B2ED-7937-5BD6-5869E1B4B03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FA44B585-2AEE-339E-118D-8FE7D9FA68D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28D8135E-A3E7-2B50-FBE3-0EAFC1B89F71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36746D68-F219-13BE-730B-076345C7F77B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07277229-FA20-7E8C-F2E4-0BC04D58B909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5EE0555B-69DC-9F1E-1852-7EF23E797FCC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7F5778D3-B98E-3825-9AF5-119103008A4E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F268F6B6-AE29-1758-DA1D-739EC455CEE7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10D82168-BF55-4696-7483-74935C94BC06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3A9FE502-7D91-FD27-18EA-75FE5993F164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5DC23334-9C95-FD49-997D-CB804EF16D5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FD245827-C1EA-1E65-1E0F-03DD9745A3AF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268839C1-EF4D-188D-3816-A1FCA09652CD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B978519A-30BD-56F4-5E8B-344E3223B80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0FBB36BE-E933-F9C9-DB22-C1A952CDD9E8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84DA803-EE2C-BA85-7C18-E241575FC441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AD2954E9-F6BC-112F-10A0-FB15865E3EEA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3B6CED35-4EAD-41F6-9FE6-0096B4DBE529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B4C0984-61F0-37B3-5D90-91C99C72BD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B6D1929F-7BAC-38B0-FDFA-14758F4471C7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375DDF96-5A9C-6318-789E-8FE22F75B710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8C838E8D-7DF6-A1C8-CD8F-78CBD9FFCA84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2D1C751A-34FF-ED27-4136-4EE0D6A30A77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A4DB5CBF-CEB5-AD13-53D8-425F15998E5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4D15D9A2-51D5-FD45-59F1-CF9D9C51E19C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C6734D44-AF83-F5A7-23CC-D723C34D3DE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1289D1D4-CFB4-4FBE-ADDB-EB673AD3E831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D598CD16-7D65-1A5A-10B4-EE7CF4B057F1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56EFE557-E6E7-5F9E-699E-7B36F7D408C5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BA9D8904-E6C7-45D5-D173-36786456D7D1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7C2A8EE-90E3-2F69-FB85-864F98531CA1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3AA706B9-AAFC-D0EB-5CC4-D5581915F67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815F2394-C0AE-78A6-3B4B-7CF3C86E1D72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2604E1F7-AEDF-9634-ADCE-29BA27A83087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E361C005-87C8-CBCC-DA94-872354CD6C21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E99E06B7-7FC5-7013-8997-1CB7CA92DB1A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1C19540B-5F34-7A5B-7D50-334BF8CA8859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1A747DA6-785C-8AD6-C67F-44D0D44D979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D4C0B51A-0338-CB75-A2BC-4368EB7373BC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FF0F1326-636E-99C2-FB67-2466093644F5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91B0C96F-1932-6F00-6F7E-E888CCCB47F7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7BDFA9E-8731-7066-4F24-F35177AE5AD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06FED542-6ABE-B1FD-9C90-6D26943C626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62C5B1F5-F3F8-71E7-62B2-3305FE81372A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2BE8ECF-7CF1-8B52-1246-DD01B79F2CEF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BEFD6DB5-6058-9546-CE30-C74FA37D21C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BDFDFB64-A30C-ED70-3793-120AD938B6DB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C28A2BB3-1396-9EFC-58F7-D69685AC6EF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477BA3D4-E917-CE81-B3DD-B2E946BEE9FD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DE19C96F-23B6-368D-230D-CD3375591526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13492DA9-8782-1E73-2745-AB25474D9CDC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979BF4E-C6D1-B436-B399-1EB877AF3FA0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45B00759-AF9F-1FB0-8373-08676B327A0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FFBD61E-E33C-9361-0382-5B16CB5C2FB8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E4210381-D008-A1AA-AFF0-C09FE3C3D6A0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32D268D3-A638-2B21-826D-9B1189052AA2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C7D5676C-4156-8155-6D16-6B2BC8189994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24171D7A-5167-B72D-6AE5-468CC6CD0AB7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C4D50512-417C-E171-B857-ABAE16242C2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4CE8E33C-1B05-6F10-C2F6-B5BF27233CF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6AE66501-2FFC-E2F6-CC1B-2C4219F644A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C83E165B-35A5-461D-7B55-24EC00CFDC76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5F81FDD7-3F99-ECD6-B701-C2F430ACCAE2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6B12820E-E6DE-F2AE-1B85-BEE7E4F20E3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67041F5E-4536-6C2E-DBA0-0AE610B57D68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0729F609-8F30-25E1-EDAD-44233D0A0003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C4D5E9D3-325B-BF89-DBC6-CD8FE4666505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90" name="Дата 89">
            <a:extLst>
              <a:ext uri="{FF2B5EF4-FFF2-40B4-BE49-F238E27FC236}">
                <a16:creationId xmlns="" xmlns:a16="http://schemas.microsoft.com/office/drawing/2014/main" id="{052562C5-A706-F70C-AB3D-B9985196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1" name="Нижний колонтитул 90">
            <a:extLst>
              <a:ext uri="{FF2B5EF4-FFF2-40B4-BE49-F238E27FC236}">
                <a16:creationId xmlns="" xmlns:a16="http://schemas.microsoft.com/office/drawing/2014/main" id="{E2006461-0671-009B-EFEF-0588B3C2B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колонтитул</a:t>
            </a:r>
            <a:endParaRPr lang="ru-RU" dirty="0"/>
          </a:p>
        </p:txBody>
      </p:sp>
      <p:pic>
        <p:nvPicPr>
          <p:cNvPr id="85" name="Рисунок 84">
            <a:extLst>
              <a:ext uri="{FF2B5EF4-FFF2-40B4-BE49-F238E27FC236}">
                <a16:creationId xmlns="" xmlns:a16="http://schemas.microsoft.com/office/drawing/2014/main" id="{C0D292B2-0493-437D-3634-16788AB1E3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6268" y="560286"/>
            <a:ext cx="2944714" cy="111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327104B-FDB0-368B-0A09-AC9F1EB9B36F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9576002-5F45-6912-5036-044802AF9D9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4F096151-A82C-C182-8EB0-48AD13D7FA11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885297E5-06D0-52A9-20BB-E9C3DE1B42BC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8E912021-9639-976E-5A68-78AECD0276A1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E5437E60-FA06-1B4F-ECF2-4AEA55DBC66B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AC3158B2-2FBE-A56E-7C44-1422225F459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34274DE5-2419-B0AB-73E1-A88CED3906FD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12551590-8912-D7AC-3BFC-FAD7ED06A033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18E25E9A-171C-31D0-3AB4-97B2510ADF7A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D970074E-61DB-DF7D-5820-53E71AC761E1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D42148C-8284-8906-6B00-7C5008781B32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4C3B38D8-8ACC-8F11-83FD-3C6F64D2A745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4616B386-FD68-8E86-FA20-89F52B97C3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C87F44DF-E948-B8C4-5F2C-3E9D0DBEE29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D06A6127-D836-D472-EE8F-4EF939540A25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C2B8461B-F039-5EF7-A341-9CB869B621B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E0FFC4F0-FE32-65B3-2A65-BAD0DEC831ED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CF5FA737-A34F-4641-4F80-CBADEDB1260B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BA64D12B-8F5C-DD21-408F-79EB9937BBAD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26F615AE-CDF6-4243-BB13-760BA8E29B04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F0B10044-4E17-767E-8467-C8701EF88D1F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AFD09D3E-1A15-27E0-3A7D-6B127560EBB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BF1E2922-AB6D-38BD-CD9E-7D1CB1CCFF6B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CC25F18A-1CA0-CF5B-8F40-774F6070A2D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4A408F28-1289-94D7-9B13-995FA556FA7A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F65DEBDE-70E8-17AA-476A-8DD117CE0A25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1D62FAE6-6D0C-8B69-1A78-DF57687EDEC8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85570D73-B813-38BF-4CDF-13997DF491E2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34F93159-46C3-CB59-E76A-ECBD7C58FF1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C102936E-6601-9368-B2D9-498524CE359D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246C7A3-417F-7274-82D6-3188EC99BA23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0BC9DC81-5E6A-BA21-9170-1CC77AA6F14C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6CE7FE1A-0602-77B9-DEF6-27981041EB1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ECE3699B-182B-DF18-728E-B5313654EBB3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D955588B-52FE-1F06-58DF-7A9B1D03E60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B684A64-C79B-82F9-6847-81532D25DC23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4C53F6D8-8F66-A109-EBBA-9DC4DC5C5050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395FF9C1-CF97-52A8-B191-9C3352B513E8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C4D6B1EE-24DB-B767-8562-D4AB5FCD47A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0A6694F3-39BC-B151-54D2-98340697E17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5DA68969-59EA-E62C-011F-2ADA481155F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5A32FA40-37E0-CA58-BB79-99252694ABF4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C1DB07C3-1A36-0DA9-EA47-FA55025BF0F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AE1E4C94-6AD0-E5DB-9E16-90C83B5BE07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D4BFA602-D1E8-1C66-18D4-A2221E96FFD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7D01B27-2BC0-2106-99C7-61A9F396E139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B4ACCEFC-CA12-46EF-E88F-B9DD57B7B04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A515EDAC-2972-173B-355C-2BA9D0713D44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D6343A83-EFB2-3FFC-3498-D8EAC086005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766F4C46-2759-1254-1602-1EF020C29A9B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1B37D39D-F386-5E38-F9B8-E89989FBA1F0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5034F04A-3AA1-9DD8-4EA6-8099F7EFD740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0050FF0D-26A3-E060-3E49-275BBEC98F5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1510A7DE-0A18-8813-5CC8-1F5B31883BD1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C13191AE-FF0D-0F5F-8E75-9ECA6F1ED0D1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D11C6001-B60E-FF19-F61B-545F8DBE269F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7B62614-498F-E07C-CB6D-0DBEF44E15A1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FD744016-6012-2369-3CC8-89E90927084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1C35A1C5-4160-4763-A191-3D31434EDDE2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4978C3CC-09AC-26D4-0CFA-73C505B362D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90E555F9-77B8-E927-0DEC-EC4B07AFD2EF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CCF3EE42-6C7E-D651-7F55-2E962509186F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F82B83F4-2A51-7160-2B4A-848DEFAFE3B8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B8E404E1-ED65-A67E-7BCE-55CEB1322A16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104970A1-211D-0074-1F19-11CA6C1230B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140143C6-2BA9-FE7E-C7F3-6FF08BD6D1FF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7D4E663-6358-C4A2-B117-4684E7747A9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357C739F-B5F6-6345-1934-2157BB4D9AF7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2B2B0A2D-7B64-1809-B474-C0A95368A343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F5698C8D-7ABF-7501-4D33-B55F48A9D141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45C20574-A69B-9037-DD0C-9C83CBE7557A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83FFDFAC-23C7-7010-DDAF-2B45CCF582CE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55A130F6-E209-C31D-019F-071A15E0C4F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74C35DB6-E4B4-231F-ED5B-BA65072C6F28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9D9E9D17-FC2C-C794-ED02-153D7BC6B184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5E9B8C22-9EFD-8A59-8418-1630F4958E5A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41C1A3F9-8449-ADBC-F281-07CC42F14623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B51EC78A-3F61-9C0C-CDBE-1503EB1B8F4F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79E4EBDF-1D45-10D7-E80A-8B434FC4858F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DC0E7060-7DCB-239F-A871-28535B50AA83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1E209568-B69F-5A4B-543D-C0E5D731D5D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EFEA7ECE-9A9A-9D4D-2FD2-DF1226FB04F1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53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09C1B71-52AF-5215-095D-204F3CC538D4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4E7B363-16FA-8729-4FF9-760486DF88E1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F2119FFA-A59F-0F5C-CB4B-03364CB48D93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906361F0-6CA1-2F38-AD91-BE7189F24E81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B60AC9FD-ABDF-354A-A2F9-924975EB6677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="" xmlns:a16="http://schemas.microsoft.com/office/drawing/2014/main" id="{6F2EF9C7-0712-91F4-8F53-37949A09196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EB88953C-74B8-F4CF-3A5D-951775231D5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BCB78E80-935B-A76D-503C-FAE2A214B520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B2F7F18-F595-5A7F-F286-0341D9BD48B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043345A9-402B-F36B-C123-A0F62C428A46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4CC0FC46-EFE1-00EA-8517-2FA5880B79CA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B859DA3-B309-2068-AD4E-1E110A529D1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ED7E70D1-DB34-ECFF-85CB-FD696B0D371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E8DBB127-DB80-BD33-E231-3A9C4C2D2260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2C5DE9F3-D9EE-ACC5-3C58-9DE4ADA02506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8A0472B2-D599-7158-A409-E7352998F11C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86CDF7A9-4F72-4BFA-2E2C-B50B0F9F3BD9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F6E55736-8082-6DE3-8FAD-79F7E3B87AB8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E6B4DD8B-9385-210D-4957-E7F12769B195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02B62D64-4E24-9361-DE1D-BC1D1675DB4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6B34E8A5-E1F2-6855-D3D0-FED622C8F89A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4747B9AA-17E9-ABA4-5B6B-E6C0DE929A71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1DB7FB7D-D1F8-47F1-BFD8-2387995E5889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6727A489-2BF7-9A91-2CFB-22E25CCD861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42A176BC-B2B2-ECCD-1C1B-C351AA3FA2AA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3" name="Овал 32">
              <a:extLst>
                <a:ext uri="{FF2B5EF4-FFF2-40B4-BE49-F238E27FC236}">
                  <a16:creationId xmlns="" xmlns:a16="http://schemas.microsoft.com/office/drawing/2014/main" id="{DCF5E066-DA03-FE86-E500-1ED2454CF840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B3F0565A-1DF2-0D2F-468C-AD42E68D81D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BE443C97-3342-EF08-D843-B462AEC63F03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0D8E856F-930B-30D6-7B7C-DB8E5FD8EF3B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FDD8C505-80AE-3111-10F2-D3FD53287D5E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216F93E-1B79-7C29-2B78-9390B8807B42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10F29041-F3A2-3389-4698-95FDD9307CEF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40" name="Группа 39">
            <a:extLst>
              <a:ext uri="{FF2B5EF4-FFF2-40B4-BE49-F238E27FC236}">
                <a16:creationId xmlns="" xmlns:a16="http://schemas.microsoft.com/office/drawing/2014/main" id="{9296C1E1-F519-5859-9921-7D6E9D1278C5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39AD2F90-1F56-ADF8-A06E-C40C840F10C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8F677AEB-D55A-0DB7-72EE-7354AF60105F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E96FE878-834E-6264-D6C0-94B8CBA2D3ED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6761CD99-C42D-7DFC-E054-373F5F17AB4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944C1535-BC71-87BB-BE3F-389D89C1B1AD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7474998F-42B2-7657-2830-144E82420866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AD44CFCF-049A-3224-E62A-B613CA23EE8A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C2ED1C75-002B-00BA-9D6F-2F495797394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56789622-5094-7ED2-A550-296C4286963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FF26EFD3-D208-A21C-80C2-B01DEBD02F5A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B2C018E5-2454-FCB7-252C-F748065CCED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F2463711-AD89-89B2-98D2-01DBD5C75BC0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7014843E-D1E0-3CB4-19A3-4271E956D34E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FF7F2BC2-E137-79A8-BDD1-385C397E58B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7BBA137D-46B3-C2B2-3471-1BBC4762C1D5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AFBFD1C1-E7F8-0E53-A86E-76D59DF608F9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2EBC0F4E-F50A-7BCD-7E85-57A644300288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CB56F0AF-8545-354D-8B8B-67F2F75896A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9" name="Овал 58">
              <a:extLst>
                <a:ext uri="{FF2B5EF4-FFF2-40B4-BE49-F238E27FC236}">
                  <a16:creationId xmlns="" xmlns:a16="http://schemas.microsoft.com/office/drawing/2014/main" id="{8DD5ED39-5799-4D22-E0C5-5432FC2F4176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7A6D441F-6C1D-9023-A16F-31E94BE0362B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C9DFFD3D-CB91-CCC7-4A46-C3163D7BAA8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B38A01E-8012-705F-3B3B-AE1D071025B7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38972478-6A14-1C63-E719-49A0FFA2232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AF6E6262-0B57-6CCB-1501-49D178DDFEC3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D4BE906B-00AA-4E0C-C8B5-1913C58AE460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="" xmlns:a16="http://schemas.microsoft.com/office/drawing/2014/main" id="{BC2DAB9B-FB54-7623-D0A3-6A2B4313436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BB9EBB33-F483-9705-EEED-CCC8557F9D60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C34342E2-9E33-CBEC-4398-15C58F9A6E3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947E2DFE-CDF8-45E0-AF20-31A8CF4D2093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A9C9D777-6721-CBE1-7CC3-EE9B1B76ECB7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1" name="Овал 70">
              <a:extLst>
                <a:ext uri="{FF2B5EF4-FFF2-40B4-BE49-F238E27FC236}">
                  <a16:creationId xmlns="" xmlns:a16="http://schemas.microsoft.com/office/drawing/2014/main" id="{41669393-A10E-6E13-B11D-E3BC6629629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AB3052B3-75E5-AE35-F98B-D3E97436CFAA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736DAF22-6B6B-396B-224C-2B56162DA282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B0BD4CC7-0576-3495-21D6-7A5AD2DF7130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6DD2A2E6-3F13-3BAE-C3C1-06D66AB9DD06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F3BFAFE4-0D27-E4AE-282A-203F041CD84D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422B9D1E-4273-DEA7-E37E-BA8F43E4B64A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8" name="Группа 77">
            <a:extLst>
              <a:ext uri="{FF2B5EF4-FFF2-40B4-BE49-F238E27FC236}">
                <a16:creationId xmlns="" xmlns:a16="http://schemas.microsoft.com/office/drawing/2014/main" id="{1EE9240F-B83F-D1F8-4F16-FAEBB8589B42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2FCB1AFE-6D94-DEEE-EC0D-F926FF522D3E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E25C5890-DAEA-8195-9D15-C3FAD8BBAB48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71A14381-F852-53FE-C5E8-45923E938C33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EF96669F-14E4-CB39-AA50-3C4A140530D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8B0D051C-651A-8750-6AE5-6045684D1C6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E3C808F6-20CB-B589-A0AE-4DCC81D40A2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5" name="Овал 84">
              <a:extLst>
                <a:ext uri="{FF2B5EF4-FFF2-40B4-BE49-F238E27FC236}">
                  <a16:creationId xmlns="" xmlns:a16="http://schemas.microsoft.com/office/drawing/2014/main" id="{1E4E4702-2F97-D8B1-24F9-EFA633E408D5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C6C6ECBF-1FCE-1AC7-AE8B-27EC7C8F9608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7" name="Овал 86">
              <a:extLst>
                <a:ext uri="{FF2B5EF4-FFF2-40B4-BE49-F238E27FC236}">
                  <a16:creationId xmlns="" xmlns:a16="http://schemas.microsoft.com/office/drawing/2014/main" id="{5684DAE0-8DD0-A48D-2199-CC465266049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ED3B4F3A-91C1-10F5-9ACA-09FA46B0E08D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9" name="Овал 88">
              <a:extLst>
                <a:ext uri="{FF2B5EF4-FFF2-40B4-BE49-F238E27FC236}">
                  <a16:creationId xmlns="" xmlns:a16="http://schemas.microsoft.com/office/drawing/2014/main" id="{E5E3F020-26A1-0EF2-86AE-4F17E13F8BA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DFE1FCAC-836D-76E1-2DD1-B4647056E4C3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91" name="Рисунок 90">
            <a:extLst>
              <a:ext uri="{FF2B5EF4-FFF2-40B4-BE49-F238E27FC236}">
                <a16:creationId xmlns="" xmlns:a16="http://schemas.microsoft.com/office/drawing/2014/main" id="{90283E32-8916-9392-39D7-F3EC5EA3903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38954" y="350363"/>
            <a:ext cx="1769293" cy="4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9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FECD6C-44E3-FC65-459F-C341245A0578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FD07E5-9795-A378-B86B-033479D9792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C7DFDF2C-AAB8-6825-E242-589F6313103C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17CC3203-0189-7ED1-C3ED-7D31028CA707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5FE32FA8-EAD3-234D-A113-0F25C2FA8222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20D800E7-B155-159A-F548-D7C83E4E6E9E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56F9185B-A5C5-3D6A-4454-4E97937439B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" name="Овал 9">
              <a:extLst>
                <a:ext uri="{FF2B5EF4-FFF2-40B4-BE49-F238E27FC236}">
                  <a16:creationId xmlns="" xmlns:a16="http://schemas.microsoft.com/office/drawing/2014/main" id="{A6889D6D-40F5-AC17-F848-21A78ADE5A2C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6DA9C818-AC52-7EB2-7B19-450DA77DA114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2" name="Овал 11">
              <a:extLst>
                <a:ext uri="{FF2B5EF4-FFF2-40B4-BE49-F238E27FC236}">
                  <a16:creationId xmlns="" xmlns:a16="http://schemas.microsoft.com/office/drawing/2014/main" id="{3715F572-20BB-5BD0-0D2D-06CE9A779443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D3AE3980-4DDF-E5B1-52D5-25F5663082CB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F1EF911-EDEB-8320-D4A5-96F861A64BE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B4B1E3F3-9A17-12BF-5073-09D2079E7519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6" name="Овал 15">
              <a:extLst>
                <a:ext uri="{FF2B5EF4-FFF2-40B4-BE49-F238E27FC236}">
                  <a16:creationId xmlns="" xmlns:a16="http://schemas.microsoft.com/office/drawing/2014/main" id="{EAB349F0-F5F7-85BB-F51B-3DEB35112D7E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0C89188E-6661-20CD-2016-A78E4F316B5A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="" xmlns:a16="http://schemas.microsoft.com/office/drawing/2014/main" id="{2567468B-53DF-D4B9-C030-496BD732D474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0A2ABFDD-EAA8-8B57-828A-57994B742642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="" xmlns:a16="http://schemas.microsoft.com/office/drawing/2014/main" id="{65E19001-9A04-2E7F-5607-9CDA81F7F13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D2029E1B-651D-BDC4-37CB-10154A56F4EC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2" name="Овал 21">
              <a:extLst>
                <a:ext uri="{FF2B5EF4-FFF2-40B4-BE49-F238E27FC236}">
                  <a16:creationId xmlns="" xmlns:a16="http://schemas.microsoft.com/office/drawing/2014/main" id="{5B13E6AA-5AE2-FF97-FE85-D774D156EFE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F9B1F2D3-577B-A094-6182-61DE27D4AF1B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="" xmlns:a16="http://schemas.microsoft.com/office/drawing/2014/main" id="{050C7B38-311D-6128-51DD-7F536AE920B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22C8BB8-CBF8-3DE8-892D-8A66DF63F66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6" name="Овал 25">
              <a:extLst>
                <a:ext uri="{FF2B5EF4-FFF2-40B4-BE49-F238E27FC236}">
                  <a16:creationId xmlns="" xmlns:a16="http://schemas.microsoft.com/office/drawing/2014/main" id="{E86A5DC8-819D-5751-B42E-51336502266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24C3FAF3-631A-3C67-FB6C-D0A11FE5475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8" name="Овал 27">
              <a:extLst>
                <a:ext uri="{FF2B5EF4-FFF2-40B4-BE49-F238E27FC236}">
                  <a16:creationId xmlns="" xmlns:a16="http://schemas.microsoft.com/office/drawing/2014/main" id="{772F8F28-DE63-00FE-2E03-DC549EEF4A4D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A63EA359-5818-9AD2-3A95-3F3B326A73DB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="" xmlns:a16="http://schemas.microsoft.com/office/drawing/2014/main" id="{987E4497-3285-226B-A9CB-095FC71D6EB1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D2A33997-BBC5-B959-C225-55AD9E972A7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2" name="Овал 31">
              <a:extLst>
                <a:ext uri="{FF2B5EF4-FFF2-40B4-BE49-F238E27FC236}">
                  <a16:creationId xmlns="" xmlns:a16="http://schemas.microsoft.com/office/drawing/2014/main" id="{7AA4570F-E461-A646-507B-534F4F40FACD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EFFEF905-4E08-3299-7E3D-D1DC0F4AB30F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CC02871-7CD2-47A2-B947-94D01554BDBE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99230FA9-4A67-A350-603C-B6AD5BF787B0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6" name="Овал 35">
              <a:extLst>
                <a:ext uri="{FF2B5EF4-FFF2-40B4-BE49-F238E27FC236}">
                  <a16:creationId xmlns="" xmlns:a16="http://schemas.microsoft.com/office/drawing/2014/main" id="{788F0FFC-CE35-A75B-981C-E3BDD328178E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E0D4C50E-E2A6-954D-82A6-CF39E7A96C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8" name="Овал 37">
              <a:extLst>
                <a:ext uri="{FF2B5EF4-FFF2-40B4-BE49-F238E27FC236}">
                  <a16:creationId xmlns="" xmlns:a16="http://schemas.microsoft.com/office/drawing/2014/main" id="{A265F6B2-D1FC-78DD-B1E7-0D8F2DE25D9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4022AA87-8D54-7F5C-1A33-5DD61983877C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0" name="Овал 39">
              <a:extLst>
                <a:ext uri="{FF2B5EF4-FFF2-40B4-BE49-F238E27FC236}">
                  <a16:creationId xmlns="" xmlns:a16="http://schemas.microsoft.com/office/drawing/2014/main" id="{DACBA6F4-3887-DA95-AB8A-8BAF910CA869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0282F4A3-19DB-8B0D-E18C-1FD14C98B423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2" name="Овал 41">
              <a:extLst>
                <a:ext uri="{FF2B5EF4-FFF2-40B4-BE49-F238E27FC236}">
                  <a16:creationId xmlns="" xmlns:a16="http://schemas.microsoft.com/office/drawing/2014/main" id="{C237519B-D07C-BC87-972F-1A89955C120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811E9494-A80E-4954-A36D-BDA89B218DB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="" xmlns:a16="http://schemas.microsoft.com/office/drawing/2014/main" id="{944F1FA7-F55F-227C-78D1-9C5C52FEDEC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12EF55B4-2C5E-6C24-782E-2B006424C96E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6" name="Овал 45">
              <a:extLst>
                <a:ext uri="{FF2B5EF4-FFF2-40B4-BE49-F238E27FC236}">
                  <a16:creationId xmlns="" xmlns:a16="http://schemas.microsoft.com/office/drawing/2014/main" id="{06495D6F-5519-CB4B-DAA7-8D8AF233AD0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E651F3BD-04B9-51DD-253C-75CA793616BE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8" name="Овал 47">
              <a:extLst>
                <a:ext uri="{FF2B5EF4-FFF2-40B4-BE49-F238E27FC236}">
                  <a16:creationId xmlns="" xmlns:a16="http://schemas.microsoft.com/office/drawing/2014/main" id="{FAA3288E-53EF-77DE-CE52-35751107D07D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9746BD2D-D928-40F3-4222-6C2A7AD7631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0" name="Овал 49">
              <a:extLst>
                <a:ext uri="{FF2B5EF4-FFF2-40B4-BE49-F238E27FC236}">
                  <a16:creationId xmlns="" xmlns:a16="http://schemas.microsoft.com/office/drawing/2014/main" id="{86C93773-B78E-98DB-D896-2F28516BD76B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ABA926DA-0215-245D-07FA-FE7A3BE82D30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2" name="Овал 51">
              <a:extLst>
                <a:ext uri="{FF2B5EF4-FFF2-40B4-BE49-F238E27FC236}">
                  <a16:creationId xmlns="" xmlns:a16="http://schemas.microsoft.com/office/drawing/2014/main" id="{29DE9CA8-76E8-70D6-AA7D-573FB8F95AF3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8BC91A8-6BD6-BE1E-775B-5E63506D3347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="" xmlns:a16="http://schemas.microsoft.com/office/drawing/2014/main" id="{3EAE96AF-866C-46F1-B7EF-30478D6DAA2E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21742CC0-68FE-5D07-4783-08B0550308DF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6" name="Овал 55">
              <a:extLst>
                <a:ext uri="{FF2B5EF4-FFF2-40B4-BE49-F238E27FC236}">
                  <a16:creationId xmlns="" xmlns:a16="http://schemas.microsoft.com/office/drawing/2014/main" id="{78DD1DB4-491D-7502-07B6-C07E51F8F0E0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C1B5483C-91CE-35B9-CE51-67B0F05E0FF8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8" name="Овал 57">
              <a:extLst>
                <a:ext uri="{FF2B5EF4-FFF2-40B4-BE49-F238E27FC236}">
                  <a16:creationId xmlns="" xmlns:a16="http://schemas.microsoft.com/office/drawing/2014/main" id="{E0E05D0B-3E7D-CA49-4262-6B9580E2B65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A29B982F-9927-5A49-FEDA-21D66F474C6B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E0D7E1B3-A35C-2C33-23A3-7D90FC47815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1" name="Группа 60">
            <a:extLst>
              <a:ext uri="{FF2B5EF4-FFF2-40B4-BE49-F238E27FC236}">
                <a16:creationId xmlns="" xmlns:a16="http://schemas.microsoft.com/office/drawing/2014/main" id="{FCB03B80-DC1E-C3EE-C2EE-13F6336537A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2" name="Овал 61">
              <a:extLst>
                <a:ext uri="{FF2B5EF4-FFF2-40B4-BE49-F238E27FC236}">
                  <a16:creationId xmlns="" xmlns:a16="http://schemas.microsoft.com/office/drawing/2014/main" id="{8966E6AE-2247-899D-2E9D-F098A812CC04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811EA250-05AC-48AF-AC7B-1F4CF56D6E59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4" name="Овал 63">
              <a:extLst>
                <a:ext uri="{FF2B5EF4-FFF2-40B4-BE49-F238E27FC236}">
                  <a16:creationId xmlns="" xmlns:a16="http://schemas.microsoft.com/office/drawing/2014/main" id="{A30CB4E3-0149-876F-9A4A-D545BF8AE086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56456126-A1CC-4E80-AAC2-DA93ECFF7161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6" name="Овал 65">
              <a:extLst>
                <a:ext uri="{FF2B5EF4-FFF2-40B4-BE49-F238E27FC236}">
                  <a16:creationId xmlns="" xmlns:a16="http://schemas.microsoft.com/office/drawing/2014/main" id="{9FB9E9E3-59D1-FB61-91EB-8FC1936617E5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FA8C71BB-29AA-70DE-0367-A1F11E0153D8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8" name="Овал 67">
              <a:extLst>
                <a:ext uri="{FF2B5EF4-FFF2-40B4-BE49-F238E27FC236}">
                  <a16:creationId xmlns="" xmlns:a16="http://schemas.microsoft.com/office/drawing/2014/main" id="{C7498587-15CE-7D27-2915-3ECCF437687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31755FCD-6A51-CF6B-190E-BF9CFAFE6E1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0" name="Овал 69">
              <a:extLst>
                <a:ext uri="{FF2B5EF4-FFF2-40B4-BE49-F238E27FC236}">
                  <a16:creationId xmlns="" xmlns:a16="http://schemas.microsoft.com/office/drawing/2014/main" id="{BB7032D1-EFCB-0C41-6126-EF5E014FAFBB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64E779D4-4C89-C9F6-1D39-D74D4C1DDD95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2809D862-4566-06DC-44D5-CCFFFB32BB1E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3" name="Группа 72">
            <a:extLst>
              <a:ext uri="{FF2B5EF4-FFF2-40B4-BE49-F238E27FC236}">
                <a16:creationId xmlns="" xmlns:a16="http://schemas.microsoft.com/office/drawing/2014/main" id="{D30CA939-6AE4-F904-D8CD-D44F5FA624FE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4" name="Овал 73">
              <a:extLst>
                <a:ext uri="{FF2B5EF4-FFF2-40B4-BE49-F238E27FC236}">
                  <a16:creationId xmlns="" xmlns:a16="http://schemas.microsoft.com/office/drawing/2014/main" id="{0EEFCF38-75D6-F55D-1F46-4E618A32C81B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270A0A37-BD58-D8A3-5677-902497CD729A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6" name="Овал 75">
              <a:extLst>
                <a:ext uri="{FF2B5EF4-FFF2-40B4-BE49-F238E27FC236}">
                  <a16:creationId xmlns="" xmlns:a16="http://schemas.microsoft.com/office/drawing/2014/main" id="{D468A3EF-2A77-2BEB-960A-425754A32E2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3DCBFD44-CD52-9285-D378-E3C4B3BEDAAF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8" name="Овал 77">
              <a:extLst>
                <a:ext uri="{FF2B5EF4-FFF2-40B4-BE49-F238E27FC236}">
                  <a16:creationId xmlns="" xmlns:a16="http://schemas.microsoft.com/office/drawing/2014/main" id="{3A7D6173-4FC3-1649-3606-37CBD69AF65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E592D4B2-43CA-860F-719A-EBCA69AC710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0" name="Овал 79">
              <a:extLst>
                <a:ext uri="{FF2B5EF4-FFF2-40B4-BE49-F238E27FC236}">
                  <a16:creationId xmlns="" xmlns:a16="http://schemas.microsoft.com/office/drawing/2014/main" id="{B84B5470-EA64-F073-28F5-4AFA912E428B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E8213603-2CE9-383E-1FC1-0F57F9A0B385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2" name="Овал 81">
              <a:extLst>
                <a:ext uri="{FF2B5EF4-FFF2-40B4-BE49-F238E27FC236}">
                  <a16:creationId xmlns="" xmlns:a16="http://schemas.microsoft.com/office/drawing/2014/main" id="{1A2717A3-135A-A1F5-14C9-8669E026055B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CA1A25D4-C8E2-5D04-4F6C-4AE6BF7B410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4" name="Овал 83">
              <a:extLst>
                <a:ext uri="{FF2B5EF4-FFF2-40B4-BE49-F238E27FC236}">
                  <a16:creationId xmlns="" xmlns:a16="http://schemas.microsoft.com/office/drawing/2014/main" id="{C55E78DA-E092-A5C0-CA78-CB869ADDA80B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FE026BA0-AB30-6913-FDB4-E8C3A62142C4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86" name="Рисунок 85">
            <a:extLst>
              <a:ext uri="{FF2B5EF4-FFF2-40B4-BE49-F238E27FC236}">
                <a16:creationId xmlns="" xmlns:a16="http://schemas.microsoft.com/office/drawing/2014/main" id="{EF824F82-FEBC-6C66-66BF-CA8314FD0B31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38954" y="350363"/>
            <a:ext cx="1769293" cy="45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8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75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6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2F45EB1-B3CC-B794-C3CB-331C5116F339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7728D1D-82C6-F3AA-85D1-B58386847B2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73773A4C-EB25-1AEF-A66D-D48D82C0C4E2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536DEFD7-5976-47BA-7A05-52D802C5CA12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A057F186-E57F-AD4D-3964-6BF2F172C883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C9EF1A92-EC3E-3DC2-D709-96F4938C54D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F94CC025-59CD-E237-2FCA-DEE961333D7C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1F769D60-8BE1-90AD-78F9-452D04CAF50A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FE3BE261-E486-B29F-BF3B-1F6CEBA1ACD9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6CA876A8-FB94-A570-DF44-AE8D5E0DB975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D11EE855-CA64-F8BF-C3C8-C6CCA2C92633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D987779-CB13-017A-2098-B2274DAAF4E0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B1A81D32-9260-D226-A11D-8E56997864C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F3C12604-F07B-D917-8883-433B20C274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7C0673B-6155-958A-E2B5-810B1352A2C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5EFFEA6E-D20F-751C-A2C2-6088390C57C6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B2D57CE7-DEE1-9F9F-5616-AB44A8AA8203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461CE9F3-5809-26DC-C752-04D011AC32A7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9A84866-7D77-4BB3-AFAF-A5060932E578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74DF71B1-183A-1425-FEC7-D01F2EE62F18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FC26D260-1C08-B4DD-1C6C-1DB953757A96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520BE496-230D-635F-1060-0A635D98445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26FCCD63-EADF-99D7-6CD9-723473FFEA2D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954235C1-D69D-95E1-159A-8A14932C695F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C7ABCE2D-7438-0687-E2F8-C34F468B41DC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E405C2BE-C7E4-6B60-A313-C365E691FFCE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08AF0EEF-2318-CAB4-EE4A-09B34BA6B561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55FEB656-9028-30CC-A180-FFB206C7B89E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DAB30AD-16F8-5800-20D2-E5D00CCC7AF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ABBDB62B-AC1B-7BD2-697C-92279E4D50F6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3DA1542-39E5-F15F-EACA-E248DA4154E4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97FB303-AC88-AC91-AC74-6889DDB815DA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64050EB1-EFDF-DDEA-A885-32B32232004B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1358A0B4-DCAF-C79F-7D47-96628A211C11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ECEA78A-1072-5EF3-E76B-8FE852D93C45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3705E196-48F8-ABF3-2B3E-71B9D74A121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4110624-40C2-54F5-1393-AE7EF88445F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F2490B30-553A-DD70-0F98-7E88B672BC8E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49641278-E4E8-1997-781B-A02EA3B7E329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54B80D6F-8E10-2A48-1C69-B92F3CA26F5E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03C8FF93-EA72-3208-6636-98A454096E38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92FE5B1A-B6FB-38DF-97F1-F284AE4EAA9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F9B0BBF4-D5E2-5261-CCCE-A9C8EBCF54C6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C967A3B6-7451-42DA-A6D7-3AD62F882C69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BAA6C975-98F6-51DD-608A-DAF904C439F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290ECCC2-B104-B4C5-64A6-B451C2B2EDF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928AD003-C0B3-671F-098F-0C21EF8FCE36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DB037AF4-A263-43BB-9065-275CE3EA96B8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65E5754E-D72A-3CDF-B416-ACFAC1A6CA65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CAB4EF78-0533-8476-A7C5-0C087EEC2C9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B618C176-867A-09B1-42EF-A0077CC7697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4F9A3F61-817B-2550-6764-20F697E33F9C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5A1DC255-8E6C-83CD-BC07-6A677677F557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7ACC6FE0-ACC5-9AA7-9E53-08FAA4A0201D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80A121AF-643A-FD89-7D85-0D2D1EBF508B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8719D218-CB25-249A-F27D-E16487B01BF8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F0663A02-175D-7954-BF83-0C9F07AA5992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6A1DAEF2-F828-92F9-0A98-8FE2D387635F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2E48B1E9-5A63-2166-77C5-A8B363BF0455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A725F10F-6768-DD93-BCE7-BF144F6584FB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D8B45A2B-8F20-2B44-D332-CD6581DF4FF2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5162192A-A299-5099-4ED4-E2D691D863B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85EE2A29-EE76-015F-FAD6-7099A2F71626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D5EA46C1-4A71-CDFB-42C7-E5C59CCB3E5D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03855C1B-34FD-109A-2BB4-5A453ED03E60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86F25E88-5C16-C19C-CD2A-F83B4099EA75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D189FEB9-3E95-60DF-ED4A-CF0957BBA5B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4194F42-9977-01C3-1B51-42DE44DE128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299BEEA4-6B71-743C-6922-BE1FF93E30F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1A333997-8BF6-43AB-AEFC-4F6717673860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EB981A98-1A8F-537B-C1CD-B9E798012123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458D4886-9F48-1D99-AB3C-AEF765DBCFCC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E8F3EFB4-8DFD-1748-02F1-58F1C2B7D22B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8B412663-1269-6393-40D0-5E66DD19D354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3111AFE0-56D1-0CF6-67EA-D8412A26054A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51533FCE-1E8B-DC97-0D36-020255937D3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9523F5BD-2750-3C7D-FC41-3ED5FBC657F6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19847533-EA27-04F3-00CB-941445B744DF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FA3AF7B5-5F14-5D17-8D18-C9D085A2D8FD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179D3D52-58CB-9CF4-860C-A6E0A5A738F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2B201638-5F8B-70A9-E548-445C928E4FF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69B6B319-AA1A-7605-1ADC-C2F4B427C226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7AE7B183-676C-3A49-C76B-59B95F0AFF6D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25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>
            <a:extLst>
              <a:ext uri="{FF2B5EF4-FFF2-40B4-BE49-F238E27FC236}">
                <a16:creationId xmlns="" xmlns:a16="http://schemas.microsoft.com/office/drawing/2014/main" id="{3471FBAD-C496-FF19-C20E-DD282AC75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438" y="3267945"/>
            <a:ext cx="6611568" cy="967993"/>
          </a:xfrm>
        </p:spPr>
        <p:txBody>
          <a:bodyPr>
            <a:noAutofit/>
          </a:bodyPr>
          <a:lstStyle/>
          <a:p>
            <a:r>
              <a:rPr lang="ru-RU" dirty="0"/>
              <a:t>«Сведения о численности </a:t>
            </a:r>
          </a:p>
          <a:p>
            <a:r>
              <a:rPr lang="ru-RU" dirty="0"/>
              <a:t>и заработной плате работников»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A6E8BF3E-492B-EDC1-33F2-07A2A7A7A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 </a:t>
            </a:r>
            <a:r>
              <a:rPr lang="en-US" dirty="0"/>
              <a:t>N </a:t>
            </a:r>
            <a:r>
              <a:rPr lang="ru-RU" dirty="0"/>
              <a:t>П-4</a:t>
            </a:r>
          </a:p>
        </p:txBody>
      </p:sp>
    </p:spTree>
    <p:extLst>
      <p:ext uri="{BB962C8B-B14F-4D97-AF65-F5344CB8AC3E}">
        <p14:creationId xmlns:p14="http://schemas.microsoft.com/office/powerpoint/2010/main" val="21787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7">
            <a:extLst>
              <a:ext uri="{FF2B5EF4-FFF2-40B4-BE49-F238E27FC236}">
                <a16:creationId xmlns="" xmlns:a16="http://schemas.microsoft.com/office/drawing/2014/main" id="{DA4B1934-C7F8-4946-A767-501A516F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403232"/>
          </a:xfrm>
        </p:spPr>
        <p:txBody>
          <a:bodyPr>
            <a:normAutofit/>
          </a:bodyPr>
          <a:lstStyle/>
          <a:p>
            <a:r>
              <a:rPr lang="ru-RU" sz="2200" dirty="0"/>
              <a:t>ПОКАЗАТЕЛИ ФОРМЫ</a:t>
            </a:r>
            <a:endParaRPr lang="ru-RU" sz="2200" dirty="0">
              <a:solidFill>
                <a:srgbClr val="282A2E"/>
              </a:solidFill>
            </a:endParaRPr>
          </a:p>
        </p:txBody>
      </p:sp>
      <p:sp>
        <p:nvSpPr>
          <p:cNvPr id="15" name="Заголовок 17">
            <a:extLst>
              <a:ext uri="{FF2B5EF4-FFF2-40B4-BE49-F238E27FC236}">
                <a16:creationId xmlns="" xmlns:a16="http://schemas.microsoft.com/office/drawing/2014/main" id="{3086DBFA-0D6A-B8FA-4966-4E32C2A00B60}"/>
              </a:ext>
            </a:extLst>
          </p:cNvPr>
          <p:cNvSpPr txBox="1">
            <a:spLocks/>
          </p:cNvSpPr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средняя численность работников, человек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42802" y="1209003"/>
            <a:ext cx="4245782" cy="591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Среднесписочная численность работников</a:t>
            </a:r>
          </a:p>
        </p:txBody>
      </p:sp>
      <p:sp>
        <p:nvSpPr>
          <p:cNvPr id="5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1285956" y="2972296"/>
            <a:ext cx="2221181" cy="685303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6292986" y="2972297"/>
            <a:ext cx="4568485" cy="3162218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601935" y="1513118"/>
            <a:ext cx="5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285956" y="2136245"/>
            <a:ext cx="4631959" cy="499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учитываются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92986" y="2136244"/>
            <a:ext cx="4568485" cy="499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не учитываются</a:t>
            </a:r>
          </a:p>
        </p:txBody>
      </p:sp>
      <p:sp>
        <p:nvSpPr>
          <p:cNvPr id="11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1293369" y="3986253"/>
            <a:ext cx="2221181" cy="663886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3706757" y="2972296"/>
            <a:ext cx="2211158" cy="685303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3706757" y="3986253"/>
            <a:ext cx="2211158" cy="663886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363261" y="3001629"/>
            <a:ext cx="21712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работавшие </a:t>
            </a:r>
          </a:p>
          <a:p>
            <a:r>
              <a:rPr lang="ru-RU" sz="1400" dirty="0"/>
              <a:t>полный рабочий день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59023" y="3957186"/>
            <a:ext cx="21712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пропорционально отработанному времени*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5864" y="4164306"/>
            <a:ext cx="2171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как целая единица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736260" y="2957839"/>
            <a:ext cx="21521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работавшие </a:t>
            </a:r>
          </a:p>
          <a:p>
            <a:pPr algn="ctr"/>
            <a:r>
              <a:rPr lang="ru-RU" sz="1400" dirty="0"/>
              <a:t>не полное рабочее </a:t>
            </a:r>
          </a:p>
          <a:p>
            <a:pPr algn="ctr"/>
            <a:r>
              <a:rPr lang="ru-RU" sz="1400" dirty="0"/>
              <a:t>время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16728" y="3025971"/>
            <a:ext cx="44274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женщины, находившиеся в отпусках по беременности, родам и лица, находившиеся в отпусках в связи с усыновлением новорожденного ребенка непосредственно из родильного дома, а также в отпусках по уходу за ребенком; </a:t>
            </a:r>
          </a:p>
          <a:p>
            <a:endParaRPr lang="ru-RU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работники, обучающиеся в образовательных организациях и находившиеся в дополнительном отпуске без сохранения заработной платы, а также поступающие в образовательные организации, находившиеся в отпуске без сохранения заработной платы для сдачи вступительных экзаменов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8188584" y="1506538"/>
            <a:ext cx="367284" cy="65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551505" y="1504937"/>
            <a:ext cx="0" cy="6444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601935" y="1504937"/>
            <a:ext cx="0" cy="6444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396545" y="2635603"/>
            <a:ext cx="0" cy="3222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4833441" y="2635604"/>
            <a:ext cx="4046" cy="3366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8567643" y="2635603"/>
            <a:ext cx="0" cy="3222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396499" y="3664017"/>
            <a:ext cx="0" cy="3222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4829395" y="3664017"/>
            <a:ext cx="0" cy="3222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1275140" y="4910654"/>
            <a:ext cx="4655156" cy="1223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*При расчете средней численности не полностью занятых работников следует учитывать, что за дни болезни, отпуска, неявок (приходившиеся на рабочие дни по календарю) в число отработанных человеко-часов условно включаются часы по предыдущему рабочему дню.</a:t>
            </a:r>
          </a:p>
        </p:txBody>
      </p:sp>
    </p:spTree>
    <p:extLst>
      <p:ext uri="{BB962C8B-B14F-4D97-AF65-F5344CB8AC3E}">
        <p14:creationId xmlns:p14="http://schemas.microsoft.com/office/powerpoint/2010/main" val="29877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7">
            <a:extLst>
              <a:ext uri="{FF2B5EF4-FFF2-40B4-BE49-F238E27FC236}">
                <a16:creationId xmlns="" xmlns:a16="http://schemas.microsoft.com/office/drawing/2014/main" id="{DA4B1934-C7F8-4946-A767-501A516F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403232"/>
          </a:xfrm>
        </p:spPr>
        <p:txBody>
          <a:bodyPr>
            <a:normAutofit/>
          </a:bodyPr>
          <a:lstStyle/>
          <a:p>
            <a:r>
              <a:rPr lang="ru-RU" sz="2200" dirty="0"/>
              <a:t>ПОКАЗАТЕЛИ ФОРМЫ</a:t>
            </a:r>
            <a:endParaRPr lang="ru-RU" sz="2200" dirty="0">
              <a:solidFill>
                <a:srgbClr val="282A2E"/>
              </a:solidFill>
            </a:endParaRPr>
          </a:p>
        </p:txBody>
      </p:sp>
      <p:sp>
        <p:nvSpPr>
          <p:cNvPr id="15" name="Заголовок 17">
            <a:extLst>
              <a:ext uri="{FF2B5EF4-FFF2-40B4-BE49-F238E27FC236}">
                <a16:creationId xmlns="" xmlns:a16="http://schemas.microsoft.com/office/drawing/2014/main" id="{3086DBFA-0D6A-B8FA-4966-4E32C2A00B60}"/>
              </a:ext>
            </a:extLst>
          </p:cNvPr>
          <p:cNvSpPr txBox="1">
            <a:spLocks/>
          </p:cNvSpPr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средняя численность работников, человек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97429" y="1494358"/>
            <a:ext cx="85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49263" algn="r"/>
              </a:tabLst>
              <a:defRPr/>
            </a:pPr>
            <a:r>
              <a:rPr lang="ru-RU" dirty="0">
                <a:solidFill>
                  <a:srgbClr val="283583"/>
                </a:solidFill>
              </a:rPr>
              <a:t>В среднесписочной численности целыми единицами учитываются: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197429" y="2176690"/>
            <a:ext cx="80554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cs typeface="Arial" panose="020B0604020202020204" pitchFamily="34" charset="0"/>
              </a:rPr>
              <a:t>лица, работавшие неполное рабочее время по инициативе работодателя;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97429" y="2987910"/>
            <a:ext cx="8196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0" algn="just">
              <a:buNone/>
              <a:tabLst>
                <a:tab pos="449263" algn="r"/>
              </a:tabLst>
              <a:defRPr/>
            </a:pPr>
            <a:r>
              <a:rPr lang="ru-RU" sz="1400" dirty="0">
                <a:cs typeface="Arial" panose="020B0604020202020204" pitchFamily="34" charset="0"/>
              </a:rPr>
              <a:t>категории работников, которым в соответствии с законодательством Российской Федерации установлена сокращенная продолжительность рабочего времени, в частности: работники в возрасте до 18 лет; работники, занятые на работах с вредными и опасными условиями труда; женщины, которым предоставлены дополнительные перерывы в работе для кормления ребенка; женщины, работающие в сельской местности; работники, являющиеся инвалидами I и II групп;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97429" y="4811207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0" algn="just">
              <a:buNone/>
              <a:tabLst>
                <a:tab pos="449263" algn="r"/>
              </a:tabLst>
              <a:defRPr/>
            </a:pPr>
            <a:r>
              <a:rPr lang="ru-RU" sz="1400" dirty="0">
                <a:cs typeface="Arial" panose="020B0604020202020204" pitchFamily="34" charset="0"/>
              </a:rPr>
              <a:t>лица, не состоящие в списочном составе и привлеченные для работы по специальным договорам с государственными организациями на предоставление рабочей силы (военнослужащие и лица, отбывающие наказание в виде лишения свободы), учитываются в среднесписочной численности как целые единицы по дням явок на работу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7B356869-0B65-3531-42C5-98D3D6F99270}"/>
              </a:ext>
            </a:extLst>
          </p:cNvPr>
          <p:cNvCxnSpPr>
            <a:cxnSpLocks/>
          </p:cNvCxnSpPr>
          <p:nvPr/>
        </p:nvCxnSpPr>
        <p:spPr>
          <a:xfrm flipH="1">
            <a:off x="-20953" y="2330579"/>
            <a:ext cx="1046667" cy="0"/>
          </a:xfrm>
          <a:prstGeom prst="line">
            <a:avLst/>
          </a:prstGeom>
          <a:ln w="19050">
            <a:solidFill>
              <a:srgbClr val="7DBB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7B356869-0B65-3531-42C5-98D3D6F99270}"/>
              </a:ext>
            </a:extLst>
          </p:cNvPr>
          <p:cNvCxnSpPr>
            <a:cxnSpLocks/>
          </p:cNvCxnSpPr>
          <p:nvPr/>
        </p:nvCxnSpPr>
        <p:spPr>
          <a:xfrm flipH="1">
            <a:off x="0" y="3680408"/>
            <a:ext cx="1046667" cy="0"/>
          </a:xfrm>
          <a:prstGeom prst="line">
            <a:avLst/>
          </a:prstGeom>
          <a:ln w="19050">
            <a:solidFill>
              <a:srgbClr val="7DBB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7B356869-0B65-3531-42C5-98D3D6F99270}"/>
              </a:ext>
            </a:extLst>
          </p:cNvPr>
          <p:cNvCxnSpPr>
            <a:cxnSpLocks/>
          </p:cNvCxnSpPr>
          <p:nvPr/>
        </p:nvCxnSpPr>
        <p:spPr>
          <a:xfrm flipH="1">
            <a:off x="-20954" y="5182637"/>
            <a:ext cx="1046667" cy="0"/>
          </a:xfrm>
          <a:prstGeom prst="line">
            <a:avLst/>
          </a:prstGeom>
          <a:ln w="19050">
            <a:solidFill>
              <a:srgbClr val="7DBB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7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7">
            <a:extLst>
              <a:ext uri="{FF2B5EF4-FFF2-40B4-BE49-F238E27FC236}">
                <a16:creationId xmlns="" xmlns:a16="http://schemas.microsoft.com/office/drawing/2014/main" id="{DA4B1934-C7F8-4946-A767-501A516F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403232"/>
          </a:xfrm>
        </p:spPr>
        <p:txBody>
          <a:bodyPr>
            <a:normAutofit/>
          </a:bodyPr>
          <a:lstStyle/>
          <a:p>
            <a:r>
              <a:rPr lang="ru-RU" sz="2200" dirty="0"/>
              <a:t>ПОКАЗАТЕЛИ ФОРМЫ</a:t>
            </a:r>
            <a:endParaRPr lang="ru-RU" sz="2200" dirty="0">
              <a:solidFill>
                <a:srgbClr val="282A2E"/>
              </a:solidFill>
            </a:endParaRPr>
          </a:p>
        </p:txBody>
      </p:sp>
      <p:sp>
        <p:nvSpPr>
          <p:cNvPr id="15" name="Заголовок 17">
            <a:extLst>
              <a:ext uri="{FF2B5EF4-FFF2-40B4-BE49-F238E27FC236}">
                <a16:creationId xmlns="" xmlns:a16="http://schemas.microsoft.com/office/drawing/2014/main" id="{3086DBFA-0D6A-B8FA-4966-4E32C2A00B60}"/>
              </a:ext>
            </a:extLst>
          </p:cNvPr>
          <p:cNvSpPr txBox="1">
            <a:spLocks/>
          </p:cNvSpPr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средняя численность работников, человек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28765" y="1810691"/>
            <a:ext cx="4245782" cy="591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Средняя численность внешних совместителей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79155" y="1810691"/>
            <a:ext cx="4245782" cy="591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Средняя численность работников по договорам гражданско-правового характера</a:t>
            </a:r>
          </a:p>
        </p:txBody>
      </p:sp>
      <p:sp>
        <p:nvSpPr>
          <p:cNvPr id="13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1128765" y="2784288"/>
            <a:ext cx="4245782" cy="1747518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6579155" y="2784288"/>
            <a:ext cx="4245782" cy="1747518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79328" y="2864675"/>
            <a:ext cx="3503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/>
              <a:t>учитываются пропорционально отработанному времени*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79328" y="3341860"/>
            <a:ext cx="39255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*При расчете средней численности не полностью занятых работников следует учитывать, что за дни болезни, отпуска, неявок (приходившиеся на рабочие дни по календарю) в число отработанных человеко-часов условно включаются часы по предыдущему рабочему дню.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86066" y="2937301"/>
            <a:ext cx="3850031" cy="135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defRPr/>
            </a:pPr>
            <a:r>
              <a:rPr lang="ru-RU" sz="1400" dirty="0"/>
              <a:t>учитываются за каждый календарный день как целые единицы в течение всего периода действия договора гражданско-правового характера независимо от срока выплаты вознаграждения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042965" y="2359736"/>
            <a:ext cx="0" cy="4245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8702046" y="2359736"/>
            <a:ext cx="0" cy="4245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>
            <a:extLst>
              <a:ext uri="{FF2B5EF4-FFF2-40B4-BE49-F238E27FC236}">
                <a16:creationId xmlns="" xmlns:a16="http://schemas.microsoft.com/office/drawing/2014/main" id="{029740E6-0A9F-3753-E856-3FB32C43E8E9}"/>
              </a:ext>
            </a:extLst>
          </p:cNvPr>
          <p:cNvCxnSpPr>
            <a:cxnSpLocks/>
          </p:cNvCxnSpPr>
          <p:nvPr/>
        </p:nvCxnSpPr>
        <p:spPr>
          <a:xfrm>
            <a:off x="2565687" y="3228959"/>
            <a:ext cx="2415" cy="871841"/>
          </a:xfrm>
          <a:prstGeom prst="line">
            <a:avLst/>
          </a:prstGeom>
          <a:ln w="1905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: скругленные углы 25">
            <a:extLst>
              <a:ext uri="{FF2B5EF4-FFF2-40B4-BE49-F238E27FC236}">
                <a16:creationId xmlns="" xmlns:a16="http://schemas.microsoft.com/office/drawing/2014/main" id="{E07BB28D-85BF-25C8-81DD-FA1E9F9A65AF}"/>
              </a:ext>
            </a:extLst>
          </p:cNvPr>
          <p:cNvSpPr/>
          <p:nvPr/>
        </p:nvSpPr>
        <p:spPr>
          <a:xfrm>
            <a:off x="3636959" y="1959450"/>
            <a:ext cx="4621823" cy="721546"/>
          </a:xfrm>
          <a:prstGeom prst="roundRect">
            <a:avLst>
              <a:gd name="adj" fmla="val 548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="" xmlns:a16="http://schemas.microsoft.com/office/drawing/2014/main" id="{78F59363-6F23-CB6F-83E7-B6BCF2EF5D95}"/>
              </a:ext>
            </a:extLst>
          </p:cNvPr>
          <p:cNvSpPr/>
          <p:nvPr/>
        </p:nvSpPr>
        <p:spPr>
          <a:xfrm>
            <a:off x="814055" y="4024867"/>
            <a:ext cx="3508096" cy="781700"/>
          </a:xfrm>
          <a:prstGeom prst="roundRect">
            <a:avLst>
              <a:gd name="adj" fmla="val 548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5">
            <a:extLst>
              <a:ext uri="{FF2B5EF4-FFF2-40B4-BE49-F238E27FC236}">
                <a16:creationId xmlns="" xmlns:a16="http://schemas.microsoft.com/office/drawing/2014/main" id="{FD35116E-4752-DCB8-E782-3079AA58C994}"/>
              </a:ext>
            </a:extLst>
          </p:cNvPr>
          <p:cNvSpPr txBox="1"/>
          <p:nvPr/>
        </p:nvSpPr>
        <p:spPr>
          <a:xfrm>
            <a:off x="907839" y="4086463"/>
            <a:ext cx="3320528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работниками списочного состава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(без внешних совместителей)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spcBef>
                <a:spcPts val="600"/>
              </a:spcBef>
            </a:pPr>
            <a:r>
              <a:rPr lang="ru-RU" sz="1100" dirty="0">
                <a:solidFill>
                  <a:srgbClr val="282A2E"/>
                </a:solidFill>
                <a:latin typeface="Arial"/>
                <a:cs typeface="Arial"/>
              </a:rPr>
              <a:t>Графа 5</a:t>
            </a:r>
            <a:endParaRPr lang="ru-RU" sz="1100" dirty="0">
              <a:latin typeface="Arial"/>
              <a:cs typeface="Arial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="" xmlns:a16="http://schemas.microsoft.com/office/drawing/2014/main" id="{1E57F4AA-77E3-7180-7C34-FE35462640D4}"/>
              </a:ext>
            </a:extLst>
          </p:cNvPr>
          <p:cNvSpPr txBox="1"/>
          <p:nvPr/>
        </p:nvSpPr>
        <p:spPr>
          <a:xfrm>
            <a:off x="4011160" y="1958455"/>
            <a:ext cx="3939703" cy="687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1400" b="1" dirty="0">
              <a:solidFill>
                <a:schemeClr val="accent1"/>
              </a:solidFill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Количество отработанных человеко-часов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lnSpc>
                <a:spcPct val="100000"/>
              </a:lnSpc>
              <a:spcBef>
                <a:spcPts val="600"/>
              </a:spcBef>
            </a:pPr>
            <a:endParaRPr lang="ru-RU" sz="1000" spc="-10" dirty="0">
              <a:solidFill>
                <a:srgbClr val="282A2E"/>
              </a:solidFill>
              <a:latin typeface="Arial"/>
              <a:cs typeface="Arial"/>
            </a:endParaRPr>
          </a:p>
        </p:txBody>
      </p:sp>
      <p:sp>
        <p:nvSpPr>
          <p:cNvPr id="14" name="Заголовок 17">
            <a:extLst>
              <a:ext uri="{FF2B5EF4-FFF2-40B4-BE49-F238E27FC236}">
                <a16:creationId xmlns="" xmlns:a16="http://schemas.microsoft.com/office/drawing/2014/main" id="{DA4B1934-C7F8-4946-A767-501A516F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403232"/>
          </a:xfrm>
        </p:spPr>
        <p:txBody>
          <a:bodyPr>
            <a:normAutofit/>
          </a:bodyPr>
          <a:lstStyle/>
          <a:p>
            <a:r>
              <a:rPr lang="ru-RU" sz="2200" dirty="0"/>
              <a:t>ПОКАЗАТЕЛИ ФОРМЫ</a:t>
            </a:r>
            <a:endParaRPr lang="ru-RU" sz="2200" dirty="0">
              <a:solidFill>
                <a:srgbClr val="282A2E"/>
              </a:solidFill>
            </a:endParaRPr>
          </a:p>
        </p:txBody>
      </p:sp>
      <p:sp>
        <p:nvSpPr>
          <p:cNvPr id="15" name="Заголовок 17">
            <a:extLst>
              <a:ext uri="{FF2B5EF4-FFF2-40B4-BE49-F238E27FC236}">
                <a16:creationId xmlns="" xmlns:a16="http://schemas.microsoft.com/office/drawing/2014/main" id="{3086DBFA-0D6A-B8FA-4966-4E32C2A00B60}"/>
              </a:ext>
            </a:extLst>
          </p:cNvPr>
          <p:cNvSpPr txBox="1">
            <a:spLocks/>
          </p:cNvSpPr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отработанное время, человеко-часы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EF538E24-4CE3-4E55-B6D4-A730FF8B8DFA}"/>
              </a:ext>
            </a:extLst>
          </p:cNvPr>
          <p:cNvCxnSpPr>
            <a:cxnSpLocks/>
          </p:cNvCxnSpPr>
          <p:nvPr/>
        </p:nvCxnSpPr>
        <p:spPr>
          <a:xfrm flipH="1">
            <a:off x="2568103" y="3182194"/>
            <a:ext cx="675099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BA9261D2-B368-2EB8-A93E-1487DEA8D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245" y="3045337"/>
            <a:ext cx="273715" cy="273715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30272278-07CF-4D13-E6CB-7FE2F03F82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339" y="3045337"/>
            <a:ext cx="273715" cy="273715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37EA313B-4FC7-B666-C5F9-CBDBB19DD1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240" y="3045336"/>
            <a:ext cx="273715" cy="273715"/>
          </a:xfrm>
          <a:prstGeom prst="rect">
            <a:avLst/>
          </a:prstGeom>
        </p:spPr>
      </p:pic>
      <p:sp>
        <p:nvSpPr>
          <p:cNvPr id="35" name="Прямоугольник: скругленные углы 24">
            <a:extLst>
              <a:ext uri="{FF2B5EF4-FFF2-40B4-BE49-F238E27FC236}">
                <a16:creationId xmlns="" xmlns:a16="http://schemas.microsoft.com/office/drawing/2014/main" id="{78F59363-6F23-CB6F-83E7-B6BCF2EF5D95}"/>
              </a:ext>
            </a:extLst>
          </p:cNvPr>
          <p:cNvSpPr/>
          <p:nvPr/>
        </p:nvSpPr>
        <p:spPr>
          <a:xfrm>
            <a:off x="7563533" y="3992131"/>
            <a:ext cx="3511127" cy="781700"/>
          </a:xfrm>
          <a:prstGeom prst="roundRect">
            <a:avLst>
              <a:gd name="adj" fmla="val 548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029740E6-0A9F-3753-E856-3FB32C43E8E9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9319098" y="3319051"/>
            <a:ext cx="2113" cy="734582"/>
          </a:xfrm>
          <a:prstGeom prst="line">
            <a:avLst/>
          </a:prstGeom>
          <a:ln w="1905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ject 5">
            <a:extLst>
              <a:ext uri="{FF2B5EF4-FFF2-40B4-BE49-F238E27FC236}">
                <a16:creationId xmlns="" xmlns:a16="http://schemas.microsoft.com/office/drawing/2014/main" id="{FD35116E-4752-DCB8-E782-3079AA58C994}"/>
              </a:ext>
            </a:extLst>
          </p:cNvPr>
          <p:cNvSpPr txBox="1"/>
          <p:nvPr/>
        </p:nvSpPr>
        <p:spPr>
          <a:xfrm>
            <a:off x="7844248" y="4105284"/>
            <a:ext cx="294969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внешними совместителями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spcBef>
                <a:spcPts val="600"/>
              </a:spcBef>
            </a:pPr>
            <a:r>
              <a:rPr lang="ru-RU" sz="1100" dirty="0">
                <a:solidFill>
                  <a:srgbClr val="282A2E"/>
                </a:solidFill>
                <a:latin typeface="Arial"/>
                <a:cs typeface="Arial"/>
              </a:rPr>
              <a:t>Графа 6</a:t>
            </a:r>
            <a:endParaRPr lang="ru-RU" sz="1100" dirty="0">
              <a:latin typeface="Arial"/>
              <a:cs typeface="Arial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2697D7A6-9598-0842-9238-540E787BC9C3}"/>
              </a:ext>
            </a:extLst>
          </p:cNvPr>
          <p:cNvCxnSpPr>
            <a:endCxn id="27" idx="0"/>
          </p:cNvCxnSpPr>
          <p:nvPr/>
        </p:nvCxnSpPr>
        <p:spPr>
          <a:xfrm>
            <a:off x="5969213" y="2645823"/>
            <a:ext cx="3984" cy="399514"/>
          </a:xfrm>
          <a:prstGeom prst="line">
            <a:avLst/>
          </a:prstGeom>
          <a:ln w="19050">
            <a:solidFill>
              <a:srgbClr val="CBE4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2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7">
            <a:extLst>
              <a:ext uri="{FF2B5EF4-FFF2-40B4-BE49-F238E27FC236}">
                <a16:creationId xmlns="" xmlns:a16="http://schemas.microsoft.com/office/drawing/2014/main" id="{DA4B1934-C7F8-4946-A767-501A516F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403232"/>
          </a:xfrm>
        </p:spPr>
        <p:txBody>
          <a:bodyPr>
            <a:normAutofit/>
          </a:bodyPr>
          <a:lstStyle/>
          <a:p>
            <a:r>
              <a:rPr lang="ru-RU" sz="2200" dirty="0"/>
              <a:t>ПОКАЗАТЕЛИ ФОРМЫ</a:t>
            </a:r>
            <a:endParaRPr lang="ru-RU" sz="2200" dirty="0">
              <a:solidFill>
                <a:srgbClr val="282A2E"/>
              </a:solidFill>
            </a:endParaRPr>
          </a:p>
        </p:txBody>
      </p:sp>
      <p:sp>
        <p:nvSpPr>
          <p:cNvPr id="15" name="Заголовок 17">
            <a:extLst>
              <a:ext uri="{FF2B5EF4-FFF2-40B4-BE49-F238E27FC236}">
                <a16:creationId xmlns="" xmlns:a16="http://schemas.microsoft.com/office/drawing/2014/main" id="{3086DBFA-0D6A-B8FA-4966-4E32C2A00B60}"/>
              </a:ext>
            </a:extLst>
          </p:cNvPr>
          <p:cNvSpPr txBox="1">
            <a:spLocks/>
          </p:cNvSpPr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отработанное время, человеко-часы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23353" y="1730091"/>
            <a:ext cx="7869677" cy="814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Количество отработанных человеко-часов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заполняется по данным табеля учета рабочего времени</a:t>
            </a:r>
          </a:p>
        </p:txBody>
      </p:sp>
      <p:sp>
        <p:nvSpPr>
          <p:cNvPr id="18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2023353" y="2831873"/>
            <a:ext cx="3667816" cy="1954136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6183319" y="2818064"/>
            <a:ext cx="3709711" cy="1967945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59541" y="3067041"/>
            <a:ext cx="34543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/>
              <a:t>по основной работе; </a:t>
            </a:r>
          </a:p>
          <a:p>
            <a:pPr algn="ctr">
              <a:defRPr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/>
              <a:t>по совмещаемой работе в этой же организации;</a:t>
            </a:r>
          </a:p>
          <a:p>
            <a:pPr algn="ctr">
              <a:defRPr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/>
              <a:t>служебные командировки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72206" y="3067042"/>
            <a:ext cx="33765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/>
              <a:t>фактически отработанные часы;</a:t>
            </a:r>
          </a:p>
          <a:p>
            <a:pPr algn="ctr">
              <a:defRPr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/>
              <a:t>сверхурочные часы;</a:t>
            </a:r>
          </a:p>
          <a:p>
            <a:pPr algn="ctr">
              <a:defRPr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/>
              <a:t>часы, отработанные в праздничные и выходные дни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3857260" y="2476561"/>
            <a:ext cx="1" cy="3415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8038173" y="2471583"/>
            <a:ext cx="1" cy="3415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6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>
            <a:extLst>
              <a:ext uri="{FF2B5EF4-FFF2-40B4-BE49-F238E27FC236}">
                <a16:creationId xmlns="" xmlns:a16="http://schemas.microsoft.com/office/drawing/2014/main" id="{029740E6-0A9F-3753-E856-3FB32C43E8E9}"/>
              </a:ext>
            </a:extLst>
          </p:cNvPr>
          <p:cNvCxnSpPr>
            <a:cxnSpLocks/>
          </p:cNvCxnSpPr>
          <p:nvPr/>
        </p:nvCxnSpPr>
        <p:spPr>
          <a:xfrm>
            <a:off x="2084260" y="3255783"/>
            <a:ext cx="2415" cy="871841"/>
          </a:xfrm>
          <a:prstGeom prst="line">
            <a:avLst/>
          </a:prstGeom>
          <a:ln w="1905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: скругленные углы 25">
            <a:extLst>
              <a:ext uri="{FF2B5EF4-FFF2-40B4-BE49-F238E27FC236}">
                <a16:creationId xmlns="" xmlns:a16="http://schemas.microsoft.com/office/drawing/2014/main" id="{E07BB28D-85BF-25C8-81DD-FA1E9F9A65AF}"/>
              </a:ext>
            </a:extLst>
          </p:cNvPr>
          <p:cNvSpPr/>
          <p:nvPr/>
        </p:nvSpPr>
        <p:spPr>
          <a:xfrm>
            <a:off x="3311255" y="1952686"/>
            <a:ext cx="5323883" cy="721546"/>
          </a:xfrm>
          <a:prstGeom prst="roundRect">
            <a:avLst>
              <a:gd name="adj" fmla="val 548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="" xmlns:a16="http://schemas.microsoft.com/office/drawing/2014/main" id="{78F59363-6F23-CB6F-83E7-B6BCF2EF5D95}"/>
              </a:ext>
            </a:extLst>
          </p:cNvPr>
          <p:cNvSpPr/>
          <p:nvPr/>
        </p:nvSpPr>
        <p:spPr>
          <a:xfrm>
            <a:off x="688467" y="4035548"/>
            <a:ext cx="2873549" cy="1422721"/>
          </a:xfrm>
          <a:prstGeom prst="roundRect">
            <a:avLst>
              <a:gd name="adj" fmla="val 548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5">
            <a:extLst>
              <a:ext uri="{FF2B5EF4-FFF2-40B4-BE49-F238E27FC236}">
                <a16:creationId xmlns="" xmlns:a16="http://schemas.microsoft.com/office/drawing/2014/main" id="{FD35116E-4752-DCB8-E782-3079AA58C994}"/>
              </a:ext>
            </a:extLst>
          </p:cNvPr>
          <p:cNvSpPr txBox="1"/>
          <p:nvPr/>
        </p:nvSpPr>
        <p:spPr>
          <a:xfrm>
            <a:off x="612323" y="4330350"/>
            <a:ext cx="2949693" cy="9310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работникам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списочного состава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(без внешних совместителей)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spcBef>
                <a:spcPts val="600"/>
              </a:spcBef>
            </a:pPr>
            <a:r>
              <a:rPr lang="ru-RU" sz="1100" dirty="0">
                <a:solidFill>
                  <a:srgbClr val="282A2E"/>
                </a:solidFill>
                <a:latin typeface="Arial"/>
                <a:cs typeface="Arial"/>
              </a:rPr>
              <a:t>Графа 8</a:t>
            </a:r>
            <a:endParaRPr lang="ru-RU" sz="1100" dirty="0">
              <a:latin typeface="Arial"/>
              <a:cs typeface="Arial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="" xmlns:a16="http://schemas.microsoft.com/office/drawing/2014/main" id="{1E57F4AA-77E3-7180-7C34-FE35462640D4}"/>
              </a:ext>
            </a:extLst>
          </p:cNvPr>
          <p:cNvSpPr txBox="1"/>
          <p:nvPr/>
        </p:nvSpPr>
        <p:spPr>
          <a:xfrm>
            <a:off x="3872484" y="2090673"/>
            <a:ext cx="4201426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Фонд начисленной заработной платы, всего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lnSpc>
                <a:spcPct val="100000"/>
              </a:lnSpc>
              <a:spcBef>
                <a:spcPts val="600"/>
              </a:spcBef>
            </a:pPr>
            <a:r>
              <a:rPr lang="ru-RU" sz="1100" spc="-10" dirty="0">
                <a:solidFill>
                  <a:srgbClr val="282A2E"/>
                </a:solidFill>
                <a:latin typeface="Arial"/>
                <a:cs typeface="Arial"/>
              </a:rPr>
              <a:t>Графа 7</a:t>
            </a:r>
          </a:p>
          <a:p>
            <a:pPr marR="5080" algn="ctr">
              <a:lnSpc>
                <a:spcPct val="100000"/>
              </a:lnSpc>
              <a:spcBef>
                <a:spcPts val="600"/>
              </a:spcBef>
            </a:pPr>
            <a:endParaRPr lang="ru-RU" sz="1000" spc="-10" dirty="0">
              <a:solidFill>
                <a:srgbClr val="282A2E"/>
              </a:solidFill>
              <a:latin typeface="Arial"/>
              <a:cs typeface="Arial"/>
            </a:endParaRPr>
          </a:p>
        </p:txBody>
      </p:sp>
      <p:sp>
        <p:nvSpPr>
          <p:cNvPr id="14" name="Заголовок 17">
            <a:extLst>
              <a:ext uri="{FF2B5EF4-FFF2-40B4-BE49-F238E27FC236}">
                <a16:creationId xmlns="" xmlns:a16="http://schemas.microsoft.com/office/drawing/2014/main" id="{DA4B1934-C7F8-4946-A767-501A516F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403232"/>
          </a:xfrm>
        </p:spPr>
        <p:txBody>
          <a:bodyPr>
            <a:normAutofit/>
          </a:bodyPr>
          <a:lstStyle/>
          <a:p>
            <a:r>
              <a:rPr lang="ru-RU" sz="2200" dirty="0"/>
              <a:t>ПОКАЗАТЕЛИ ФОРМЫ</a:t>
            </a:r>
            <a:endParaRPr lang="ru-RU" sz="2200" dirty="0">
              <a:solidFill>
                <a:srgbClr val="282A2E"/>
              </a:solidFill>
            </a:endParaRPr>
          </a:p>
        </p:txBody>
      </p:sp>
      <p:sp>
        <p:nvSpPr>
          <p:cNvPr id="15" name="Заголовок 17">
            <a:extLst>
              <a:ext uri="{FF2B5EF4-FFF2-40B4-BE49-F238E27FC236}">
                <a16:creationId xmlns="" xmlns:a16="http://schemas.microsoft.com/office/drawing/2014/main" id="{3086DBFA-0D6A-B8FA-4966-4E32C2A00B60}"/>
              </a:ext>
            </a:extLst>
          </p:cNvPr>
          <p:cNvSpPr txBox="1">
            <a:spLocks/>
          </p:cNvSpPr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фонд начисленной заработной платы, тысяч рублей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EF538E24-4CE3-4E55-B6D4-A730FF8B8DFA}"/>
              </a:ext>
            </a:extLst>
          </p:cNvPr>
          <p:cNvCxnSpPr>
            <a:cxnSpLocks/>
          </p:cNvCxnSpPr>
          <p:nvPr/>
        </p:nvCxnSpPr>
        <p:spPr>
          <a:xfrm flipH="1">
            <a:off x="2068971" y="3182195"/>
            <a:ext cx="78084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BA9261D2-B368-2EB8-A93E-1487DEA8D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817" y="3045337"/>
            <a:ext cx="273715" cy="273715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30272278-07CF-4D13-E6CB-7FE2F03F82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339" y="3045337"/>
            <a:ext cx="273715" cy="273715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37EA313B-4FC7-B666-C5F9-CBDBB19DD1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961" y="3045337"/>
            <a:ext cx="273715" cy="273715"/>
          </a:xfrm>
          <a:prstGeom prst="rect">
            <a:avLst/>
          </a:prstGeom>
        </p:spPr>
      </p:pic>
      <p:sp>
        <p:nvSpPr>
          <p:cNvPr id="29" name="Прямоугольник: скругленные углы 24">
            <a:extLst>
              <a:ext uri="{FF2B5EF4-FFF2-40B4-BE49-F238E27FC236}">
                <a16:creationId xmlns="" xmlns:a16="http://schemas.microsoft.com/office/drawing/2014/main" id="{78F59363-6F23-CB6F-83E7-B6BCF2EF5D95}"/>
              </a:ext>
            </a:extLst>
          </p:cNvPr>
          <p:cNvSpPr/>
          <p:nvPr/>
        </p:nvSpPr>
        <p:spPr>
          <a:xfrm>
            <a:off x="4536422" y="4053633"/>
            <a:ext cx="2873549" cy="1432765"/>
          </a:xfrm>
          <a:prstGeom prst="roundRect">
            <a:avLst>
              <a:gd name="adj" fmla="val 548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029740E6-0A9F-3753-E856-3FB32C43E8E9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5973197" y="3319052"/>
            <a:ext cx="0" cy="828914"/>
          </a:xfrm>
          <a:prstGeom prst="line">
            <a:avLst/>
          </a:prstGeom>
          <a:ln w="1905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: скругленные углы 24">
            <a:extLst>
              <a:ext uri="{FF2B5EF4-FFF2-40B4-BE49-F238E27FC236}">
                <a16:creationId xmlns="" xmlns:a16="http://schemas.microsoft.com/office/drawing/2014/main" id="{78F59363-6F23-CB6F-83E7-B6BCF2EF5D95}"/>
              </a:ext>
            </a:extLst>
          </p:cNvPr>
          <p:cNvSpPr/>
          <p:nvPr/>
        </p:nvSpPr>
        <p:spPr>
          <a:xfrm>
            <a:off x="8337100" y="4024866"/>
            <a:ext cx="2873549" cy="1461533"/>
          </a:xfrm>
          <a:prstGeom prst="roundRect">
            <a:avLst>
              <a:gd name="adj" fmla="val 548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029740E6-0A9F-3753-E856-3FB32C43E8E9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9772819" y="3319052"/>
            <a:ext cx="2113" cy="734582"/>
          </a:xfrm>
          <a:prstGeom prst="line">
            <a:avLst/>
          </a:prstGeom>
          <a:ln w="1905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ject 5">
            <a:extLst>
              <a:ext uri="{FF2B5EF4-FFF2-40B4-BE49-F238E27FC236}">
                <a16:creationId xmlns="" xmlns:a16="http://schemas.microsoft.com/office/drawing/2014/main" id="{FD35116E-4752-DCB8-E782-3079AA58C994}"/>
              </a:ext>
            </a:extLst>
          </p:cNvPr>
          <p:cNvSpPr txBox="1"/>
          <p:nvPr/>
        </p:nvSpPr>
        <p:spPr>
          <a:xfrm>
            <a:off x="4536422" y="4214934"/>
            <a:ext cx="2949693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1400" b="1" dirty="0">
              <a:solidFill>
                <a:schemeClr val="accent1"/>
              </a:solidFill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внешним совместителям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spcBef>
                <a:spcPts val="600"/>
              </a:spcBef>
            </a:pPr>
            <a:r>
              <a:rPr lang="ru-RU" sz="1100" dirty="0">
                <a:solidFill>
                  <a:srgbClr val="282A2E"/>
                </a:solidFill>
                <a:latin typeface="Arial"/>
                <a:cs typeface="Arial"/>
              </a:rPr>
              <a:t>Графа 9</a:t>
            </a:r>
            <a:endParaRPr lang="ru-RU" sz="1100" dirty="0">
              <a:latin typeface="Arial"/>
              <a:cs typeface="Arial"/>
            </a:endParaRPr>
          </a:p>
        </p:txBody>
      </p:sp>
      <p:sp>
        <p:nvSpPr>
          <p:cNvPr id="38" name="object 5">
            <a:extLst>
              <a:ext uri="{FF2B5EF4-FFF2-40B4-BE49-F238E27FC236}">
                <a16:creationId xmlns="" xmlns:a16="http://schemas.microsoft.com/office/drawing/2014/main" id="{FD35116E-4752-DCB8-E782-3079AA58C994}"/>
              </a:ext>
            </a:extLst>
          </p:cNvPr>
          <p:cNvSpPr txBox="1"/>
          <p:nvPr/>
        </p:nvSpPr>
        <p:spPr>
          <a:xfrm>
            <a:off x="8338155" y="4063678"/>
            <a:ext cx="2949693" cy="1336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/>
                </a:solidFill>
                <a:cs typeface="Arial Black"/>
              </a:rPr>
              <a:t>работникам, выполнявшим работы по договорам гражданско-правового характера, и другим лицам </a:t>
            </a:r>
            <a:r>
              <a:rPr lang="ru-RU" sz="1400" b="1" dirty="0" err="1">
                <a:solidFill>
                  <a:schemeClr val="accent1"/>
                </a:solidFill>
                <a:cs typeface="Arial Black"/>
              </a:rPr>
              <a:t>несписочного</a:t>
            </a:r>
            <a:r>
              <a:rPr lang="ru-RU" sz="1400" b="1" dirty="0">
                <a:solidFill>
                  <a:schemeClr val="accent1"/>
                </a:solidFill>
                <a:cs typeface="Arial Black"/>
              </a:rPr>
              <a:t> состава</a:t>
            </a:r>
          </a:p>
          <a:p>
            <a:pPr marR="5080" algn="ctr">
              <a:spcBef>
                <a:spcPts val="600"/>
              </a:spcBef>
            </a:pPr>
            <a:r>
              <a:rPr lang="ru-RU" sz="1100" dirty="0">
                <a:solidFill>
                  <a:srgbClr val="282A2E"/>
                </a:solidFill>
                <a:latin typeface="Arial"/>
                <a:cs typeface="Arial"/>
              </a:rPr>
              <a:t>Графа 10</a:t>
            </a:r>
            <a:endParaRPr lang="ru-RU" sz="1100" dirty="0">
              <a:latin typeface="Arial"/>
              <a:cs typeface="Arial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2697D7A6-9598-0842-9238-540E787BC9C3}"/>
              </a:ext>
            </a:extLst>
          </p:cNvPr>
          <p:cNvCxnSpPr>
            <a:endCxn id="27" idx="0"/>
          </p:cNvCxnSpPr>
          <p:nvPr/>
        </p:nvCxnSpPr>
        <p:spPr>
          <a:xfrm>
            <a:off x="5969213" y="2645823"/>
            <a:ext cx="3984" cy="399514"/>
          </a:xfrm>
          <a:prstGeom prst="line">
            <a:avLst/>
          </a:prstGeom>
          <a:ln w="19050">
            <a:solidFill>
              <a:srgbClr val="CBE4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7">
            <a:extLst>
              <a:ext uri="{FF2B5EF4-FFF2-40B4-BE49-F238E27FC236}">
                <a16:creationId xmlns="" xmlns:a16="http://schemas.microsoft.com/office/drawing/2014/main" id="{DA4B1934-C7F8-4946-A767-501A516F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403232"/>
          </a:xfrm>
        </p:spPr>
        <p:txBody>
          <a:bodyPr>
            <a:normAutofit/>
          </a:bodyPr>
          <a:lstStyle/>
          <a:p>
            <a:r>
              <a:rPr lang="ru-RU" sz="2200" dirty="0"/>
              <a:t>ПОКАЗАТЕЛИ ФОРМЫ</a:t>
            </a:r>
            <a:endParaRPr lang="ru-RU" sz="2200" dirty="0">
              <a:solidFill>
                <a:srgbClr val="282A2E"/>
              </a:solidFill>
            </a:endParaRPr>
          </a:p>
        </p:txBody>
      </p:sp>
      <p:sp>
        <p:nvSpPr>
          <p:cNvPr id="15" name="Заголовок 17">
            <a:extLst>
              <a:ext uri="{FF2B5EF4-FFF2-40B4-BE49-F238E27FC236}">
                <a16:creationId xmlns="" xmlns:a16="http://schemas.microsoft.com/office/drawing/2014/main" id="{3086DBFA-0D6A-B8FA-4966-4E32C2A00B60}"/>
              </a:ext>
            </a:extLst>
          </p:cNvPr>
          <p:cNvSpPr txBox="1">
            <a:spLocks/>
          </p:cNvSpPr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фонд начисленной заработной платы, тысяч рублей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88332" y="1498060"/>
            <a:ext cx="9319098" cy="1046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Включаются начисленные работникам денежные суммы оплаты труда за отчетный период 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учетом налога на доходы физических лиц и других удержаний в соответствии с законодательством РФ) независимо от источников их выплаты, статей бюджетов и предоставленных налоговых льгот 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платежными документами, независимо от срока их фактической выплаты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1488333" y="2831874"/>
            <a:ext cx="9319098" cy="2582286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6147880" y="2490370"/>
            <a:ext cx="1" cy="3415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945531" y="3105835"/>
            <a:ext cx="83755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оплата в денежной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неденежной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формах за отработанное и неотработанное время;</a:t>
            </a:r>
          </a:p>
          <a:p>
            <a:pPr>
              <a:defRPr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оплата питания и проживания, имеющая  систематический характер;</a:t>
            </a:r>
          </a:p>
          <a:p>
            <a:pPr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компенсационные выплаты, связанные с режимом  работы и условиями труда;</a:t>
            </a:r>
          </a:p>
          <a:p>
            <a:pPr>
              <a:defRPr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премии и единовременные поощрения;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доплаты и надбавки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>
            <a:extLst>
              <a:ext uri="{FF2B5EF4-FFF2-40B4-BE49-F238E27FC236}">
                <a16:creationId xmlns="" xmlns:a16="http://schemas.microsoft.com/office/drawing/2014/main" id="{FD35116E-4752-DCB8-E782-3079AA58C994}"/>
              </a:ext>
            </a:extLst>
          </p:cNvPr>
          <p:cNvSpPr txBox="1"/>
          <p:nvPr/>
        </p:nvSpPr>
        <p:spPr>
          <a:xfrm>
            <a:off x="1505934" y="3265079"/>
            <a:ext cx="3171218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282A2E"/>
                </a:solidFill>
                <a:cs typeface="Arial" panose="020B0604020202020204" pitchFamily="34" charset="0"/>
              </a:rPr>
              <a:t>социальные льготы на лечение, отдых, проезд, трудоустройство, материальная помощь, предоставленная отдельным работникам по семейным обстоятельствам, на медикаменты, рождение ребенка, погребение и т.п.</a:t>
            </a:r>
          </a:p>
        </p:txBody>
      </p:sp>
      <p:sp>
        <p:nvSpPr>
          <p:cNvPr id="14" name="Заголовок 17">
            <a:extLst>
              <a:ext uri="{FF2B5EF4-FFF2-40B4-BE49-F238E27FC236}">
                <a16:creationId xmlns="" xmlns:a16="http://schemas.microsoft.com/office/drawing/2014/main" id="{DA4B1934-C7F8-4946-A767-501A516F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403232"/>
          </a:xfrm>
        </p:spPr>
        <p:txBody>
          <a:bodyPr>
            <a:normAutofit/>
          </a:bodyPr>
          <a:lstStyle/>
          <a:p>
            <a:r>
              <a:rPr lang="ru-RU" sz="2200" dirty="0"/>
              <a:t>ПОКАЗАТЕЛИ ФОРМЫ</a:t>
            </a:r>
            <a:endParaRPr lang="ru-RU" sz="2200" dirty="0">
              <a:solidFill>
                <a:srgbClr val="282A2E"/>
              </a:solidFill>
            </a:endParaRPr>
          </a:p>
        </p:txBody>
      </p:sp>
      <p:sp>
        <p:nvSpPr>
          <p:cNvPr id="15" name="Заголовок 17">
            <a:extLst>
              <a:ext uri="{FF2B5EF4-FFF2-40B4-BE49-F238E27FC236}">
                <a16:creationId xmlns="" xmlns:a16="http://schemas.microsoft.com/office/drawing/2014/main" id="{3086DBFA-0D6A-B8FA-4966-4E32C2A00B60}"/>
              </a:ext>
            </a:extLst>
          </p:cNvPr>
          <p:cNvSpPr txBox="1">
            <a:spLocks/>
          </p:cNvSpPr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выплаты социально характера, тысяч рублей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26970" y="1293717"/>
            <a:ext cx="4942115" cy="814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Выплаты социального характера работникам, всего</a:t>
            </a:r>
          </a:p>
          <a:p>
            <a:pPr algn="ctr">
              <a:defRPr/>
            </a:pPr>
            <a:endParaRPr lang="ru-RU" sz="14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</a:rPr>
              <a:t>Графа 11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79786" y="2279712"/>
            <a:ext cx="3667816" cy="499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относятся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62042" y="2279712"/>
            <a:ext cx="3581061" cy="499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не относятся</a:t>
            </a:r>
          </a:p>
        </p:txBody>
      </p:sp>
      <p:sp>
        <p:nvSpPr>
          <p:cNvPr id="21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1279786" y="3048476"/>
            <a:ext cx="3667816" cy="1954136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5">
            <a:extLst>
              <a:ext uri="{FF2B5EF4-FFF2-40B4-BE49-F238E27FC236}">
                <a16:creationId xmlns="" xmlns:a16="http://schemas.microsoft.com/office/drawing/2014/main" id="{21F274EB-51E2-E7F1-3556-90A1A752C42C}"/>
              </a:ext>
            </a:extLst>
          </p:cNvPr>
          <p:cNvSpPr/>
          <p:nvPr/>
        </p:nvSpPr>
        <p:spPr>
          <a:xfrm>
            <a:off x="7062042" y="3036955"/>
            <a:ext cx="3667816" cy="1954136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96793" y="3246921"/>
            <a:ext cx="3414990" cy="153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defRPr/>
            </a:pPr>
            <a:r>
              <a:rPr lang="ru-RU" sz="1400" dirty="0">
                <a:solidFill>
                  <a:srgbClr val="282A2E"/>
                </a:solidFill>
                <a:cs typeface="Arial" panose="020B0604020202020204" pitchFamily="34" charset="0"/>
              </a:rPr>
              <a:t>пособия из государственных внебюджетных фондов, в частности, пособия по временной нетрудоспособности, по беременности и родам, при рождении ребенка, по уходу за ребенком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078109" y="2706973"/>
            <a:ext cx="1" cy="3415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8904287" y="2695452"/>
            <a:ext cx="1" cy="3415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078108" y="1733501"/>
            <a:ext cx="2" cy="5452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8893565" y="1733501"/>
            <a:ext cx="10723" cy="5452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328965" y="1733501"/>
            <a:ext cx="579491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078108" y="1733502"/>
            <a:ext cx="579491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22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Административная ответственность за правонарушения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23778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79D2D5DC-CDFB-4EC9-07AB-B6982B1DE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781" y="1285759"/>
            <a:ext cx="7138619" cy="1740661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400" dirty="0"/>
              <a:t/>
            </a:r>
            <a:br>
              <a:rPr lang="ru-RU" sz="1400" dirty="0"/>
            </a:br>
            <a:endParaRPr lang="ru-RU" sz="1400" b="1" dirty="0">
              <a:solidFill>
                <a:srgbClr val="363194"/>
              </a:solidFill>
              <a:cs typeface="Arial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B8798C-233B-4F3F-DA61-475618ADE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549245" y="5647674"/>
            <a:ext cx="2884646" cy="390763"/>
          </a:xfrm>
        </p:spPr>
        <p:txBody>
          <a:bodyPr lIns="0">
            <a:noAutofit/>
          </a:bodyPr>
          <a:lstStyle/>
          <a:p>
            <a:pPr marL="12700" marR="285750">
              <a:lnSpc>
                <a:spcPct val="100000"/>
              </a:lnSpc>
              <a:spcBef>
                <a:spcPts val="100"/>
              </a:spcBef>
            </a:pPr>
            <a:endParaRPr lang="ru-RU" sz="1200" b="1" dirty="0">
              <a:solidFill>
                <a:srgbClr val="282A2E"/>
              </a:solidFill>
              <a:cs typeface="Arial"/>
            </a:endParaRPr>
          </a:p>
        </p:txBody>
      </p:sp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193865-8FDC-0948-CD45-1EAFF16BD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5" y="397563"/>
            <a:ext cx="6347776" cy="783873"/>
          </a:xfrm>
        </p:spPr>
        <p:txBody>
          <a:bodyPr>
            <a:normAutofit/>
          </a:bodyPr>
          <a:lstStyle/>
          <a:p>
            <a:r>
              <a:rPr lang="ru-RU" dirty="0"/>
              <a:t>АДМИНИСТРАТИВНАЯ ОТВЕТСТВЕННОСТЬ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ЗА ПРАВОНАРУШЕНИЯ</a:t>
            </a:r>
          </a:p>
        </p:txBody>
      </p:sp>
      <p:sp>
        <p:nvSpPr>
          <p:cNvPr id="5" name="object 5">
            <a:extLst>
              <a:ext uri="{FF2B5EF4-FFF2-40B4-BE49-F238E27FC236}">
                <a16:creationId xmlns="" xmlns:a16="http://schemas.microsoft.com/office/drawing/2014/main" id="{066A3F3A-9950-0C3D-008F-88CB6C1F3CA7}"/>
              </a:ext>
            </a:extLst>
          </p:cNvPr>
          <p:cNvSpPr txBox="1"/>
          <p:nvPr/>
        </p:nvSpPr>
        <p:spPr>
          <a:xfrm>
            <a:off x="1209540" y="3544365"/>
            <a:ext cx="624319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ru-RU" sz="1400" b="1" dirty="0">
                <a:solidFill>
                  <a:srgbClr val="363194"/>
                </a:solidFill>
              </a:rPr>
              <a:t>на должностных лиц </a:t>
            </a:r>
            <a:r>
              <a:rPr lang="ru-RU" sz="1400" b="1" dirty="0">
                <a:solidFill>
                  <a:srgbClr val="282A2E"/>
                </a:solidFill>
              </a:rPr>
              <a:t>в размере от десяти тысяч </a:t>
            </a:r>
          </a:p>
          <a:p>
            <a:pPr algn="just"/>
            <a:r>
              <a:rPr lang="ru-RU" sz="1400" b="1" dirty="0">
                <a:solidFill>
                  <a:srgbClr val="282A2E"/>
                </a:solidFill>
              </a:rPr>
              <a:t>до двадцати тысяч рублей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7B356869-0B65-3531-42C5-98D3D6F99270}"/>
              </a:ext>
            </a:extLst>
          </p:cNvPr>
          <p:cNvCxnSpPr>
            <a:cxnSpLocks/>
          </p:cNvCxnSpPr>
          <p:nvPr/>
        </p:nvCxnSpPr>
        <p:spPr>
          <a:xfrm flipH="1">
            <a:off x="0" y="3680408"/>
            <a:ext cx="1046667" cy="0"/>
          </a:xfrm>
          <a:prstGeom prst="line">
            <a:avLst/>
          </a:prstGeom>
          <a:ln w="19050">
            <a:solidFill>
              <a:srgbClr val="7DBB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1">
            <a:extLst>
              <a:ext uri="{FF2B5EF4-FFF2-40B4-BE49-F238E27FC236}">
                <a16:creationId xmlns="" xmlns:a16="http://schemas.microsoft.com/office/drawing/2014/main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419251" y="1361770"/>
            <a:ext cx="6895666" cy="19852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1400" dirty="0"/>
              <a:t>За нарушение порядка предоставления первичных статистических данных статьей 13.19 КоАП РФ предусмотрена административная ответственность. </a:t>
            </a:r>
            <a:r>
              <a:rPr lang="ru-RU" sz="1400" b="1" dirty="0">
                <a:solidFill>
                  <a:srgbClr val="282A2E"/>
                </a:solidFill>
              </a:rPr>
              <a:t>Непредоставление</a:t>
            </a:r>
            <a:r>
              <a:rPr lang="ru-RU" sz="1400" dirty="0"/>
              <a:t> респондентами субъектам официального статистического учета первичных статистических данных в установленном порядке, </a:t>
            </a:r>
            <a:r>
              <a:rPr lang="ru-RU" sz="1400" b="1" dirty="0">
                <a:solidFill>
                  <a:srgbClr val="282A2E"/>
                </a:solidFill>
              </a:rPr>
              <a:t>несвоевременное предоставление</a:t>
            </a:r>
            <a:r>
              <a:rPr lang="ru-RU" sz="1400" dirty="0">
                <a:solidFill>
                  <a:srgbClr val="363194"/>
                </a:solidFill>
              </a:rPr>
              <a:t> </a:t>
            </a:r>
            <a:r>
              <a:rPr lang="ru-RU" sz="1400" dirty="0"/>
              <a:t>этих данных либо </a:t>
            </a:r>
            <a:r>
              <a:rPr lang="ru-RU" sz="1400" b="1" dirty="0">
                <a:solidFill>
                  <a:srgbClr val="282A2E"/>
                </a:solidFill>
              </a:rPr>
              <a:t>предоставление недостоверных</a:t>
            </a:r>
            <a:r>
              <a:rPr lang="ru-RU" sz="1400" dirty="0"/>
              <a:t> первичных статистических </a:t>
            </a:r>
            <a:r>
              <a:rPr lang="ru-RU" sz="1400" b="1" dirty="0">
                <a:solidFill>
                  <a:srgbClr val="282A2E"/>
                </a:solidFill>
              </a:rPr>
              <a:t>данных</a:t>
            </a:r>
            <a:r>
              <a:rPr lang="ru-RU" sz="1400" dirty="0"/>
              <a:t> </a:t>
            </a:r>
            <a:r>
              <a:rPr lang="ru-RU" sz="1400" b="1" dirty="0"/>
              <a:t>влечет наложение </a:t>
            </a:r>
            <a:r>
              <a:rPr lang="ru-RU" sz="1400" b="1" dirty="0">
                <a:solidFill>
                  <a:srgbClr val="363194"/>
                </a:solidFill>
              </a:rPr>
              <a:t>административного штрафа: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364A1E4A-6E24-305E-4F38-DA01F4371D8A}"/>
              </a:ext>
            </a:extLst>
          </p:cNvPr>
          <p:cNvCxnSpPr>
            <a:cxnSpLocks/>
          </p:cNvCxnSpPr>
          <p:nvPr/>
        </p:nvCxnSpPr>
        <p:spPr>
          <a:xfrm flipH="1">
            <a:off x="0" y="4951261"/>
            <a:ext cx="1021976" cy="2916"/>
          </a:xfrm>
          <a:prstGeom prst="line">
            <a:avLst/>
          </a:prstGeom>
          <a:ln w="19050">
            <a:solidFill>
              <a:srgbClr val="7DBB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8103393" y="2030842"/>
            <a:ext cx="3526184" cy="3232297"/>
            <a:chOff x="8188457" y="1871347"/>
            <a:chExt cx="3526184" cy="3232297"/>
          </a:xfrm>
        </p:grpSpPr>
        <p:sp>
          <p:nvSpPr>
            <p:cNvPr id="13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C9EA2E0C-DBBA-B384-9FFB-38013890919D}"/>
                </a:ext>
              </a:extLst>
            </p:cNvPr>
            <p:cNvSpPr/>
            <p:nvPr/>
          </p:nvSpPr>
          <p:spPr>
            <a:xfrm>
              <a:off x="8188457" y="1871347"/>
              <a:ext cx="3526184" cy="3232297"/>
            </a:xfrm>
            <a:prstGeom prst="roundRect">
              <a:avLst>
                <a:gd name="adj" fmla="val 2574"/>
              </a:avLst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427739" y="2491335"/>
              <a:ext cx="3055418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1600" b="1" dirty="0">
                  <a:solidFill>
                    <a:srgbClr val="363194"/>
                  </a:solidFill>
                  <a:cs typeface="Arial" panose="020B0604020202020204" pitchFamily="34" charset="0"/>
                </a:rPr>
                <a:t>Своевременное и качественное предоставление первичных </a:t>
              </a:r>
            </a:p>
            <a:p>
              <a:pPr>
                <a:lnSpc>
                  <a:spcPct val="150000"/>
                </a:lnSpc>
              </a:pPr>
              <a:r>
                <a:rPr lang="ru-RU" sz="1600" b="1" dirty="0">
                  <a:solidFill>
                    <a:srgbClr val="363194"/>
                  </a:solidFill>
                  <a:cs typeface="Arial" panose="020B0604020202020204" pitchFamily="34" charset="0"/>
                </a:rPr>
                <a:t>статистических данных   –  обязанность респондента</a:t>
              </a:r>
              <a:endParaRPr lang="ru-RU" sz="1600" dirty="0">
                <a:solidFill>
                  <a:srgbClr val="363194"/>
                </a:solidFill>
              </a:endParaRPr>
            </a:p>
          </p:txBody>
        </p:sp>
      </p:grpSp>
      <p:sp>
        <p:nvSpPr>
          <p:cNvPr id="14" name="object 5">
            <a:extLst>
              <a:ext uri="{FF2B5EF4-FFF2-40B4-BE49-F238E27FC236}">
                <a16:creationId xmlns="" xmlns:a16="http://schemas.microsoft.com/office/drawing/2014/main" id="{066A3F3A-9950-0C3D-008F-88CB6C1F3CA7}"/>
              </a:ext>
            </a:extLst>
          </p:cNvPr>
          <p:cNvSpPr txBox="1"/>
          <p:nvPr/>
        </p:nvSpPr>
        <p:spPr>
          <a:xfrm>
            <a:off x="1198906" y="4818777"/>
            <a:ext cx="624319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ru-RU" sz="1400" b="1" dirty="0">
                <a:solidFill>
                  <a:srgbClr val="363194"/>
                </a:solidFill>
              </a:rPr>
              <a:t>на юридических лиц </a:t>
            </a:r>
            <a:r>
              <a:rPr lang="ru-RU" sz="1400" b="1" dirty="0">
                <a:solidFill>
                  <a:srgbClr val="282A2E"/>
                </a:solidFill>
              </a:rPr>
              <a:t>– от двадцати тысяч </a:t>
            </a:r>
          </a:p>
          <a:p>
            <a:pPr algn="just"/>
            <a:r>
              <a:rPr lang="ru-RU" sz="1400" b="1" dirty="0">
                <a:solidFill>
                  <a:srgbClr val="282A2E"/>
                </a:solidFill>
              </a:rPr>
              <a:t>до семидесяти 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23118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5">
            <a:extLst>
              <a:ext uri="{FF2B5EF4-FFF2-40B4-BE49-F238E27FC236}">
                <a16:creationId xmlns="" xmlns:a16="http://schemas.microsoft.com/office/drawing/2014/main" id="{EDD8D5CC-BCF0-6108-0040-9BBD76021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798129"/>
              </p:ext>
            </p:extLst>
          </p:nvPr>
        </p:nvGraphicFramePr>
        <p:xfrm>
          <a:off x="2989760" y="1834996"/>
          <a:ext cx="711002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3244">
                  <a:extLst>
                    <a:ext uri="{9D8B030D-6E8A-4147-A177-3AD203B41FA5}">
                      <a16:colId xmlns="" xmlns:a16="http://schemas.microsoft.com/office/drawing/2014/main" val="1742547620"/>
                    </a:ext>
                  </a:extLst>
                </a:gridCol>
                <a:gridCol w="836783">
                  <a:extLst>
                    <a:ext uri="{9D8B030D-6E8A-4147-A177-3AD203B41FA5}">
                      <a16:colId xmlns="" xmlns:a16="http://schemas.microsoft.com/office/drawing/2014/main" val="3731597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bg1"/>
                          </a:solidFill>
                        </a:rPr>
                        <a:t>Общие положения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00846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Разъяснения по заполнению первичных статистических данных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0278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Административная ответственность за правонарушения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Контактные данные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/>
              <a:t>Контактные данные</a:t>
            </a:r>
          </a:p>
        </p:txBody>
      </p:sp>
    </p:spTree>
    <p:extLst>
      <p:ext uri="{BB962C8B-B14F-4D97-AF65-F5344CB8AC3E}">
        <p14:creationId xmlns:p14="http://schemas.microsoft.com/office/powerpoint/2010/main" val="3315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8"/>
          </p:nvPr>
        </p:nvSpPr>
        <p:spPr>
          <a:xfrm>
            <a:off x="1180784" y="926592"/>
            <a:ext cx="3874168" cy="429965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>
                <a:solidFill>
                  <a:schemeClr val="tx1"/>
                </a:solidFill>
              </a:rPr>
              <a:t>По вопросам </a:t>
            </a:r>
            <a:r>
              <a:rPr lang="ru-RU" sz="1400" dirty="0">
                <a:solidFill>
                  <a:schemeClr val="accent1"/>
                </a:solidFill>
              </a:rPr>
              <a:t>методологии</a:t>
            </a:r>
            <a:r>
              <a:rPr lang="ru-RU" sz="1400" b="0" dirty="0">
                <a:solidFill>
                  <a:schemeClr val="tx1"/>
                </a:solidFill>
              </a:rPr>
              <a:t> заполнения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/>
              <a:t>формы </a:t>
            </a:r>
            <a:r>
              <a:rPr lang="ru-RU" sz="1400" dirty="0"/>
              <a:t>№ П-4</a:t>
            </a:r>
            <a:r>
              <a:rPr lang="ru-RU" sz="1400" b="0" dirty="0"/>
              <a:t> </a:t>
            </a:r>
            <a:r>
              <a:rPr lang="ru-RU" sz="1400" b="0" dirty="0">
                <a:solidFill>
                  <a:schemeClr val="tx1"/>
                </a:solidFill>
              </a:rPr>
              <a:t>следует обращаться: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>
                <a:solidFill>
                  <a:schemeClr val="tx1"/>
                </a:solidFill>
              </a:rPr>
              <a:t>по </a:t>
            </a:r>
            <a:r>
              <a:rPr lang="ru-RU" sz="1400" b="0" dirty="0" smtClean="0">
                <a:solidFill>
                  <a:schemeClr val="tx1"/>
                </a:solidFill>
              </a:rPr>
              <a:t>телефону:    </a:t>
            </a:r>
            <a:endParaRPr lang="ru-RU" sz="1400" b="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</a:rPr>
              <a:t>(8332) 64-19-20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>
                <a:solidFill>
                  <a:schemeClr val="tx1"/>
                </a:solidFill>
              </a:rPr>
              <a:t>по </a:t>
            </a:r>
            <a:r>
              <a:rPr lang="en-US" sz="1400" b="0" dirty="0">
                <a:solidFill>
                  <a:schemeClr val="tx1"/>
                </a:solidFill>
              </a:rPr>
              <a:t>e-mail</a:t>
            </a:r>
            <a:r>
              <a:rPr lang="ru-RU" sz="1400" b="0" dirty="0">
                <a:solidFill>
                  <a:schemeClr val="tx1"/>
                </a:solidFill>
              </a:rPr>
              <a:t>: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</a:rPr>
              <a:t>43</a:t>
            </a:r>
            <a:r>
              <a:rPr lang="en-US" sz="1400" dirty="0">
                <a:solidFill>
                  <a:srgbClr val="282A2E"/>
                </a:solidFill>
              </a:rPr>
              <a:t>.CherviakovaIL@rosstat.gov.ru</a:t>
            </a:r>
            <a:endParaRPr lang="ru-RU" sz="1400" dirty="0">
              <a:solidFill>
                <a:srgbClr val="282A2E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82A2E"/>
                </a:solidFill>
              </a:rPr>
              <a:t>43.KhristoliubovaTA@rosstat.gov.ru</a:t>
            </a:r>
            <a:endParaRPr lang="ru-RU" sz="1400" dirty="0">
              <a:solidFill>
                <a:srgbClr val="282A2E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0"/>
          </p:nvPr>
        </p:nvSpPr>
        <p:spPr>
          <a:xfrm>
            <a:off x="6108354" y="921517"/>
            <a:ext cx="4181540" cy="46326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0" dirty="0">
                <a:solidFill>
                  <a:srgbClr val="282A2E"/>
                </a:solidFill>
                <a:cs typeface="Arial"/>
              </a:rPr>
              <a:t>По вопросам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/>
              </a:rPr>
              <a:t>предоставления отчетов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/>
              </a:rPr>
              <a:t>в электронном виде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cs typeface="Arial"/>
              </a:rPr>
              <a:t>(в том числе с применением </a:t>
            </a:r>
            <a:endParaRPr lang="ru-RU" sz="1400" dirty="0" smtClean="0">
              <a:solidFill>
                <a:schemeClr val="tx1"/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cs typeface="Arial"/>
              </a:rPr>
              <a:t>мобильного приложения </a:t>
            </a:r>
            <a:r>
              <a:rPr lang="ru-RU" sz="1400" dirty="0">
                <a:solidFill>
                  <a:schemeClr val="tx1"/>
                </a:solidFill>
                <a:cs typeface="Arial"/>
              </a:rPr>
              <a:t>«</a:t>
            </a:r>
            <a:r>
              <a:rPr lang="ru-RU" sz="1400" dirty="0" err="1">
                <a:solidFill>
                  <a:schemeClr val="tx1"/>
                </a:solidFill>
                <a:cs typeface="Arial"/>
              </a:rPr>
              <a:t>Госключ</a:t>
            </a:r>
            <a:r>
              <a:rPr lang="ru-RU" sz="1400" dirty="0" smtClean="0">
                <a:solidFill>
                  <a:schemeClr val="tx1"/>
                </a:solidFill>
                <a:cs typeface="Arial"/>
              </a:rPr>
              <a:t>»)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0" dirty="0">
                <a:solidFill>
                  <a:srgbClr val="282A2E"/>
                </a:solidFill>
                <a:cs typeface="Arial"/>
              </a:rPr>
              <a:t>необходимо обращаться по телефону:</a:t>
            </a:r>
            <a:endParaRPr lang="ru-RU" sz="1400" b="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(8332) 64-86-38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b="0" dirty="0" smtClean="0">
              <a:solidFill>
                <a:srgbClr val="282A2E"/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0" dirty="0">
                <a:solidFill>
                  <a:srgbClr val="282A2E"/>
                </a:solidFill>
                <a:cs typeface="Arial"/>
              </a:rPr>
              <a:t>И</a:t>
            </a:r>
            <a:r>
              <a:rPr lang="ru-RU" sz="1400" b="0" dirty="0" smtClean="0">
                <a:solidFill>
                  <a:srgbClr val="282A2E"/>
                </a:solidFill>
                <a:cs typeface="Arial"/>
              </a:rPr>
              <a:t>нформация размещена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0" dirty="0" smtClean="0">
                <a:solidFill>
                  <a:srgbClr val="282A2E"/>
                </a:solidFill>
                <a:cs typeface="Arial"/>
              </a:rPr>
              <a:t>на Интернет-Портале </a:t>
            </a:r>
            <a:r>
              <a:rPr lang="ru-RU" sz="1400" b="0" dirty="0" err="1" smtClean="0">
                <a:solidFill>
                  <a:srgbClr val="282A2E"/>
                </a:solidFill>
                <a:cs typeface="Arial"/>
              </a:rPr>
              <a:t>Кировстата</a:t>
            </a:r>
            <a:endParaRPr lang="en-US" sz="1400" b="0" dirty="0" smtClean="0">
              <a:solidFill>
                <a:srgbClr val="282A2E"/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>
                <a:solidFill>
                  <a:srgbClr val="282A2E"/>
                </a:solidFill>
              </a:rPr>
              <a:t>http</a:t>
            </a:r>
            <a:r>
              <a:rPr lang="ru-RU" sz="1400" dirty="0" smtClean="0">
                <a:solidFill>
                  <a:srgbClr val="282A2E"/>
                </a:solidFill>
              </a:rPr>
              <a:t>://43.</a:t>
            </a:r>
            <a:r>
              <a:rPr lang="en-US" sz="1400" dirty="0" smtClean="0">
                <a:solidFill>
                  <a:srgbClr val="282A2E"/>
                </a:solidFill>
              </a:rPr>
              <a:t>rosstat.gov.ru</a:t>
            </a:r>
            <a:endParaRPr lang="ru-RU" sz="1400" dirty="0" smtClean="0">
              <a:solidFill>
                <a:srgbClr val="282A2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282A2E"/>
                </a:solidFill>
              </a:rPr>
              <a:t>в рубрике «Респондентам / Статистическая отчетность в электронном виде»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" dirty="0">
              <a:solidFill>
                <a:srgbClr val="282A2E"/>
              </a:solidFill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000" spc="-1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/>
              </a:rPr>
              <a:t>По техническим вопросам</a:t>
            </a:r>
            <a:r>
              <a:rPr lang="ru-RU" sz="1400" dirty="0" smtClean="0">
                <a:cs typeface="Arial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(</a:t>
            </a:r>
            <a:r>
              <a:rPr lang="ru-RU" sz="1400" spc="-10" dirty="0">
                <a:solidFill>
                  <a:srgbClr val="282A2E"/>
                </a:solidFill>
                <a:cs typeface="Arial"/>
              </a:rPr>
              <a:t>8332) 37-67-50, 8-922-925-67-80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0" dirty="0">
                <a:solidFill>
                  <a:srgbClr val="282A2E"/>
                </a:solidFill>
                <a:cs typeface="Arial"/>
              </a:rPr>
              <a:t>или по </a:t>
            </a:r>
            <a:r>
              <a:rPr lang="en-US" sz="1400" b="0" dirty="0">
                <a:solidFill>
                  <a:srgbClr val="282A2E"/>
                </a:solidFill>
                <a:cs typeface="Arial"/>
              </a:rPr>
              <a:t>e-mail:</a:t>
            </a:r>
            <a:endParaRPr lang="en-US" sz="1400" b="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spc="-10" dirty="0">
                <a:solidFill>
                  <a:srgbClr val="282A2E"/>
                </a:solidFill>
                <a:cs typeface="Arial"/>
              </a:rPr>
              <a:t>43@rosstat.gov.ru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spc="-10" dirty="0">
              <a:solidFill>
                <a:srgbClr val="282A2E"/>
              </a:solidFill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400" spc="-10" dirty="0">
              <a:solidFill>
                <a:srgbClr val="282A2E"/>
              </a:solidFill>
              <a:cs typeface="Arial"/>
            </a:endParaRPr>
          </a:p>
          <a:p>
            <a:endParaRPr lang="ru-RU" sz="1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КОНТАКТНЫЕ  ДАННЫЕ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81108" y="5837709"/>
            <a:ext cx="52746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363194"/>
                </a:solidFill>
              </a:rPr>
              <a:t>Благодарим  за  сотрудничество!</a:t>
            </a:r>
          </a:p>
        </p:txBody>
      </p:sp>
    </p:spTree>
    <p:extLst>
      <p:ext uri="{BB962C8B-B14F-4D97-AF65-F5344CB8AC3E}">
        <p14:creationId xmlns:p14="http://schemas.microsoft.com/office/powerpoint/2010/main" val="28567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CDD65A-503E-8E12-3243-017CD23F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87C252-1EB7-AEF1-21BA-C0D8A64F1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7846" y="2849940"/>
            <a:ext cx="6580554" cy="964072"/>
          </a:xfrm>
        </p:spPr>
        <p:txBody>
          <a:bodyPr/>
          <a:lstStyle/>
          <a:p>
            <a:r>
              <a:rPr lang="ru-RU" dirty="0"/>
              <a:t>Общие положения</a:t>
            </a:r>
            <a:endParaRPr lang="ru-RU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34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2">
            <a:extLst>
              <a:ext uri="{FF2B5EF4-FFF2-40B4-BE49-F238E27FC236}">
                <a16:creationId xmlns="" xmlns:a16="http://schemas.microsoft.com/office/drawing/2014/main" id="{BE661CAF-7768-9AC2-F538-B5F8ECA17596}"/>
              </a:ext>
            </a:extLst>
          </p:cNvPr>
          <p:cNvSpPr/>
          <p:nvPr/>
        </p:nvSpPr>
        <p:spPr>
          <a:xfrm>
            <a:off x="669305" y="1818174"/>
            <a:ext cx="5093319" cy="3258651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5"/>
          </p:nvPr>
        </p:nvSpPr>
        <p:spPr>
          <a:xfrm>
            <a:off x="929404" y="1940975"/>
            <a:ext cx="4560010" cy="314617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282A2E"/>
                </a:solidFill>
              </a:rPr>
              <a:t>Указания по заполнению формы федерального статистического наблюдения № П-4 «Сведения о численности и заработной плате работников», </a:t>
            </a:r>
            <a:r>
              <a:rPr lang="ru-RU" b="1" dirty="0">
                <a:solidFill>
                  <a:schemeClr val="accent1"/>
                </a:solidFill>
              </a:rPr>
              <a:t>утвержденные приказом Росстата от 22.12.2023 № 678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b="1" dirty="0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282A2E"/>
                </a:solidFill>
              </a:rPr>
              <a:t>Форму предоставляют </a:t>
            </a:r>
            <a:r>
              <a:rPr lang="ru-RU" b="1" dirty="0">
                <a:solidFill>
                  <a:schemeClr val="accent1"/>
                </a:solidFill>
              </a:rPr>
              <a:t>юридические лица (кроме субъектов малого предпринимательства) </a:t>
            </a:r>
            <a:r>
              <a:rPr lang="ru-RU" dirty="0">
                <a:solidFill>
                  <a:srgbClr val="282A2E"/>
                </a:solidFill>
              </a:rPr>
              <a:t>всех видов деятельности и форм собственности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solidFill>
                <a:srgbClr val="282A2E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282A2E"/>
                </a:solidFill>
              </a:rPr>
              <a:t>Срок предоставления формы: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accent1"/>
                </a:solidFill>
              </a:rPr>
              <a:t>с 1-го рабочего дня по 15-е число после отчетного периода</a:t>
            </a: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endParaRPr lang="ru-RU" b="1" dirty="0">
              <a:solidFill>
                <a:srgbClr val="363194"/>
              </a:solidFill>
            </a:endParaRPr>
          </a:p>
          <a:p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8"/>
          </p:nvPr>
        </p:nvSpPr>
        <p:spPr>
          <a:xfrm>
            <a:off x="12692388" y="5555088"/>
            <a:ext cx="4267543" cy="4005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669306" y="407089"/>
            <a:ext cx="9518374" cy="516836"/>
          </a:xfrm>
        </p:spPr>
        <p:txBody>
          <a:bodyPr/>
          <a:lstStyle/>
          <a:p>
            <a:r>
              <a:rPr lang="ru-RU" dirty="0"/>
              <a:t>РУКОВОДСТВО ПО ЗАПОЛНЕНИЮ</a:t>
            </a:r>
          </a:p>
        </p:txBody>
      </p:sp>
      <p:sp>
        <p:nvSpPr>
          <p:cNvPr id="9" name="Прямоугольник: скругленные углы 2">
            <a:extLst>
              <a:ext uri="{FF2B5EF4-FFF2-40B4-BE49-F238E27FC236}">
                <a16:creationId xmlns="" xmlns:a16="http://schemas.microsoft.com/office/drawing/2014/main" id="{BE661CAF-7768-9AC2-F538-B5F8ECA17596}"/>
              </a:ext>
            </a:extLst>
          </p:cNvPr>
          <p:cNvSpPr/>
          <p:nvPr/>
        </p:nvSpPr>
        <p:spPr>
          <a:xfrm>
            <a:off x="6327153" y="1818174"/>
            <a:ext cx="5093319" cy="3258651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282A2E"/>
              </a:solidFill>
            </a:endParaRPr>
          </a:p>
          <a:p>
            <a:pPr algn="just"/>
            <a:r>
              <a:rPr lang="ru-RU" sz="1400" dirty="0">
                <a:solidFill>
                  <a:srgbClr val="282A2E"/>
                </a:solidFill>
              </a:rPr>
              <a:t>В соответствии с частью 7 статьи 8 Федерального закона от 29.11.2007 № 282-ФЗ «Об официальном статистическом учете и системе государственной статистики в Российской Федерации» (в ред. Федерального закона от 30.12.2020 № 500-ФЗ) все юридические лица: коммерческие и некоммерческие организации обязаны предоставлять первичные статистические данные по формам федерального статистического наблюдения исключительно в форме электронного документа, подписанного электронной подписью. </a:t>
            </a:r>
          </a:p>
          <a:p>
            <a:pPr algn="just"/>
            <a:endParaRPr lang="ru-RU" sz="800" dirty="0">
              <a:solidFill>
                <a:srgbClr val="282A2E"/>
              </a:solidFill>
            </a:endParaRPr>
          </a:p>
          <a:p>
            <a:pPr algn="just"/>
            <a:r>
              <a:rPr lang="ru-RU" sz="1400" b="1" dirty="0">
                <a:solidFill>
                  <a:schemeClr val="accent1"/>
                </a:solidFill>
              </a:rPr>
              <a:t>Возможно создание и отправка отчета с применением </a:t>
            </a:r>
            <a:r>
              <a:rPr lang="ru-RU" sz="1400" b="1" dirty="0" smtClean="0">
                <a:solidFill>
                  <a:schemeClr val="accent1"/>
                </a:solidFill>
              </a:rPr>
              <a:t>мобильного приложения </a:t>
            </a:r>
            <a:r>
              <a:rPr lang="ru-RU" sz="1400" b="1" dirty="0">
                <a:solidFill>
                  <a:schemeClr val="accent1"/>
                </a:solidFill>
              </a:rPr>
              <a:t>«</a:t>
            </a:r>
            <a:r>
              <a:rPr lang="ru-RU" sz="1400" b="1" dirty="0" err="1">
                <a:solidFill>
                  <a:schemeClr val="accent1"/>
                </a:solidFill>
              </a:rPr>
              <a:t>Госключ</a:t>
            </a:r>
            <a:r>
              <a:rPr lang="ru-RU" sz="1400" b="1" dirty="0">
                <a:solidFill>
                  <a:schemeClr val="accent1"/>
                </a:solidFill>
              </a:rPr>
              <a:t>»</a:t>
            </a:r>
          </a:p>
          <a:p>
            <a:pPr algn="just"/>
            <a:endParaRPr lang="ru-RU" sz="1400" dirty="0">
              <a:solidFill>
                <a:srgbClr val="282A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/>
        </p:nvSpPr>
        <p:spPr>
          <a:xfrm>
            <a:off x="6581775" y="1282079"/>
            <a:ext cx="4591050" cy="4230808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/>
        </p:nvSpPr>
        <p:spPr>
          <a:xfrm>
            <a:off x="695112" y="1282080"/>
            <a:ext cx="4753187" cy="4230807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екст 1">
            <a:extLst>
              <a:ext uri="{FF2B5EF4-FFF2-40B4-BE49-F238E27FC236}">
                <a16:creationId xmlns="" xmlns:a16="http://schemas.microsoft.com/office/drawing/2014/main" id="{26C5B066-4021-7483-BF08-5037363E5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4952" y="1470307"/>
            <a:ext cx="4393506" cy="31899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b="1" u="sng" dirty="0">
                <a:solidFill>
                  <a:srgbClr val="363194"/>
                </a:solidFill>
              </a:rPr>
              <a:t>Ежемесячно</a:t>
            </a:r>
          </a:p>
          <a:p>
            <a:pPr marL="228600" indent="-228600" algn="just" defTabSz="62230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282A2E"/>
                </a:solidFill>
              </a:rPr>
              <a:t>если средняя численность работников в течение двух предыдущих лет превышает 15 человек, включая работающих по совместительству и договорам гражданско-правового характера, и годовой оборот организации в течение двух предыдущих лет превышает 800 млн. рублей;</a:t>
            </a:r>
          </a:p>
          <a:p>
            <a:pPr marL="228600" indent="-228600" algn="just" defTabSz="62230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282A2E"/>
                </a:solidFill>
              </a:rPr>
              <a:t>если юридическое лицо является владельцем лицензии на добычу полезных ископаемых независимо от средней численности работников и объема оборота организации;</a:t>
            </a:r>
          </a:p>
          <a:p>
            <a:pPr marL="228600" indent="-228600" algn="just" defTabSz="62230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282A2E"/>
                </a:solidFill>
              </a:rPr>
              <a:t>если юридическое лицо зарегистрировано или прошло реорганизацию в текущем или предыдущем году, независимо от средней численности работников и объема оборота организации</a:t>
            </a:r>
          </a:p>
        </p:txBody>
      </p:sp>
      <p:sp>
        <p:nvSpPr>
          <p:cNvPr id="7" name="Заголовок 17">
            <a:extLst>
              <a:ext uri="{FF2B5EF4-FFF2-40B4-BE49-F238E27FC236}">
                <a16:creationId xmlns="" xmlns:a16="http://schemas.microsoft.com/office/drawing/2014/main" id="{1EE0FF89-3733-B628-F89F-64A5EFD3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8261951" cy="403232"/>
          </a:xfrm>
        </p:spPr>
        <p:txBody>
          <a:bodyPr>
            <a:normAutofit/>
          </a:bodyPr>
          <a:lstStyle/>
          <a:p>
            <a:r>
              <a:rPr lang="ru-RU" dirty="0"/>
              <a:t>ПЕРИОДИЧНОСТЬ ПРЕДОСТАВЛЕНИЯ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03720" y="1484962"/>
            <a:ext cx="4038600" cy="240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400" b="1" u="sng" dirty="0">
                <a:solidFill>
                  <a:srgbClr val="363194"/>
                </a:solidFill>
                <a:cs typeface="Arial"/>
              </a:rPr>
              <a:t>Ежеквартально </a:t>
            </a:r>
          </a:p>
          <a:p>
            <a:pPr algn="just" defTabSz="622300">
              <a:lnSpc>
                <a:spcPct val="100000"/>
              </a:lnSpc>
              <a:spcBef>
                <a:spcPts val="0"/>
              </a:spcBef>
              <a:defRPr/>
            </a:pPr>
            <a:endParaRPr lang="ru-RU" sz="1400" dirty="0">
              <a:solidFill>
                <a:srgbClr val="282A2E"/>
              </a:solidFill>
            </a:endParaRPr>
          </a:p>
          <a:p>
            <a:pPr algn="just" defTabSz="622300">
              <a:lnSpc>
                <a:spcPts val="2100"/>
              </a:lnSpc>
              <a:spcBef>
                <a:spcPts val="0"/>
              </a:spcBef>
              <a:defRPr/>
            </a:pPr>
            <a:r>
              <a:rPr lang="ru-RU" sz="1400" dirty="0">
                <a:solidFill>
                  <a:srgbClr val="282A2E"/>
                </a:solidFill>
              </a:rPr>
              <a:t>если  средняя численность работников в течение двух предыдущих лет не превышает 15 человек (включая работающих по совместительству и договорам гражданско-правового характера) и годовой оборот организации в течение двух предыдущих лет не превышает 800 млн. рублей</a:t>
            </a:r>
            <a:endParaRPr lang="ru-RU" sz="1400" b="1" dirty="0">
              <a:solidFill>
                <a:srgbClr val="282A2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9"/>
          </p:nvPr>
        </p:nvSpPr>
        <p:spPr>
          <a:xfrm>
            <a:off x="12604320" y="5687719"/>
            <a:ext cx="1712181" cy="29359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3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Разъяснения по заполнению первичных статистических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2436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BC8EBD52-CDDB-ED1C-E1E3-AB8CBADD50D0}"/>
              </a:ext>
            </a:extLst>
          </p:cNvPr>
          <p:cNvSpPr/>
          <p:nvPr/>
        </p:nvSpPr>
        <p:spPr>
          <a:xfrm>
            <a:off x="6111152" y="2590350"/>
            <a:ext cx="3035079" cy="383149"/>
          </a:xfrm>
          <a:prstGeom prst="roundRect">
            <a:avLst>
              <a:gd name="adj" fmla="val 591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object 11">
            <a:extLst>
              <a:ext uri="{FF2B5EF4-FFF2-40B4-BE49-F238E27FC236}">
                <a16:creationId xmlns="" xmlns:a16="http://schemas.microsoft.com/office/drawing/2014/main" id="{CF4B7FFC-7DBC-744E-39D4-1E3C3F37EBFE}"/>
              </a:ext>
            </a:extLst>
          </p:cNvPr>
          <p:cNvSpPr txBox="1"/>
          <p:nvPr/>
        </p:nvSpPr>
        <p:spPr>
          <a:xfrm>
            <a:off x="6497973" y="2659751"/>
            <a:ext cx="229841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1400" dirty="0"/>
              <a:t>ежеквартально</a:t>
            </a:r>
            <a:endParaRPr lang="ru-RU" sz="1200" dirty="0"/>
          </a:p>
        </p:txBody>
      </p:sp>
      <p:sp>
        <p:nvSpPr>
          <p:cNvPr id="15" name="Заголовок 14">
            <a:extLst>
              <a:ext uri="{FF2B5EF4-FFF2-40B4-BE49-F238E27FC236}">
                <a16:creationId xmlns="" xmlns:a16="http://schemas.microsoft.com/office/drawing/2014/main" id="{28D1B7AF-8935-38EF-F08E-68031FF3A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52" y="425900"/>
            <a:ext cx="9060078" cy="309096"/>
          </a:xfrm>
        </p:spPr>
        <p:txBody>
          <a:bodyPr>
            <a:noAutofit/>
          </a:bodyPr>
          <a:lstStyle/>
          <a:p>
            <a:r>
              <a:rPr lang="ru-RU" dirty="0"/>
              <a:t>ПОРЯДОК ЗАПОЛНЕНИЯ СВЕДЕНИЙ</a:t>
            </a:r>
            <a:br>
              <a:rPr lang="ru-RU" dirty="0"/>
            </a:br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404305" y="1494792"/>
            <a:ext cx="6741926" cy="596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29" name="Прямоугольник: скругленные углы 6">
            <a:extLst>
              <a:ext uri="{FF2B5EF4-FFF2-40B4-BE49-F238E27FC236}">
                <a16:creationId xmlns="" xmlns:a16="http://schemas.microsoft.com/office/drawing/2014/main" id="{BC8EBD52-CDDB-ED1C-E1E3-AB8CBADD50D0}"/>
              </a:ext>
            </a:extLst>
          </p:cNvPr>
          <p:cNvSpPr/>
          <p:nvPr/>
        </p:nvSpPr>
        <p:spPr>
          <a:xfrm>
            <a:off x="2437120" y="2582311"/>
            <a:ext cx="3035079" cy="383149"/>
          </a:xfrm>
          <a:prstGeom prst="roundRect">
            <a:avLst>
              <a:gd name="adj" fmla="val 591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object 11">
            <a:extLst>
              <a:ext uri="{FF2B5EF4-FFF2-40B4-BE49-F238E27FC236}">
                <a16:creationId xmlns="" xmlns:a16="http://schemas.microsoft.com/office/drawing/2014/main" id="{CF4B7FFC-7DBC-744E-39D4-1E3C3F37EBFE}"/>
              </a:ext>
            </a:extLst>
          </p:cNvPr>
          <p:cNvSpPr txBox="1"/>
          <p:nvPr/>
        </p:nvSpPr>
        <p:spPr>
          <a:xfrm>
            <a:off x="2396608" y="2659752"/>
            <a:ext cx="2988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1400" dirty="0"/>
              <a:t>ежемесячно</a:t>
            </a:r>
            <a:endParaRPr sz="1400" dirty="0"/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9477546" y="239669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EF538E24-4CE3-4E55-B6D4-A730FF8B8DFA}"/>
              </a:ext>
            </a:extLst>
          </p:cNvPr>
          <p:cNvCxnSpPr>
            <a:cxnSpLocks/>
          </p:cNvCxnSpPr>
          <p:nvPr/>
        </p:nvCxnSpPr>
        <p:spPr>
          <a:xfrm>
            <a:off x="3890608" y="2042311"/>
            <a:ext cx="0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17AD6904-602C-4203-A71D-214D459D0BD9}"/>
              </a:ext>
            </a:extLst>
          </p:cNvPr>
          <p:cNvCxnSpPr>
            <a:cxnSpLocks/>
          </p:cNvCxnSpPr>
          <p:nvPr/>
        </p:nvCxnSpPr>
        <p:spPr>
          <a:xfrm flipV="1">
            <a:off x="7628691" y="2018843"/>
            <a:ext cx="0" cy="5634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="" xmlns:a16="http://schemas.microsoft.com/office/drawing/2014/main" id="{C0EE1F16-511B-4E5B-B34B-379B92AAEF06}"/>
              </a:ext>
            </a:extLst>
          </p:cNvPr>
          <p:cNvCxnSpPr/>
          <p:nvPr/>
        </p:nvCxnSpPr>
        <p:spPr>
          <a:xfrm>
            <a:off x="5845704" y="23966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8778570" y="11911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: скругленные углы 4">
            <a:extLst>
              <a:ext uri="{FF2B5EF4-FFF2-40B4-BE49-F238E27FC236}">
                <a16:creationId xmlns="" xmlns:a16="http://schemas.microsoft.com/office/drawing/2014/main" id="{7EA34F4F-1E1C-D70E-3D8A-DA06683000ED}"/>
              </a:ext>
            </a:extLst>
          </p:cNvPr>
          <p:cNvSpPr/>
          <p:nvPr/>
        </p:nvSpPr>
        <p:spPr>
          <a:xfrm>
            <a:off x="2404305" y="3423975"/>
            <a:ext cx="6741926" cy="62909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3" name="Прямоугольник: скругленные углы 6">
            <a:extLst>
              <a:ext uri="{FF2B5EF4-FFF2-40B4-BE49-F238E27FC236}">
                <a16:creationId xmlns="" xmlns:a16="http://schemas.microsoft.com/office/drawing/2014/main" id="{BC8EBD52-CDDB-ED1C-E1E3-AB8CBADD50D0}"/>
              </a:ext>
            </a:extLst>
          </p:cNvPr>
          <p:cNvSpPr/>
          <p:nvPr/>
        </p:nvSpPr>
        <p:spPr>
          <a:xfrm>
            <a:off x="2419833" y="4522885"/>
            <a:ext cx="3032066" cy="383149"/>
          </a:xfrm>
          <a:prstGeom prst="roundRect">
            <a:avLst>
              <a:gd name="adj" fmla="val 591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object 11">
            <a:extLst>
              <a:ext uri="{FF2B5EF4-FFF2-40B4-BE49-F238E27FC236}">
                <a16:creationId xmlns="" xmlns:a16="http://schemas.microsoft.com/office/drawing/2014/main" id="{CF4B7FFC-7DBC-744E-39D4-1E3C3F37EBFE}"/>
              </a:ext>
            </a:extLst>
          </p:cNvPr>
          <p:cNvSpPr txBox="1"/>
          <p:nvPr/>
        </p:nvSpPr>
        <p:spPr>
          <a:xfrm>
            <a:off x="2591117" y="4600324"/>
            <a:ext cx="259898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1400" dirty="0"/>
              <a:t>за отчетный месяц</a:t>
            </a:r>
            <a:endParaRPr sz="1400" dirty="0"/>
          </a:p>
        </p:txBody>
      </p:sp>
      <p:sp>
        <p:nvSpPr>
          <p:cNvPr id="45" name="Прямоугольник: скругленные углы 6">
            <a:extLst>
              <a:ext uri="{FF2B5EF4-FFF2-40B4-BE49-F238E27FC236}">
                <a16:creationId xmlns="" xmlns:a16="http://schemas.microsoft.com/office/drawing/2014/main" id="{BC8EBD52-CDDB-ED1C-E1E3-AB8CBADD50D0}"/>
              </a:ext>
            </a:extLst>
          </p:cNvPr>
          <p:cNvSpPr/>
          <p:nvPr/>
        </p:nvSpPr>
        <p:spPr>
          <a:xfrm>
            <a:off x="6111279" y="4522884"/>
            <a:ext cx="3035079" cy="383149"/>
          </a:xfrm>
          <a:prstGeom prst="roundRect">
            <a:avLst>
              <a:gd name="adj" fmla="val 591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object 11">
            <a:extLst>
              <a:ext uri="{FF2B5EF4-FFF2-40B4-BE49-F238E27FC236}">
                <a16:creationId xmlns="" xmlns:a16="http://schemas.microsoft.com/office/drawing/2014/main" id="{CF4B7FFC-7DBC-744E-39D4-1E3C3F37EBFE}"/>
              </a:ext>
            </a:extLst>
          </p:cNvPr>
          <p:cNvSpPr txBox="1"/>
          <p:nvPr/>
        </p:nvSpPr>
        <p:spPr>
          <a:xfrm>
            <a:off x="6364774" y="4600324"/>
            <a:ext cx="256304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1400" dirty="0"/>
              <a:t>за период с начала года</a:t>
            </a:r>
            <a:endParaRPr sz="1400" dirty="0"/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="" xmlns:a16="http://schemas.microsoft.com/office/drawing/2014/main" id="{EF538E24-4CE3-4E55-B6D4-A730FF8B8DFA}"/>
              </a:ext>
            </a:extLst>
          </p:cNvPr>
          <p:cNvCxnSpPr>
            <a:cxnSpLocks/>
          </p:cNvCxnSpPr>
          <p:nvPr/>
        </p:nvCxnSpPr>
        <p:spPr>
          <a:xfrm>
            <a:off x="3897943" y="3982884"/>
            <a:ext cx="0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="" xmlns:a16="http://schemas.microsoft.com/office/drawing/2014/main" id="{EF538E24-4CE3-4E55-B6D4-A730FF8B8DFA}"/>
              </a:ext>
            </a:extLst>
          </p:cNvPr>
          <p:cNvCxnSpPr>
            <a:cxnSpLocks/>
          </p:cNvCxnSpPr>
          <p:nvPr/>
        </p:nvCxnSpPr>
        <p:spPr>
          <a:xfrm>
            <a:off x="7646437" y="3944127"/>
            <a:ext cx="746" cy="5787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EF538E24-4CE3-4E55-B6D4-A730FF8B8DFA}"/>
              </a:ext>
            </a:extLst>
          </p:cNvPr>
          <p:cNvCxnSpPr>
            <a:cxnSpLocks/>
          </p:cNvCxnSpPr>
          <p:nvPr/>
        </p:nvCxnSpPr>
        <p:spPr>
          <a:xfrm>
            <a:off x="3890608" y="2973499"/>
            <a:ext cx="0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EF538E24-4CE3-4E55-B6D4-A730FF8B8DFA}"/>
              </a:ext>
            </a:extLst>
          </p:cNvPr>
          <p:cNvCxnSpPr>
            <a:cxnSpLocks/>
          </p:cNvCxnSpPr>
          <p:nvPr/>
        </p:nvCxnSpPr>
        <p:spPr>
          <a:xfrm>
            <a:off x="7628818" y="2965460"/>
            <a:ext cx="0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ject 11">
            <a:extLst>
              <a:ext uri="{FF2B5EF4-FFF2-40B4-BE49-F238E27FC236}">
                <a16:creationId xmlns="" xmlns:a16="http://schemas.microsoft.com/office/drawing/2014/main" id="{7060600A-B628-4301-60B3-FCE4D502A6ED}"/>
              </a:ext>
            </a:extLst>
          </p:cNvPr>
          <p:cNvSpPr txBox="1"/>
          <p:nvPr/>
        </p:nvSpPr>
        <p:spPr>
          <a:xfrm>
            <a:off x="3240752" y="1635253"/>
            <a:ext cx="5209904" cy="45653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400" dirty="0">
                <a:solidFill>
                  <a:schemeClr val="bg1"/>
                </a:solidFill>
              </a:rPr>
              <a:t>Юридические лица, предоставляющие сведения по форме</a:t>
            </a:r>
          </a:p>
          <a:p>
            <a:pPr marL="12700" marR="5080">
              <a:spcBef>
                <a:spcPts val="100"/>
              </a:spcBef>
            </a:pP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8" name="object 11">
            <a:extLst>
              <a:ext uri="{FF2B5EF4-FFF2-40B4-BE49-F238E27FC236}">
                <a16:creationId xmlns="" xmlns:a16="http://schemas.microsoft.com/office/drawing/2014/main" id="{7060600A-B628-4301-60B3-FCE4D502A6ED}"/>
              </a:ext>
            </a:extLst>
          </p:cNvPr>
          <p:cNvSpPr txBox="1"/>
          <p:nvPr/>
        </p:nvSpPr>
        <p:spPr>
          <a:xfrm>
            <a:off x="3240752" y="3601117"/>
            <a:ext cx="4879991" cy="22826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1400" dirty="0">
                <a:solidFill>
                  <a:schemeClr val="bg1"/>
                </a:solidFill>
              </a:rPr>
              <a:t>заполняют сведения по всем графам</a:t>
            </a:r>
          </a:p>
        </p:txBody>
      </p:sp>
    </p:spTree>
    <p:extLst>
      <p:ext uri="{BB962C8B-B14F-4D97-AF65-F5344CB8AC3E}">
        <p14:creationId xmlns:p14="http://schemas.microsoft.com/office/powerpoint/2010/main" val="1044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ПОКАЗАТЕЛИ ФОРМЫ</a:t>
            </a:r>
          </a:p>
        </p:txBody>
      </p:sp>
      <p:sp>
        <p:nvSpPr>
          <p:cNvPr id="8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/>
        </p:nvSpPr>
        <p:spPr>
          <a:xfrm>
            <a:off x="723900" y="1866900"/>
            <a:ext cx="9353550" cy="1924050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8"/>
          </p:nvPr>
        </p:nvSpPr>
        <p:spPr>
          <a:xfrm>
            <a:off x="885825" y="1962150"/>
            <a:ext cx="8948738" cy="198120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b="0" dirty="0">
                <a:solidFill>
                  <a:schemeClr val="accent1"/>
                </a:solidFill>
              </a:rPr>
              <a:t>Данные приводятся в целом по организации (по строке 01) и по фактическим видам экономической деятельности  (по свободным строкам начиная с 02) в соответствии с Приложением № 1.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400" b="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b="0" dirty="0">
                <a:solidFill>
                  <a:srgbClr val="282A2E"/>
                </a:solidFill>
                <a:cs typeface="Arial" panose="020B0604020202020204" pitchFamily="34" charset="0"/>
              </a:rPr>
              <a:t>Приложение № 1 размещено на официальном сайте Росстата в рубрике «Респондентам / Формы федерального статистического наблюдения и формы бухгалтерской (финансовой) отчетности»: «Приложение для заполнения формы федерального статистического наблюдения № П-4 «Сведения о численности и заработной плате работников»» – «Перечень видов экономической деятельности для заполнения формы № П-4» (файл DOCX).</a:t>
            </a:r>
          </a:p>
          <a:p>
            <a:pPr algn="just"/>
            <a:r>
              <a:rPr lang="ru-RU" sz="1400" b="0" dirty="0">
                <a:solidFill>
                  <a:srgbClr val="282A2E"/>
                </a:solidFill>
                <a:cs typeface="Arial" panose="020B0604020202020204" pitchFamily="34" charset="0"/>
              </a:rPr>
              <a:t> </a:t>
            </a:r>
          </a:p>
          <a:p>
            <a:pPr algn="just"/>
            <a:endParaRPr lang="ru-RU" sz="14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1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/>
        </p:nvSpPr>
        <p:spPr>
          <a:xfrm>
            <a:off x="723900" y="1190632"/>
            <a:ext cx="9353550" cy="52863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8"/>
          </p:nvPr>
        </p:nvSpPr>
        <p:spPr>
          <a:xfrm>
            <a:off x="919164" y="1306972"/>
            <a:ext cx="8034335" cy="29595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200" b="0" dirty="0">
                <a:solidFill>
                  <a:schemeClr val="accent1"/>
                </a:solidFill>
              </a:rPr>
              <a:t>Данные не могут иметь отрицательного значения.</a:t>
            </a:r>
          </a:p>
          <a:p>
            <a:pPr algn="just"/>
            <a:endParaRPr lang="ru-RU" sz="14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3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/>
        </p:nvSpPr>
        <p:spPr>
          <a:xfrm>
            <a:off x="723902" y="3952875"/>
            <a:ext cx="9353548" cy="1952625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8"/>
          </p:nvPr>
        </p:nvSpPr>
        <p:spPr>
          <a:xfrm>
            <a:off x="902495" y="4036049"/>
            <a:ext cx="8996361" cy="178627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b="0" dirty="0">
                <a:solidFill>
                  <a:schemeClr val="accent1"/>
                </a:solidFill>
              </a:rPr>
              <a:t>При отсутствии показателей для заполнения формы: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200" dirty="0">
              <a:solidFill>
                <a:schemeClr val="accent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0" dirty="0">
                <a:solidFill>
                  <a:srgbClr val="282A2E"/>
                </a:solidFill>
                <a:cs typeface="Arial" panose="020B0604020202020204" pitchFamily="34" charset="0"/>
              </a:rPr>
              <a:t>Если организация включена в перечень респондентов, подлежащих федеральному статистическому наблюдению, но показатели для заполнения отчета отсутствуют, следует предоставить «пустой» отчет, не заполненный показателями.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3200" b="0" dirty="0">
              <a:solidFill>
                <a:srgbClr val="282A2E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0" dirty="0">
                <a:solidFill>
                  <a:srgbClr val="282A2E"/>
                </a:solidFill>
                <a:cs typeface="Arial" panose="020B0604020202020204" pitchFamily="34" charset="0"/>
              </a:rPr>
              <a:t>При предоставлении «пустого» отчета заполняется только титульный раздел формы, а в остальных разделах не должно указываться никаких значений данных, в том числе нулевых и прочерков.</a:t>
            </a:r>
            <a:endParaRPr lang="ru-RU" sz="5600" b="0" dirty="0">
              <a:solidFill>
                <a:srgbClr val="282A2E"/>
              </a:solidFill>
            </a:endParaRPr>
          </a:p>
          <a:p>
            <a:pPr algn="just"/>
            <a:endParaRPr lang="ru-RU" sz="14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0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>
            <a:extLst>
              <a:ext uri="{FF2B5EF4-FFF2-40B4-BE49-F238E27FC236}">
                <a16:creationId xmlns="" xmlns:a16="http://schemas.microsoft.com/office/drawing/2014/main" id="{029740E6-0A9F-3753-E856-3FB32C43E8E9}"/>
              </a:ext>
            </a:extLst>
          </p:cNvPr>
          <p:cNvCxnSpPr>
            <a:cxnSpLocks/>
          </p:cNvCxnSpPr>
          <p:nvPr/>
        </p:nvCxnSpPr>
        <p:spPr>
          <a:xfrm>
            <a:off x="2084260" y="3255783"/>
            <a:ext cx="2415" cy="871841"/>
          </a:xfrm>
          <a:prstGeom prst="line">
            <a:avLst/>
          </a:prstGeom>
          <a:ln w="1905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: скругленные углы 25">
            <a:extLst>
              <a:ext uri="{FF2B5EF4-FFF2-40B4-BE49-F238E27FC236}">
                <a16:creationId xmlns="" xmlns:a16="http://schemas.microsoft.com/office/drawing/2014/main" id="{E07BB28D-85BF-25C8-81DD-FA1E9F9A65AF}"/>
              </a:ext>
            </a:extLst>
          </p:cNvPr>
          <p:cNvSpPr/>
          <p:nvPr/>
        </p:nvSpPr>
        <p:spPr>
          <a:xfrm>
            <a:off x="4145397" y="1959450"/>
            <a:ext cx="3655600" cy="721546"/>
          </a:xfrm>
          <a:prstGeom prst="roundRect">
            <a:avLst>
              <a:gd name="adj" fmla="val 548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="" xmlns:a16="http://schemas.microsoft.com/office/drawing/2014/main" id="{78F59363-6F23-CB6F-83E7-B6BCF2EF5D95}"/>
              </a:ext>
            </a:extLst>
          </p:cNvPr>
          <p:cNvSpPr/>
          <p:nvPr/>
        </p:nvSpPr>
        <p:spPr>
          <a:xfrm>
            <a:off x="771470" y="4063678"/>
            <a:ext cx="2873549" cy="781700"/>
          </a:xfrm>
          <a:prstGeom prst="roundRect">
            <a:avLst>
              <a:gd name="adj" fmla="val 548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5">
            <a:extLst>
              <a:ext uri="{FF2B5EF4-FFF2-40B4-BE49-F238E27FC236}">
                <a16:creationId xmlns="" xmlns:a16="http://schemas.microsoft.com/office/drawing/2014/main" id="{FD35116E-4752-DCB8-E782-3079AA58C994}"/>
              </a:ext>
            </a:extLst>
          </p:cNvPr>
          <p:cNvSpPr txBox="1"/>
          <p:nvPr/>
        </p:nvSpPr>
        <p:spPr>
          <a:xfrm>
            <a:off x="687267" y="4100800"/>
            <a:ext cx="2949693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списочного состава</a:t>
            </a:r>
          </a:p>
          <a:p>
            <a:pPr marL="12700" algn="ctr">
              <a:lnSpc>
                <a:spcPct val="100000"/>
              </a:lnSpc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(без внешних совместителей)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spcBef>
                <a:spcPts val="600"/>
              </a:spcBef>
            </a:pPr>
            <a:r>
              <a:rPr lang="ru-RU" sz="1100" dirty="0">
                <a:solidFill>
                  <a:srgbClr val="282A2E"/>
                </a:solidFill>
                <a:latin typeface="Arial"/>
                <a:cs typeface="Arial"/>
              </a:rPr>
              <a:t>Графа 2</a:t>
            </a:r>
            <a:endParaRPr lang="ru-RU" sz="1100" dirty="0">
              <a:latin typeface="Arial"/>
              <a:cs typeface="Arial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="" xmlns:a16="http://schemas.microsoft.com/office/drawing/2014/main" id="{1E57F4AA-77E3-7180-7C34-FE35462640D4}"/>
              </a:ext>
            </a:extLst>
          </p:cNvPr>
          <p:cNvSpPr txBox="1"/>
          <p:nvPr/>
        </p:nvSpPr>
        <p:spPr>
          <a:xfrm>
            <a:off x="4310276" y="2090673"/>
            <a:ext cx="332584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Средняя численность работников 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lnSpc>
                <a:spcPct val="100000"/>
              </a:lnSpc>
              <a:spcBef>
                <a:spcPts val="600"/>
              </a:spcBef>
            </a:pPr>
            <a:r>
              <a:rPr lang="ru-RU" sz="1100" spc="-10" dirty="0">
                <a:solidFill>
                  <a:srgbClr val="282A2E"/>
                </a:solidFill>
                <a:latin typeface="Arial"/>
                <a:cs typeface="Arial"/>
              </a:rPr>
              <a:t>Графа 1</a:t>
            </a:r>
          </a:p>
        </p:txBody>
      </p:sp>
      <p:sp>
        <p:nvSpPr>
          <p:cNvPr id="14" name="Заголовок 17">
            <a:extLst>
              <a:ext uri="{FF2B5EF4-FFF2-40B4-BE49-F238E27FC236}">
                <a16:creationId xmlns="" xmlns:a16="http://schemas.microsoft.com/office/drawing/2014/main" id="{DA4B1934-C7F8-4946-A767-501A516F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403232"/>
          </a:xfrm>
        </p:spPr>
        <p:txBody>
          <a:bodyPr>
            <a:normAutofit/>
          </a:bodyPr>
          <a:lstStyle/>
          <a:p>
            <a:r>
              <a:rPr lang="ru-RU" sz="2200" dirty="0"/>
              <a:t>ПОКАЗАТЕЛИ ФОРМЫ</a:t>
            </a:r>
            <a:endParaRPr lang="ru-RU" sz="2200" dirty="0">
              <a:solidFill>
                <a:srgbClr val="282A2E"/>
              </a:solidFill>
            </a:endParaRPr>
          </a:p>
        </p:txBody>
      </p:sp>
      <p:sp>
        <p:nvSpPr>
          <p:cNvPr id="15" name="Заголовок 17">
            <a:extLst>
              <a:ext uri="{FF2B5EF4-FFF2-40B4-BE49-F238E27FC236}">
                <a16:creationId xmlns="" xmlns:a16="http://schemas.microsoft.com/office/drawing/2014/main" id="{3086DBFA-0D6A-B8FA-4966-4E32C2A00B60}"/>
              </a:ext>
            </a:extLst>
          </p:cNvPr>
          <p:cNvSpPr txBox="1">
            <a:spLocks/>
          </p:cNvSpPr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средняя численность работников, человек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EF538E24-4CE3-4E55-B6D4-A730FF8B8DFA}"/>
              </a:ext>
            </a:extLst>
          </p:cNvPr>
          <p:cNvCxnSpPr>
            <a:cxnSpLocks/>
          </p:cNvCxnSpPr>
          <p:nvPr/>
        </p:nvCxnSpPr>
        <p:spPr>
          <a:xfrm flipH="1">
            <a:off x="2068971" y="3182195"/>
            <a:ext cx="78084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BA9261D2-B368-2EB8-A93E-1487DEA8D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817" y="3045337"/>
            <a:ext cx="273715" cy="273715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30272278-07CF-4D13-E6CB-7FE2F03F82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339" y="3045337"/>
            <a:ext cx="273715" cy="273715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37EA313B-4FC7-B666-C5F9-CBDBB19DD1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961" y="3045337"/>
            <a:ext cx="273715" cy="273715"/>
          </a:xfrm>
          <a:prstGeom prst="rect">
            <a:avLst/>
          </a:prstGeom>
        </p:spPr>
      </p:pic>
      <p:sp>
        <p:nvSpPr>
          <p:cNvPr id="29" name="Прямоугольник: скругленные углы 24">
            <a:extLst>
              <a:ext uri="{FF2B5EF4-FFF2-40B4-BE49-F238E27FC236}">
                <a16:creationId xmlns="" xmlns:a16="http://schemas.microsoft.com/office/drawing/2014/main" id="{78F59363-6F23-CB6F-83E7-B6BCF2EF5D95}"/>
              </a:ext>
            </a:extLst>
          </p:cNvPr>
          <p:cNvSpPr/>
          <p:nvPr/>
        </p:nvSpPr>
        <p:spPr>
          <a:xfrm>
            <a:off x="4536422" y="4053634"/>
            <a:ext cx="2873549" cy="781700"/>
          </a:xfrm>
          <a:prstGeom prst="roundRect">
            <a:avLst>
              <a:gd name="adj" fmla="val 548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029740E6-0A9F-3753-E856-3FB32C43E8E9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5973197" y="3319052"/>
            <a:ext cx="0" cy="828914"/>
          </a:xfrm>
          <a:prstGeom prst="line">
            <a:avLst/>
          </a:prstGeom>
          <a:ln w="1905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: скругленные углы 24">
            <a:extLst>
              <a:ext uri="{FF2B5EF4-FFF2-40B4-BE49-F238E27FC236}">
                <a16:creationId xmlns="" xmlns:a16="http://schemas.microsoft.com/office/drawing/2014/main" id="{78F59363-6F23-CB6F-83E7-B6BCF2EF5D95}"/>
              </a:ext>
            </a:extLst>
          </p:cNvPr>
          <p:cNvSpPr/>
          <p:nvPr/>
        </p:nvSpPr>
        <p:spPr>
          <a:xfrm>
            <a:off x="8337100" y="4063678"/>
            <a:ext cx="2873549" cy="781700"/>
          </a:xfrm>
          <a:prstGeom prst="roundRect">
            <a:avLst>
              <a:gd name="adj" fmla="val 548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029740E6-0A9F-3753-E856-3FB32C43E8E9}"/>
              </a:ext>
            </a:extLst>
          </p:cNvPr>
          <p:cNvCxnSpPr>
            <a:cxnSpLocks/>
          </p:cNvCxnSpPr>
          <p:nvPr/>
        </p:nvCxnSpPr>
        <p:spPr>
          <a:xfrm>
            <a:off x="9780752" y="3329096"/>
            <a:ext cx="2113" cy="734582"/>
          </a:xfrm>
          <a:prstGeom prst="line">
            <a:avLst/>
          </a:prstGeom>
          <a:ln w="1905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ject 5">
            <a:extLst>
              <a:ext uri="{FF2B5EF4-FFF2-40B4-BE49-F238E27FC236}">
                <a16:creationId xmlns="" xmlns:a16="http://schemas.microsoft.com/office/drawing/2014/main" id="{FD35116E-4752-DCB8-E782-3079AA58C994}"/>
              </a:ext>
            </a:extLst>
          </p:cNvPr>
          <p:cNvSpPr txBox="1"/>
          <p:nvPr/>
        </p:nvSpPr>
        <p:spPr>
          <a:xfrm>
            <a:off x="4536422" y="4214934"/>
            <a:ext cx="294969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внешних совместителей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spcBef>
                <a:spcPts val="600"/>
              </a:spcBef>
            </a:pPr>
            <a:r>
              <a:rPr lang="ru-RU" sz="1100" dirty="0">
                <a:solidFill>
                  <a:srgbClr val="282A2E"/>
                </a:solidFill>
                <a:latin typeface="Arial"/>
                <a:cs typeface="Arial"/>
              </a:rPr>
              <a:t>Графа 3</a:t>
            </a:r>
            <a:endParaRPr lang="ru-RU" sz="1100" dirty="0">
              <a:latin typeface="Arial"/>
              <a:cs typeface="Arial"/>
            </a:endParaRPr>
          </a:p>
        </p:txBody>
      </p:sp>
      <p:sp>
        <p:nvSpPr>
          <p:cNvPr id="38" name="object 5">
            <a:extLst>
              <a:ext uri="{FF2B5EF4-FFF2-40B4-BE49-F238E27FC236}">
                <a16:creationId xmlns="" xmlns:a16="http://schemas.microsoft.com/office/drawing/2014/main" id="{FD35116E-4752-DCB8-E782-3079AA58C994}"/>
              </a:ext>
            </a:extLst>
          </p:cNvPr>
          <p:cNvSpPr txBox="1"/>
          <p:nvPr/>
        </p:nvSpPr>
        <p:spPr>
          <a:xfrm>
            <a:off x="8338155" y="4109562"/>
            <a:ext cx="294969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accent1"/>
                </a:solidFill>
                <a:cs typeface="Arial Black"/>
              </a:rPr>
              <a:t>по договорам гражданско-правового характера</a:t>
            </a:r>
            <a:endParaRPr sz="1400" b="1" dirty="0">
              <a:solidFill>
                <a:schemeClr val="accent1"/>
              </a:solidFill>
              <a:cs typeface="Arial Black"/>
            </a:endParaRPr>
          </a:p>
          <a:p>
            <a:pPr marR="5080" algn="ctr">
              <a:spcBef>
                <a:spcPts val="600"/>
              </a:spcBef>
            </a:pPr>
            <a:r>
              <a:rPr lang="ru-RU" sz="1100" dirty="0">
                <a:solidFill>
                  <a:srgbClr val="282A2E"/>
                </a:solidFill>
                <a:latin typeface="Arial"/>
                <a:cs typeface="Arial"/>
              </a:rPr>
              <a:t>Графа 4</a:t>
            </a:r>
            <a:endParaRPr lang="ru-RU" sz="1100" dirty="0">
              <a:latin typeface="Arial"/>
              <a:cs typeface="Arial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2697D7A6-9598-0842-9238-540E787BC9C3}"/>
              </a:ext>
            </a:extLst>
          </p:cNvPr>
          <p:cNvCxnSpPr>
            <a:endCxn id="27" idx="0"/>
          </p:cNvCxnSpPr>
          <p:nvPr/>
        </p:nvCxnSpPr>
        <p:spPr>
          <a:xfrm>
            <a:off x="5969213" y="2645823"/>
            <a:ext cx="3984" cy="399514"/>
          </a:xfrm>
          <a:prstGeom prst="line">
            <a:avLst/>
          </a:prstGeom>
          <a:ln w="19050">
            <a:solidFill>
              <a:srgbClr val="CBE4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6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лайд &quot;Содержание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Пусто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3727</TotalTime>
  <Words>1217</Words>
  <Application>Microsoft Office PowerPoint</Application>
  <PresentationFormat>Произвольный</PresentationFormat>
  <Paragraphs>217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Титульный слайд</vt:lpstr>
      <vt:lpstr>Слайд "Содержание"</vt:lpstr>
      <vt:lpstr>Слайды "Раздел"</vt:lpstr>
      <vt:lpstr>Информационные слайды</vt:lpstr>
      <vt:lpstr>Пустой слайд</vt:lpstr>
      <vt:lpstr>ФОРМА N П-4</vt:lpstr>
      <vt:lpstr>Презентация PowerPoint</vt:lpstr>
      <vt:lpstr>1</vt:lpstr>
      <vt:lpstr>РУКОВОДСТВО ПО ЗАПОЛНЕНИЮ</vt:lpstr>
      <vt:lpstr>ПЕРИОДИЧНОСТЬ ПРЕДОСТАВЛЕНИЯ</vt:lpstr>
      <vt:lpstr>2</vt:lpstr>
      <vt:lpstr>ПОРЯДОК ЗАПОЛНЕНИЯ СВЕДЕНИЙ </vt:lpstr>
      <vt:lpstr>ПОКАЗАТЕЛИ ФОРМЫ</vt:lpstr>
      <vt:lpstr>ПОКАЗАТЕЛИ ФОРМЫ</vt:lpstr>
      <vt:lpstr>ПОКАЗАТЕЛИ ФОРМЫ</vt:lpstr>
      <vt:lpstr>ПОКАЗАТЕЛИ ФОРМЫ</vt:lpstr>
      <vt:lpstr>ПОКАЗАТЕЛИ ФОРМЫ</vt:lpstr>
      <vt:lpstr>ПОКАЗАТЕЛИ ФОРМЫ</vt:lpstr>
      <vt:lpstr>ПОКАЗАТЕЛИ ФОРМЫ</vt:lpstr>
      <vt:lpstr>ПОКАЗАТЕЛИ ФОРМЫ</vt:lpstr>
      <vt:lpstr>ПОКАЗАТЕЛИ ФОРМЫ</vt:lpstr>
      <vt:lpstr>ПОКАЗАТЕЛИ ФОРМЫ</vt:lpstr>
      <vt:lpstr>3</vt:lpstr>
      <vt:lpstr>АДМИНИСТРАТИВНАЯ ОТВЕТСТВЕННОСТЬ  ЗА ПРАВОНАРУШЕНИЯ</vt:lpstr>
      <vt:lpstr>4</vt:lpstr>
      <vt:lpstr>КОНТАКТНЫЕ  ДАННЫЕ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Токарева Екатерина Дмитриевна</dc:creator>
  <cp:lastModifiedBy>Пользователь Windows</cp:lastModifiedBy>
  <cp:revision>469</cp:revision>
  <cp:lastPrinted>2024-02-09T08:35:18Z</cp:lastPrinted>
  <dcterms:created xsi:type="dcterms:W3CDTF">2023-12-06T11:24:07Z</dcterms:created>
  <dcterms:modified xsi:type="dcterms:W3CDTF">2024-04-12T12:04:59Z</dcterms:modified>
</cp:coreProperties>
</file>