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1"/>
  </p:notesMasterIdLst>
  <p:sldIdLst>
    <p:sldId id="267" r:id="rId5"/>
    <p:sldId id="347" r:id="rId6"/>
    <p:sldId id="343" r:id="rId7"/>
    <p:sldId id="348" r:id="rId8"/>
    <p:sldId id="350" r:id="rId9"/>
    <p:sldId id="349" r:id="rId10"/>
    <p:sldId id="351" r:id="rId11"/>
    <p:sldId id="352" r:id="rId12"/>
    <p:sldId id="353" r:id="rId13"/>
    <p:sldId id="354" r:id="rId14"/>
    <p:sldId id="359" r:id="rId15"/>
    <p:sldId id="362" r:id="rId16"/>
    <p:sldId id="372" r:id="rId17"/>
    <p:sldId id="363" r:id="rId18"/>
    <p:sldId id="364" r:id="rId19"/>
    <p:sldId id="365" r:id="rId20"/>
    <p:sldId id="366" r:id="rId21"/>
    <p:sldId id="367" r:id="rId22"/>
    <p:sldId id="371" r:id="rId23"/>
    <p:sldId id="368" r:id="rId24"/>
    <p:sldId id="369" r:id="rId25"/>
    <p:sldId id="370" r:id="rId26"/>
    <p:sldId id="355" r:id="rId27"/>
    <p:sldId id="356" r:id="rId28"/>
    <p:sldId id="357" r:id="rId29"/>
    <p:sldId id="358" r:id="rId30"/>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Раздел по умолчанию" id="{813E7E71-C5F7-4B5B-9AF3-127467180769}">
          <p14:sldIdLst>
            <p14:sldId id="267"/>
            <p14:sldId id="347"/>
            <p14:sldId id="343"/>
            <p14:sldId id="348"/>
            <p14:sldId id="350"/>
            <p14:sldId id="349"/>
            <p14:sldId id="351"/>
            <p14:sldId id="352"/>
            <p14:sldId id="353"/>
            <p14:sldId id="354"/>
            <p14:sldId id="359"/>
            <p14:sldId id="362"/>
            <p14:sldId id="372"/>
            <p14:sldId id="363"/>
            <p14:sldId id="364"/>
            <p14:sldId id="365"/>
            <p14:sldId id="366"/>
            <p14:sldId id="367"/>
            <p14:sldId id="371"/>
            <p14:sldId id="368"/>
            <p14:sldId id="369"/>
            <p14:sldId id="370"/>
            <p14:sldId id="355"/>
            <p14:sldId id="356"/>
            <p14:sldId id="357"/>
            <p14:sldId id="358"/>
          </p14:sldIdLst>
        </p14:section>
      </p14:sectionLst>
    </p:ext>
    <p:ext uri="{EFAFB233-063F-42B5-8137-9DF3F51BA10A}">
      <p15:sldGuideLst xmlns:p15="http://schemas.microsoft.com/office/powerpoint/2012/main" xmlns="">
        <p15:guide id="1" orient="horz" pos="142" userDrawn="1">
          <p15:clr>
            <a:srgbClr val="A4A3A4"/>
          </p15:clr>
        </p15:guide>
        <p15:guide id="4" pos="1300" userDrawn="1">
          <p15:clr>
            <a:srgbClr val="A4A3A4"/>
          </p15:clr>
        </p15:guide>
        <p15:guide id="6" pos="257" userDrawn="1">
          <p15:clr>
            <a:srgbClr val="A4A3A4"/>
          </p15:clr>
        </p15:guide>
        <p15:guide id="7" orient="horz" pos="386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D4D4D"/>
    <a:srgbClr val="595959"/>
    <a:srgbClr val="AAAAAA"/>
    <a:srgbClr val="6B6B6B"/>
    <a:srgbClr val="283583"/>
    <a:srgbClr val="E0002B"/>
    <a:srgbClr val="FFFFFF"/>
    <a:srgbClr val="E1002B"/>
    <a:srgbClr val="334286"/>
    <a:srgbClr val="FFC32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D03447BB-5D67-496B-8E87-E561075AD55C}" styleName="Темный стиль 1 — акцент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BDBED569-4797-4DF1-A0F4-6AAB3CD982D8}" styleName="Светлый стиль 3 — акцент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8034E78-7F5D-4C2E-B375-FC64B27BC917}" styleName="Темный стиль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856" autoAdjust="0"/>
    <p:restoredTop sz="96395" autoAdjust="0"/>
  </p:normalViewPr>
  <p:slideViewPr>
    <p:cSldViewPr snapToGrid="0" snapToObjects="1">
      <p:cViewPr varScale="1">
        <p:scale>
          <a:sx n="78" d="100"/>
          <a:sy n="78" d="100"/>
        </p:scale>
        <p:origin x="-84" y="-684"/>
      </p:cViewPr>
      <p:guideLst>
        <p:guide orient="horz" pos="142"/>
        <p:guide orient="horz" pos="3861"/>
        <p:guide pos="1300"/>
        <p:guide pos="257"/>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dirty="0"/>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26ED47-C479-9645-8FB6-2E7F4DD2862E}" type="datetimeFigureOut">
              <a:rPr lang="ru-RU" smtClean="0"/>
              <a:t>29.03.2023</a:t>
            </a:fld>
            <a:endParaRPr lang="ru-RU" dirty="0"/>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dirty="0"/>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dirty="0"/>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8EC475-6065-984E-8A7B-A4F90A032B81}" type="slidenum">
              <a:rPr lang="ru-RU" smtClean="0"/>
              <a:t>‹#›</a:t>
            </a:fld>
            <a:endParaRPr lang="ru-RU" dirty="0"/>
          </a:p>
        </p:txBody>
      </p:sp>
    </p:spTree>
    <p:extLst>
      <p:ext uri="{BB962C8B-B14F-4D97-AF65-F5344CB8AC3E}">
        <p14:creationId xmlns:p14="http://schemas.microsoft.com/office/powerpoint/2010/main" val="2752028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 Id="rId5" Type="http://schemas.openxmlformats.org/officeDocument/2006/relationships/image" Target="../media/image2.emf"/><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Титульный слайд">
    <p:spTree>
      <p:nvGrpSpPr>
        <p:cNvPr id="1" name=""/>
        <p:cNvGrpSpPr/>
        <p:nvPr/>
      </p:nvGrpSpPr>
      <p:grpSpPr>
        <a:xfrm>
          <a:off x="0" y="0"/>
          <a:ext cx="0" cy="0"/>
          <a:chOff x="0" y="0"/>
          <a:chExt cx="0" cy="0"/>
        </a:xfrm>
      </p:grpSpPr>
      <p:pic>
        <p:nvPicPr>
          <p:cNvPr id="19" name="Рисунок 18" descr="Изображение выглядит как сидит, дисплей, компьютер, стол&#10;&#10;Автоматически созданное описание">
            <a:extLst>
              <a:ext uri="{FF2B5EF4-FFF2-40B4-BE49-F238E27FC236}">
                <a16:creationId xmlns:a16="http://schemas.microsoft.com/office/drawing/2014/main" xmlns="" id="{5DDD05CB-2E66-FE41-B90C-3BED6168EC27}"/>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9" t="6771" r="65" b="10382"/>
          <a:stretch/>
        </p:blipFill>
        <p:spPr>
          <a:xfrm>
            <a:off x="0" y="-1"/>
            <a:ext cx="12191999" cy="6863589"/>
          </a:xfrm>
          <a:prstGeom prst="rect">
            <a:avLst/>
          </a:prstGeom>
        </p:spPr>
      </p:pic>
      <p:pic>
        <p:nvPicPr>
          <p:cNvPr id="22" name="Рисунок 21">
            <a:extLst>
              <a:ext uri="{FF2B5EF4-FFF2-40B4-BE49-F238E27FC236}">
                <a16:creationId xmlns:a16="http://schemas.microsoft.com/office/drawing/2014/main" xmlns="" id="{E226F7B9-62D5-2742-9B27-DE7A734B57D3}"/>
              </a:ext>
            </a:extLst>
          </p:cNvPr>
          <p:cNvPicPr>
            <a:picLocks noChangeAspect="1"/>
          </p:cNvPicPr>
          <p:nvPr userDrawn="1"/>
        </p:nvPicPr>
        <p:blipFill>
          <a:blip r:embed="rId3"/>
          <a:stretch>
            <a:fillRect/>
          </a:stretch>
        </p:blipFill>
        <p:spPr>
          <a:xfrm>
            <a:off x="3468927" y="1295163"/>
            <a:ext cx="838739" cy="983706"/>
          </a:xfrm>
          <a:prstGeom prst="rect">
            <a:avLst/>
          </a:prstGeom>
        </p:spPr>
      </p:pic>
      <p:sp>
        <p:nvSpPr>
          <p:cNvPr id="25" name="TextBox 24">
            <a:extLst>
              <a:ext uri="{FF2B5EF4-FFF2-40B4-BE49-F238E27FC236}">
                <a16:creationId xmlns:a16="http://schemas.microsoft.com/office/drawing/2014/main" xmlns="" id="{E97C47BF-43EF-F942-8B55-90BCB0808BB2}"/>
              </a:ext>
            </a:extLst>
          </p:cNvPr>
          <p:cNvSpPr txBox="1"/>
          <p:nvPr userDrawn="1"/>
        </p:nvSpPr>
        <p:spPr>
          <a:xfrm>
            <a:off x="1807068" y="2404122"/>
            <a:ext cx="4381965" cy="400110"/>
          </a:xfrm>
          <a:prstGeom prst="rect">
            <a:avLst/>
          </a:prstGeom>
          <a:noFill/>
        </p:spPr>
        <p:txBody>
          <a:bodyPr wrap="square" rtlCol="0">
            <a:spAutoFit/>
          </a:bodyPr>
          <a:lstStyle/>
          <a:p>
            <a:pPr algn="ctr"/>
            <a:r>
              <a:rPr lang="ru-RU" sz="1000" dirty="0">
                <a:solidFill>
                  <a:schemeClr val="bg1"/>
                </a:solidFill>
                <a:latin typeface="Arial" panose="020B0604020202020204" pitchFamily="34" charset="0"/>
                <a:cs typeface="Arial" panose="020B0604020202020204" pitchFamily="34" charset="0"/>
              </a:rPr>
              <a:t>ФЕДЕРАЛЬНАЯ СЛУЖБА</a:t>
            </a:r>
          </a:p>
          <a:p>
            <a:pPr algn="ctr"/>
            <a:r>
              <a:rPr lang="ru-RU" sz="1000" dirty="0">
                <a:solidFill>
                  <a:schemeClr val="bg1"/>
                </a:solidFill>
                <a:latin typeface="Arial" panose="020B0604020202020204" pitchFamily="34" charset="0"/>
                <a:cs typeface="Arial" panose="020B0604020202020204" pitchFamily="34" charset="0"/>
              </a:rPr>
              <a:t>ГОСУДАРСТВЕННОЙ СТАТИСТИКИ</a:t>
            </a:r>
          </a:p>
        </p:txBody>
      </p:sp>
      <p:sp>
        <p:nvSpPr>
          <p:cNvPr id="3" name="Текст 2">
            <a:extLst>
              <a:ext uri="{FF2B5EF4-FFF2-40B4-BE49-F238E27FC236}">
                <a16:creationId xmlns:a16="http://schemas.microsoft.com/office/drawing/2014/main" xmlns="" id="{C1AF1070-B945-8D4C-899C-993073D72606}"/>
              </a:ext>
            </a:extLst>
          </p:cNvPr>
          <p:cNvSpPr>
            <a:spLocks noGrp="1"/>
          </p:cNvSpPr>
          <p:nvPr>
            <p:ph type="body" sz="quarter" idx="10"/>
          </p:nvPr>
        </p:nvSpPr>
        <p:spPr>
          <a:xfrm>
            <a:off x="4651486" y="3845860"/>
            <a:ext cx="4860814" cy="840230"/>
          </a:xfrm>
          <a:prstGeom prst="rect">
            <a:avLst/>
          </a:prstGeom>
          <a:noFill/>
        </p:spPr>
        <p:txBody>
          <a:bodyPr wrap="square" rtlCol="0">
            <a:spAutoFit/>
          </a:bodyPr>
          <a:lstStyle>
            <a:lvl1pPr marL="0" indent="0">
              <a:buNone/>
              <a:defRPr lang="ru-RU" sz="5400" b="1" dirty="0" smtClean="0">
                <a:solidFill>
                  <a:schemeClr val="bg1"/>
                </a:solidFill>
                <a:latin typeface="Arial" panose="020B0604020202020204" pitchFamily="34" charset="0"/>
                <a:cs typeface="Arial" panose="020B0604020202020204" pitchFamily="34" charset="0"/>
              </a:defRPr>
            </a:lvl1pPr>
            <a:lvl2pPr>
              <a:defRPr lang="ru-RU" sz="1800" dirty="0" smtClean="0"/>
            </a:lvl2pPr>
            <a:lvl3pPr>
              <a:defRPr lang="ru-RU" sz="1800" dirty="0" smtClean="0"/>
            </a:lvl3pPr>
            <a:lvl4pPr>
              <a:defRPr lang="ru-RU" dirty="0" smtClean="0"/>
            </a:lvl4pPr>
            <a:lvl5pPr>
              <a:defRPr lang="ru-RU" dirty="0"/>
            </a:lvl5pPr>
          </a:lstStyle>
          <a:p>
            <a:pPr marL="0" lvl="0"/>
            <a:r>
              <a:rPr lang="ru-RU" dirty="0"/>
              <a:t>Образец</a:t>
            </a:r>
          </a:p>
        </p:txBody>
      </p:sp>
      <p:sp>
        <p:nvSpPr>
          <p:cNvPr id="15" name="Текст 14">
            <a:extLst>
              <a:ext uri="{FF2B5EF4-FFF2-40B4-BE49-F238E27FC236}">
                <a16:creationId xmlns:a16="http://schemas.microsoft.com/office/drawing/2014/main" xmlns="" id="{DD92C87E-2341-274B-BF52-A5D44F5B38BB}"/>
              </a:ext>
            </a:extLst>
          </p:cNvPr>
          <p:cNvSpPr>
            <a:spLocks noGrp="1"/>
          </p:cNvSpPr>
          <p:nvPr>
            <p:ph type="body" sz="quarter" idx="11"/>
          </p:nvPr>
        </p:nvSpPr>
        <p:spPr>
          <a:xfrm>
            <a:off x="5788025" y="5527407"/>
            <a:ext cx="5565775" cy="400622"/>
          </a:xfrm>
          <a:prstGeom prst="rect">
            <a:avLst/>
          </a:prstGeom>
        </p:spPr>
        <p:txBody>
          <a:bodyPr vert="horz" wrap="square" lIns="0" tIns="12700" rIns="0" bIns="0" rtlCol="0">
            <a:spAutoFit/>
          </a:bodyPr>
          <a:lstStyle>
            <a:lvl1pPr marL="0" indent="0">
              <a:buNone/>
              <a:defRPr lang="ru-RU" smtClean="0">
                <a:solidFill>
                  <a:srgbClr val="C00000"/>
                </a:solidFill>
                <a:latin typeface="Arial"/>
                <a:cs typeface="Arial"/>
              </a:defRPr>
            </a:lvl1pPr>
            <a:lvl2pPr>
              <a:defRPr lang="ru-RU" sz="1800" smtClean="0"/>
            </a:lvl2pPr>
            <a:lvl3pPr>
              <a:defRPr lang="ru-RU" sz="1800" smtClean="0"/>
            </a:lvl3pPr>
            <a:lvl4pPr>
              <a:defRPr lang="ru-RU" smtClean="0"/>
            </a:lvl4pPr>
            <a:lvl5pPr>
              <a:defRPr lang="ru-RU"/>
            </a:lvl5pPr>
          </a:lstStyle>
          <a:p>
            <a:pPr marL="12700" lvl="0">
              <a:spcBef>
                <a:spcPts val="100"/>
              </a:spcBef>
            </a:pPr>
            <a:r>
              <a:rPr lang="ru-RU" dirty="0"/>
              <a:t>Образец текста</a:t>
            </a:r>
          </a:p>
        </p:txBody>
      </p:sp>
      <p:grpSp>
        <p:nvGrpSpPr>
          <p:cNvPr id="34" name="Группа 33">
            <a:extLst>
              <a:ext uri="{FF2B5EF4-FFF2-40B4-BE49-F238E27FC236}">
                <a16:creationId xmlns:a16="http://schemas.microsoft.com/office/drawing/2014/main" xmlns="" id="{C0E2B938-342D-8049-8714-0DBDEFB7B8E6}"/>
              </a:ext>
            </a:extLst>
          </p:cNvPr>
          <p:cNvGrpSpPr/>
          <p:nvPr userDrawn="1"/>
        </p:nvGrpSpPr>
        <p:grpSpPr>
          <a:xfrm>
            <a:off x="11456590" y="4641508"/>
            <a:ext cx="494109" cy="499100"/>
            <a:chOff x="9699205" y="5186438"/>
            <a:chExt cx="440055" cy="444500"/>
          </a:xfrm>
        </p:grpSpPr>
        <p:sp>
          <p:nvSpPr>
            <p:cNvPr id="35" name="object 16">
              <a:extLst>
                <a:ext uri="{FF2B5EF4-FFF2-40B4-BE49-F238E27FC236}">
                  <a16:creationId xmlns:a16="http://schemas.microsoft.com/office/drawing/2014/main" xmlns="" id="{C1AF891F-E358-354D-8AE1-626631524F42}"/>
                </a:ext>
              </a:extLst>
            </p:cNvPr>
            <p:cNvSpPr/>
            <p:nvPr/>
          </p:nvSpPr>
          <p:spPr>
            <a:xfrm>
              <a:off x="9699205" y="5186438"/>
              <a:ext cx="440055" cy="444500"/>
            </a:xfrm>
            <a:custGeom>
              <a:avLst/>
              <a:gdLst/>
              <a:ahLst/>
              <a:cxnLst/>
              <a:rect l="l" t="t" r="r" b="b"/>
              <a:pathLst>
                <a:path w="440054" h="444500">
                  <a:moveTo>
                    <a:pt x="0" y="0"/>
                  </a:moveTo>
                  <a:lnTo>
                    <a:pt x="439940" y="0"/>
                  </a:lnTo>
                  <a:lnTo>
                    <a:pt x="439940" y="444118"/>
                  </a:lnTo>
                  <a:lnTo>
                    <a:pt x="0" y="444118"/>
                  </a:lnTo>
                  <a:lnTo>
                    <a:pt x="0" y="0"/>
                  </a:lnTo>
                  <a:close/>
                </a:path>
              </a:pathLst>
            </a:custGeom>
            <a:solidFill>
              <a:srgbClr val="FFC32E"/>
            </a:solidFill>
          </p:spPr>
          <p:txBody>
            <a:bodyPr wrap="square" lIns="0" tIns="0" rIns="0" bIns="0" rtlCol="0"/>
            <a:lstStyle/>
            <a:p>
              <a:endParaRPr/>
            </a:p>
          </p:txBody>
        </p:sp>
        <p:sp>
          <p:nvSpPr>
            <p:cNvPr id="36" name="object 17">
              <a:extLst>
                <a:ext uri="{FF2B5EF4-FFF2-40B4-BE49-F238E27FC236}">
                  <a16:creationId xmlns:a16="http://schemas.microsoft.com/office/drawing/2014/main" xmlns="" id="{3EAFB859-847C-C54D-A042-FD8F8AE9C64B}"/>
                </a:ext>
              </a:extLst>
            </p:cNvPr>
            <p:cNvSpPr/>
            <p:nvPr/>
          </p:nvSpPr>
          <p:spPr>
            <a:xfrm>
              <a:off x="9859266" y="5292379"/>
              <a:ext cx="136778" cy="256938"/>
            </a:xfrm>
            <a:prstGeom prst="rect">
              <a:avLst/>
            </a:prstGeom>
            <a:blipFill>
              <a:blip r:embed="rId4" cstate="print"/>
              <a:stretch>
                <a:fillRect/>
              </a:stretch>
            </a:blipFill>
          </p:spPr>
          <p:txBody>
            <a:bodyPr wrap="square" lIns="0" tIns="0" rIns="0" bIns="0" rtlCol="0"/>
            <a:lstStyle/>
            <a:p>
              <a:endParaRPr/>
            </a:p>
          </p:txBody>
        </p:sp>
      </p:grpSp>
    </p:spTree>
    <p:extLst>
      <p:ext uri="{BB962C8B-B14F-4D97-AF65-F5344CB8AC3E}">
        <p14:creationId xmlns:p14="http://schemas.microsoft.com/office/powerpoint/2010/main" val="19757388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Текст в две колонки">
    <p:spTree>
      <p:nvGrpSpPr>
        <p:cNvPr id="1" name=""/>
        <p:cNvGrpSpPr/>
        <p:nvPr/>
      </p:nvGrpSpPr>
      <p:grpSpPr>
        <a:xfrm>
          <a:off x="0" y="0"/>
          <a:ext cx="0" cy="0"/>
          <a:chOff x="0" y="0"/>
          <a:chExt cx="0" cy="0"/>
        </a:xfrm>
      </p:grpSpPr>
      <p:sp>
        <p:nvSpPr>
          <p:cNvPr id="8" name="object 8">
            <a:extLst>
              <a:ext uri="{FF2B5EF4-FFF2-40B4-BE49-F238E27FC236}">
                <a16:creationId xmlns:a16="http://schemas.microsoft.com/office/drawing/2014/main" xmlns="" id="{8E62C042-4EA4-314F-8837-7915700A0693}"/>
              </a:ext>
            </a:extLst>
          </p:cNvPr>
          <p:cNvSpPr txBox="1"/>
          <p:nvPr/>
        </p:nvSpPr>
        <p:spPr>
          <a:xfrm>
            <a:off x="358565" y="118434"/>
            <a:ext cx="1048822" cy="292151"/>
          </a:xfrm>
          <a:prstGeom prst="rect">
            <a:avLst/>
          </a:prstGeom>
        </p:spPr>
        <p:txBody>
          <a:bodyPr vert="horz" wrap="square" lIns="0" tIns="12700" rIns="0" bIns="0" rtlCol="0">
            <a:spAutoFit/>
          </a:bodyPr>
          <a:lstStyle/>
          <a:p>
            <a:pPr marL="12700">
              <a:lnSpc>
                <a:spcPct val="100000"/>
              </a:lnSpc>
              <a:spcBef>
                <a:spcPts val="100"/>
              </a:spcBef>
            </a:pPr>
            <a:r>
              <a:rPr sz="1500" b="1" spc="-45" dirty="0">
                <a:solidFill>
                  <a:srgbClr val="334286"/>
                </a:solidFill>
                <a:latin typeface="Arial"/>
                <a:cs typeface="Arial"/>
              </a:rPr>
              <a:t>РОССТАТ</a:t>
            </a:r>
            <a:endParaRPr sz="1500" dirty="0">
              <a:latin typeface="Arial"/>
              <a:cs typeface="Arial"/>
            </a:endParaRPr>
          </a:p>
        </p:txBody>
      </p:sp>
      <p:sp>
        <p:nvSpPr>
          <p:cNvPr id="12" name="object 13">
            <a:extLst>
              <a:ext uri="{FF2B5EF4-FFF2-40B4-BE49-F238E27FC236}">
                <a16:creationId xmlns:a16="http://schemas.microsoft.com/office/drawing/2014/main" xmlns="" id="{978D5EB5-026B-2249-A8D4-5B5D2223AD6E}"/>
              </a:ext>
            </a:extLst>
          </p:cNvPr>
          <p:cNvSpPr/>
          <p:nvPr/>
        </p:nvSpPr>
        <p:spPr>
          <a:xfrm>
            <a:off x="373245" y="-1"/>
            <a:ext cx="11480069" cy="90567"/>
          </a:xfrm>
          <a:custGeom>
            <a:avLst/>
            <a:gdLst/>
            <a:ahLst/>
            <a:cxnLst/>
            <a:rect l="l" t="t" r="r" b="b"/>
            <a:pathLst>
              <a:path w="9980930" h="78740">
                <a:moveTo>
                  <a:pt x="0" y="78232"/>
                </a:moveTo>
                <a:lnTo>
                  <a:pt x="9980358" y="78232"/>
                </a:lnTo>
                <a:lnTo>
                  <a:pt x="9980358" y="0"/>
                </a:lnTo>
                <a:lnTo>
                  <a:pt x="0" y="0"/>
                </a:lnTo>
                <a:lnTo>
                  <a:pt x="0" y="78232"/>
                </a:lnTo>
                <a:close/>
              </a:path>
            </a:pathLst>
          </a:custGeom>
          <a:solidFill>
            <a:srgbClr val="334286"/>
          </a:solidFill>
        </p:spPr>
        <p:txBody>
          <a:bodyPr wrap="square" lIns="0" tIns="0" rIns="0" bIns="0" rtlCol="0"/>
          <a:lstStyle/>
          <a:p>
            <a:endParaRPr/>
          </a:p>
        </p:txBody>
      </p:sp>
      <p:sp>
        <p:nvSpPr>
          <p:cNvPr id="14" name="Номер слайда 5">
            <a:extLst>
              <a:ext uri="{FF2B5EF4-FFF2-40B4-BE49-F238E27FC236}">
                <a16:creationId xmlns:a16="http://schemas.microsoft.com/office/drawing/2014/main" xmlns="" id="{589F21BF-0ECE-1B45-A099-F5B6E92C16A7}"/>
              </a:ext>
            </a:extLst>
          </p:cNvPr>
          <p:cNvSpPr>
            <a:spLocks noGrp="1"/>
          </p:cNvSpPr>
          <p:nvPr userDrawn="1">
            <p:ph type="sldNum" sz="quarter" idx="4"/>
          </p:nvPr>
        </p:nvSpPr>
        <p:spPr>
          <a:xfrm>
            <a:off x="9310907" y="6355682"/>
            <a:ext cx="2743200" cy="365125"/>
          </a:xfrm>
          <a:prstGeom prst="rect">
            <a:avLst/>
          </a:prstGeom>
        </p:spPr>
        <p:txBody>
          <a:bodyPr vert="horz" lIns="91440" tIns="45720" rIns="91440" bIns="45720" rtlCol="0" anchor="ctr"/>
          <a:lstStyle>
            <a:lvl1pPr algn="r">
              <a:defRPr sz="1600">
                <a:solidFill>
                  <a:schemeClr val="tx1">
                    <a:lumMod val="50000"/>
                    <a:lumOff val="50000"/>
                  </a:schemeClr>
                </a:solidFill>
                <a:latin typeface="Arial" panose="020B0604020202020204" pitchFamily="34" charset="0"/>
                <a:cs typeface="Arial" panose="020B0604020202020204" pitchFamily="34" charset="0"/>
              </a:defRPr>
            </a:lvl1pPr>
          </a:lstStyle>
          <a:p>
            <a:fld id="{41B81EEA-DF2A-1C47-9781-44818CAE4220}" type="slidenum">
              <a:rPr lang="ru-RU" smtClean="0"/>
              <a:pPr/>
              <a:t>‹#›</a:t>
            </a:fld>
            <a:endParaRPr lang="ru-RU"/>
          </a:p>
        </p:txBody>
      </p:sp>
      <p:sp>
        <p:nvSpPr>
          <p:cNvPr id="16" name="object 7">
            <a:extLst>
              <a:ext uri="{FF2B5EF4-FFF2-40B4-BE49-F238E27FC236}">
                <a16:creationId xmlns:a16="http://schemas.microsoft.com/office/drawing/2014/main" xmlns="" id="{5C608B83-A2F2-ED49-8A9B-1801A540551C}"/>
              </a:ext>
            </a:extLst>
          </p:cNvPr>
          <p:cNvSpPr/>
          <p:nvPr userDrawn="1"/>
        </p:nvSpPr>
        <p:spPr>
          <a:xfrm>
            <a:off x="0" y="649854"/>
            <a:ext cx="219919" cy="739108"/>
          </a:xfrm>
          <a:custGeom>
            <a:avLst/>
            <a:gdLst/>
            <a:ahLst/>
            <a:cxnLst/>
            <a:rect l="l" t="t" r="r" b="b"/>
            <a:pathLst>
              <a:path w="203835" h="565785">
                <a:moveTo>
                  <a:pt x="0" y="565226"/>
                </a:moveTo>
                <a:lnTo>
                  <a:pt x="203530" y="565226"/>
                </a:lnTo>
                <a:lnTo>
                  <a:pt x="203530" y="0"/>
                </a:lnTo>
                <a:lnTo>
                  <a:pt x="0" y="0"/>
                </a:lnTo>
                <a:lnTo>
                  <a:pt x="0" y="565226"/>
                </a:lnTo>
                <a:close/>
              </a:path>
            </a:pathLst>
          </a:custGeom>
          <a:solidFill>
            <a:srgbClr val="E1002B"/>
          </a:solidFill>
        </p:spPr>
        <p:txBody>
          <a:bodyPr wrap="square" lIns="0" tIns="0" rIns="0" bIns="0" rtlCol="0"/>
          <a:lstStyle/>
          <a:p>
            <a:endParaRPr/>
          </a:p>
        </p:txBody>
      </p:sp>
      <p:sp>
        <p:nvSpPr>
          <p:cNvPr id="17" name="Текст 17">
            <a:extLst>
              <a:ext uri="{FF2B5EF4-FFF2-40B4-BE49-F238E27FC236}">
                <a16:creationId xmlns:a16="http://schemas.microsoft.com/office/drawing/2014/main" xmlns="" id="{72C1670E-B5AF-C246-8209-DB0091245A2E}"/>
              </a:ext>
            </a:extLst>
          </p:cNvPr>
          <p:cNvSpPr>
            <a:spLocks noGrp="1"/>
          </p:cNvSpPr>
          <p:nvPr userDrawn="1">
            <p:ph type="body" sz="quarter" idx="10" hasCustomPrompt="1"/>
          </p:nvPr>
        </p:nvSpPr>
        <p:spPr>
          <a:xfrm>
            <a:off x="292220" y="536137"/>
            <a:ext cx="2613235" cy="936897"/>
          </a:xfrm>
          <a:prstGeom prst="rect">
            <a:avLst/>
          </a:prstGeom>
        </p:spPr>
        <p:txBody>
          <a:bodyPr anchor="t"/>
          <a:lstStyle>
            <a:lvl1pPr marL="0" indent="0">
              <a:lnSpc>
                <a:spcPct val="100000"/>
              </a:lnSpc>
              <a:buNone/>
              <a:defRPr sz="2800">
                <a:solidFill>
                  <a:srgbClr val="334286"/>
                </a:solidFill>
                <a:latin typeface="Arial" panose="020B0604020202020204" pitchFamily="34" charset="0"/>
                <a:cs typeface="Arial" panose="020B0604020202020204" pitchFamily="34" charset="0"/>
              </a:defRPr>
            </a:lvl1pPr>
          </a:lstStyle>
          <a:p>
            <a:pPr lvl="0"/>
            <a:r>
              <a:rPr lang="ru-RU" dirty="0"/>
              <a:t>ОБРАЗЕЦ ТЕКСТА</a:t>
            </a:r>
          </a:p>
        </p:txBody>
      </p:sp>
      <p:sp>
        <p:nvSpPr>
          <p:cNvPr id="18" name="Текст 4">
            <a:extLst>
              <a:ext uri="{FF2B5EF4-FFF2-40B4-BE49-F238E27FC236}">
                <a16:creationId xmlns:a16="http://schemas.microsoft.com/office/drawing/2014/main" xmlns="" id="{EAF7FE5E-C8C1-E64E-A6DD-18826DFE6AED}"/>
              </a:ext>
            </a:extLst>
          </p:cNvPr>
          <p:cNvSpPr>
            <a:spLocks noGrp="1"/>
          </p:cNvSpPr>
          <p:nvPr userDrawn="1">
            <p:ph type="body" sz="quarter" idx="12"/>
          </p:nvPr>
        </p:nvSpPr>
        <p:spPr>
          <a:xfrm>
            <a:off x="1000124" y="1687112"/>
            <a:ext cx="5181601" cy="4668570"/>
          </a:xfrm>
          <a:prstGeom prst="rect">
            <a:avLst/>
          </a:prstGeom>
        </p:spPr>
        <p:txBody>
          <a:bodyPr/>
          <a:lstStyle>
            <a:lvl1pPr marL="12700" indent="0" algn="l" defTabSz="914400" rtl="0" eaLnBrk="1" latinLnBrk="0" hangingPunct="1">
              <a:buNone/>
              <a:defRPr lang="ru-RU" sz="1450" kern="1200" spc="-10" dirty="0">
                <a:solidFill>
                  <a:srgbClr val="4D4D4D"/>
                </a:solidFill>
                <a:latin typeface="Arial"/>
                <a:ea typeface="+mn-ea"/>
                <a:cs typeface="Arial"/>
              </a:defRPr>
            </a:lvl1pPr>
          </a:lstStyle>
          <a:p>
            <a:pPr lvl="0"/>
            <a:r>
              <a:rPr lang="ru-RU" dirty="0"/>
              <a:t>Образец текста</a:t>
            </a:r>
          </a:p>
        </p:txBody>
      </p:sp>
      <p:sp>
        <p:nvSpPr>
          <p:cNvPr id="19" name="Текст 4">
            <a:extLst>
              <a:ext uri="{FF2B5EF4-FFF2-40B4-BE49-F238E27FC236}">
                <a16:creationId xmlns:a16="http://schemas.microsoft.com/office/drawing/2014/main" xmlns="" id="{EAF7FE5E-C8C1-E64E-A6DD-18826DFE6AED}"/>
              </a:ext>
            </a:extLst>
          </p:cNvPr>
          <p:cNvSpPr>
            <a:spLocks noGrp="1"/>
          </p:cNvSpPr>
          <p:nvPr userDrawn="1">
            <p:ph type="body" sz="quarter" idx="13"/>
          </p:nvPr>
        </p:nvSpPr>
        <p:spPr>
          <a:xfrm>
            <a:off x="6438901" y="1687112"/>
            <a:ext cx="5258990" cy="4668570"/>
          </a:xfrm>
          <a:prstGeom prst="rect">
            <a:avLst/>
          </a:prstGeom>
        </p:spPr>
        <p:txBody>
          <a:bodyPr/>
          <a:lstStyle>
            <a:lvl1pPr marL="12700" indent="0" algn="l" defTabSz="914400" rtl="0" eaLnBrk="1" latinLnBrk="0" hangingPunct="1">
              <a:buNone/>
              <a:defRPr lang="ru-RU" sz="1450" kern="1200" spc="-10" dirty="0">
                <a:solidFill>
                  <a:srgbClr val="4D4D4D"/>
                </a:solidFill>
                <a:latin typeface="Arial"/>
                <a:ea typeface="+mn-ea"/>
                <a:cs typeface="Arial"/>
              </a:defRPr>
            </a:lvl1pPr>
          </a:lstStyle>
          <a:p>
            <a:pPr lvl="0"/>
            <a:r>
              <a:rPr lang="ru-RU" dirty="0"/>
              <a:t>Образец текста</a:t>
            </a:r>
          </a:p>
        </p:txBody>
      </p:sp>
      <p:sp>
        <p:nvSpPr>
          <p:cNvPr id="11" name="Прямоугольник 10"/>
          <p:cNvSpPr/>
          <p:nvPr userDrawn="1"/>
        </p:nvSpPr>
        <p:spPr>
          <a:xfrm>
            <a:off x="0" y="1621784"/>
            <a:ext cx="219919" cy="4576940"/>
          </a:xfrm>
          <a:prstGeom prst="rect">
            <a:avLst/>
          </a:prstGeom>
          <a:solidFill>
            <a:srgbClr val="FFC3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955829523"/>
      </p:ext>
    </p:extLst>
  </p:cSld>
  <p:clrMapOvr>
    <a:masterClrMapping/>
  </p:clrMapOvr>
  <p:extLst>
    <p:ext uri="{DCECCB84-F9BA-43D5-87BE-67443E8EF086}">
      <p15:sldGuideLst xmlns:p15="http://schemas.microsoft.com/office/powerpoint/2012/main" xmlns=""/>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Текст в три колонки">
    <p:spTree>
      <p:nvGrpSpPr>
        <p:cNvPr id="1" name=""/>
        <p:cNvGrpSpPr/>
        <p:nvPr/>
      </p:nvGrpSpPr>
      <p:grpSpPr>
        <a:xfrm>
          <a:off x="0" y="0"/>
          <a:ext cx="0" cy="0"/>
          <a:chOff x="0" y="0"/>
          <a:chExt cx="0" cy="0"/>
        </a:xfrm>
      </p:grpSpPr>
      <p:sp>
        <p:nvSpPr>
          <p:cNvPr id="8" name="object 8">
            <a:extLst>
              <a:ext uri="{FF2B5EF4-FFF2-40B4-BE49-F238E27FC236}">
                <a16:creationId xmlns:a16="http://schemas.microsoft.com/office/drawing/2014/main" xmlns="" id="{8E62C042-4EA4-314F-8837-7915700A0693}"/>
              </a:ext>
            </a:extLst>
          </p:cNvPr>
          <p:cNvSpPr txBox="1"/>
          <p:nvPr/>
        </p:nvSpPr>
        <p:spPr>
          <a:xfrm>
            <a:off x="358565" y="118434"/>
            <a:ext cx="1048822" cy="292151"/>
          </a:xfrm>
          <a:prstGeom prst="rect">
            <a:avLst/>
          </a:prstGeom>
        </p:spPr>
        <p:txBody>
          <a:bodyPr vert="horz" wrap="square" lIns="0" tIns="12700" rIns="0" bIns="0" rtlCol="0">
            <a:spAutoFit/>
          </a:bodyPr>
          <a:lstStyle/>
          <a:p>
            <a:pPr marL="12700">
              <a:lnSpc>
                <a:spcPct val="100000"/>
              </a:lnSpc>
              <a:spcBef>
                <a:spcPts val="100"/>
              </a:spcBef>
            </a:pPr>
            <a:r>
              <a:rPr sz="1500" b="1" spc="-45" dirty="0">
                <a:solidFill>
                  <a:srgbClr val="334286"/>
                </a:solidFill>
                <a:latin typeface="Arial"/>
                <a:cs typeface="Arial"/>
              </a:rPr>
              <a:t>РОССТАТ</a:t>
            </a:r>
            <a:endParaRPr sz="1500" dirty="0">
              <a:latin typeface="Arial"/>
              <a:cs typeface="Arial"/>
            </a:endParaRPr>
          </a:p>
        </p:txBody>
      </p:sp>
      <p:sp>
        <p:nvSpPr>
          <p:cNvPr id="12" name="object 13">
            <a:extLst>
              <a:ext uri="{FF2B5EF4-FFF2-40B4-BE49-F238E27FC236}">
                <a16:creationId xmlns:a16="http://schemas.microsoft.com/office/drawing/2014/main" xmlns="" id="{978D5EB5-026B-2249-A8D4-5B5D2223AD6E}"/>
              </a:ext>
            </a:extLst>
          </p:cNvPr>
          <p:cNvSpPr/>
          <p:nvPr/>
        </p:nvSpPr>
        <p:spPr>
          <a:xfrm>
            <a:off x="373245" y="-1"/>
            <a:ext cx="11480069" cy="90567"/>
          </a:xfrm>
          <a:custGeom>
            <a:avLst/>
            <a:gdLst/>
            <a:ahLst/>
            <a:cxnLst/>
            <a:rect l="l" t="t" r="r" b="b"/>
            <a:pathLst>
              <a:path w="9980930" h="78740">
                <a:moveTo>
                  <a:pt x="0" y="78232"/>
                </a:moveTo>
                <a:lnTo>
                  <a:pt x="9980358" y="78232"/>
                </a:lnTo>
                <a:lnTo>
                  <a:pt x="9980358" y="0"/>
                </a:lnTo>
                <a:lnTo>
                  <a:pt x="0" y="0"/>
                </a:lnTo>
                <a:lnTo>
                  <a:pt x="0" y="78232"/>
                </a:lnTo>
                <a:close/>
              </a:path>
            </a:pathLst>
          </a:custGeom>
          <a:solidFill>
            <a:srgbClr val="334286"/>
          </a:solidFill>
        </p:spPr>
        <p:txBody>
          <a:bodyPr wrap="square" lIns="0" tIns="0" rIns="0" bIns="0" rtlCol="0"/>
          <a:lstStyle/>
          <a:p>
            <a:endParaRPr/>
          </a:p>
        </p:txBody>
      </p:sp>
      <p:sp>
        <p:nvSpPr>
          <p:cNvPr id="14" name="Номер слайда 5">
            <a:extLst>
              <a:ext uri="{FF2B5EF4-FFF2-40B4-BE49-F238E27FC236}">
                <a16:creationId xmlns:a16="http://schemas.microsoft.com/office/drawing/2014/main" xmlns="" id="{589F21BF-0ECE-1B45-A099-F5B6E92C16A7}"/>
              </a:ext>
            </a:extLst>
          </p:cNvPr>
          <p:cNvSpPr>
            <a:spLocks noGrp="1"/>
          </p:cNvSpPr>
          <p:nvPr userDrawn="1">
            <p:ph type="sldNum" sz="quarter" idx="4"/>
          </p:nvPr>
        </p:nvSpPr>
        <p:spPr>
          <a:xfrm>
            <a:off x="9310907" y="6355682"/>
            <a:ext cx="2743200" cy="365125"/>
          </a:xfrm>
          <a:prstGeom prst="rect">
            <a:avLst/>
          </a:prstGeom>
        </p:spPr>
        <p:txBody>
          <a:bodyPr vert="horz" lIns="91440" tIns="45720" rIns="91440" bIns="45720" rtlCol="0" anchor="ctr"/>
          <a:lstStyle>
            <a:lvl1pPr algn="r">
              <a:defRPr sz="1600">
                <a:solidFill>
                  <a:schemeClr val="tx1">
                    <a:lumMod val="50000"/>
                    <a:lumOff val="50000"/>
                  </a:schemeClr>
                </a:solidFill>
                <a:latin typeface="Arial" panose="020B0604020202020204" pitchFamily="34" charset="0"/>
                <a:cs typeface="Arial" panose="020B0604020202020204" pitchFamily="34" charset="0"/>
              </a:defRPr>
            </a:lvl1pPr>
          </a:lstStyle>
          <a:p>
            <a:fld id="{41B81EEA-DF2A-1C47-9781-44818CAE4220}" type="slidenum">
              <a:rPr lang="ru-RU" smtClean="0"/>
              <a:pPr/>
              <a:t>‹#›</a:t>
            </a:fld>
            <a:endParaRPr lang="ru-RU"/>
          </a:p>
        </p:txBody>
      </p:sp>
      <p:sp>
        <p:nvSpPr>
          <p:cNvPr id="15" name="object 7">
            <a:extLst>
              <a:ext uri="{FF2B5EF4-FFF2-40B4-BE49-F238E27FC236}">
                <a16:creationId xmlns:a16="http://schemas.microsoft.com/office/drawing/2014/main" xmlns="" id="{6BCF7F52-C500-194A-8FDB-1C45B1890E62}"/>
              </a:ext>
            </a:extLst>
          </p:cNvPr>
          <p:cNvSpPr/>
          <p:nvPr userDrawn="1"/>
        </p:nvSpPr>
        <p:spPr>
          <a:xfrm>
            <a:off x="0" y="649854"/>
            <a:ext cx="219919" cy="739108"/>
          </a:xfrm>
          <a:custGeom>
            <a:avLst/>
            <a:gdLst/>
            <a:ahLst/>
            <a:cxnLst/>
            <a:rect l="l" t="t" r="r" b="b"/>
            <a:pathLst>
              <a:path w="203835" h="565785">
                <a:moveTo>
                  <a:pt x="0" y="565226"/>
                </a:moveTo>
                <a:lnTo>
                  <a:pt x="203530" y="565226"/>
                </a:lnTo>
                <a:lnTo>
                  <a:pt x="203530" y="0"/>
                </a:lnTo>
                <a:lnTo>
                  <a:pt x="0" y="0"/>
                </a:lnTo>
                <a:lnTo>
                  <a:pt x="0" y="565226"/>
                </a:lnTo>
                <a:close/>
              </a:path>
            </a:pathLst>
          </a:custGeom>
          <a:solidFill>
            <a:srgbClr val="E1002B"/>
          </a:solidFill>
        </p:spPr>
        <p:txBody>
          <a:bodyPr wrap="square" lIns="0" tIns="0" rIns="0" bIns="0" rtlCol="0"/>
          <a:lstStyle/>
          <a:p>
            <a:endParaRPr/>
          </a:p>
        </p:txBody>
      </p:sp>
      <p:sp>
        <p:nvSpPr>
          <p:cNvPr id="18" name="Текст 17">
            <a:extLst>
              <a:ext uri="{FF2B5EF4-FFF2-40B4-BE49-F238E27FC236}">
                <a16:creationId xmlns:a16="http://schemas.microsoft.com/office/drawing/2014/main" xmlns="" id="{505DA8AD-1619-444D-90B9-AB4F90627F8F}"/>
              </a:ext>
            </a:extLst>
          </p:cNvPr>
          <p:cNvSpPr>
            <a:spLocks noGrp="1"/>
          </p:cNvSpPr>
          <p:nvPr userDrawn="1">
            <p:ph type="body" sz="quarter" idx="10" hasCustomPrompt="1"/>
          </p:nvPr>
        </p:nvSpPr>
        <p:spPr>
          <a:xfrm>
            <a:off x="292220" y="536137"/>
            <a:ext cx="2613235" cy="936897"/>
          </a:xfrm>
          <a:prstGeom prst="rect">
            <a:avLst/>
          </a:prstGeom>
        </p:spPr>
        <p:txBody>
          <a:bodyPr anchor="t"/>
          <a:lstStyle>
            <a:lvl1pPr marL="0" indent="0">
              <a:lnSpc>
                <a:spcPct val="100000"/>
              </a:lnSpc>
              <a:buNone/>
              <a:defRPr sz="2800">
                <a:solidFill>
                  <a:srgbClr val="334286"/>
                </a:solidFill>
                <a:latin typeface="Arial" panose="020B0604020202020204" pitchFamily="34" charset="0"/>
                <a:cs typeface="Arial" panose="020B0604020202020204" pitchFamily="34" charset="0"/>
              </a:defRPr>
            </a:lvl1pPr>
          </a:lstStyle>
          <a:p>
            <a:pPr lvl="0"/>
            <a:r>
              <a:rPr lang="ru-RU" dirty="0"/>
              <a:t>ОБРАЗЕЦ ТЕКСТА</a:t>
            </a:r>
          </a:p>
        </p:txBody>
      </p:sp>
      <p:sp>
        <p:nvSpPr>
          <p:cNvPr id="16" name="Текст 4">
            <a:extLst>
              <a:ext uri="{FF2B5EF4-FFF2-40B4-BE49-F238E27FC236}">
                <a16:creationId xmlns:a16="http://schemas.microsoft.com/office/drawing/2014/main" xmlns="" id="{EAF7FE5E-C8C1-E64E-A6DD-18826DFE6AED}"/>
              </a:ext>
            </a:extLst>
          </p:cNvPr>
          <p:cNvSpPr>
            <a:spLocks noGrp="1"/>
          </p:cNvSpPr>
          <p:nvPr userDrawn="1">
            <p:ph type="body" sz="quarter" idx="12"/>
          </p:nvPr>
        </p:nvSpPr>
        <p:spPr>
          <a:xfrm>
            <a:off x="1000124" y="1687112"/>
            <a:ext cx="3362326" cy="4668570"/>
          </a:xfrm>
          <a:prstGeom prst="rect">
            <a:avLst/>
          </a:prstGeom>
        </p:spPr>
        <p:txBody>
          <a:bodyPr/>
          <a:lstStyle>
            <a:lvl1pPr marL="12700" indent="0" algn="l" defTabSz="914400" rtl="0" eaLnBrk="1" latinLnBrk="0" hangingPunct="1">
              <a:buNone/>
              <a:defRPr lang="ru-RU" sz="1450" kern="1200" spc="-10" dirty="0">
                <a:solidFill>
                  <a:srgbClr val="4D4D4D"/>
                </a:solidFill>
                <a:latin typeface="Arial"/>
                <a:ea typeface="+mn-ea"/>
                <a:cs typeface="Arial"/>
              </a:defRPr>
            </a:lvl1pPr>
          </a:lstStyle>
          <a:p>
            <a:pPr lvl="0"/>
            <a:r>
              <a:rPr lang="ru-RU" dirty="0"/>
              <a:t>Образец текста</a:t>
            </a:r>
          </a:p>
        </p:txBody>
      </p:sp>
      <p:sp>
        <p:nvSpPr>
          <p:cNvPr id="20" name="Текст 4">
            <a:extLst>
              <a:ext uri="{FF2B5EF4-FFF2-40B4-BE49-F238E27FC236}">
                <a16:creationId xmlns:a16="http://schemas.microsoft.com/office/drawing/2014/main" xmlns="" id="{EAF7FE5E-C8C1-E64E-A6DD-18826DFE6AED}"/>
              </a:ext>
            </a:extLst>
          </p:cNvPr>
          <p:cNvSpPr>
            <a:spLocks noGrp="1"/>
          </p:cNvSpPr>
          <p:nvPr userDrawn="1">
            <p:ph type="body" sz="quarter" idx="13"/>
          </p:nvPr>
        </p:nvSpPr>
        <p:spPr>
          <a:xfrm>
            <a:off x="8335564" y="1687112"/>
            <a:ext cx="3362326" cy="4668570"/>
          </a:xfrm>
          <a:prstGeom prst="rect">
            <a:avLst/>
          </a:prstGeom>
        </p:spPr>
        <p:txBody>
          <a:bodyPr/>
          <a:lstStyle>
            <a:lvl1pPr marL="12700" indent="0" algn="l" defTabSz="914400" rtl="0" eaLnBrk="1" latinLnBrk="0" hangingPunct="1">
              <a:buNone/>
              <a:defRPr lang="ru-RU" sz="1450" kern="1200" spc="-10" dirty="0">
                <a:solidFill>
                  <a:srgbClr val="4D4D4D"/>
                </a:solidFill>
                <a:latin typeface="Arial"/>
                <a:ea typeface="+mn-ea"/>
                <a:cs typeface="Arial"/>
              </a:defRPr>
            </a:lvl1pPr>
          </a:lstStyle>
          <a:p>
            <a:pPr lvl="0"/>
            <a:r>
              <a:rPr lang="ru-RU" dirty="0"/>
              <a:t>Образец текста</a:t>
            </a:r>
          </a:p>
        </p:txBody>
      </p:sp>
      <p:sp>
        <p:nvSpPr>
          <p:cNvPr id="21" name="Текст 4">
            <a:extLst>
              <a:ext uri="{FF2B5EF4-FFF2-40B4-BE49-F238E27FC236}">
                <a16:creationId xmlns:a16="http://schemas.microsoft.com/office/drawing/2014/main" xmlns="" id="{EAF7FE5E-C8C1-E64E-A6DD-18826DFE6AED}"/>
              </a:ext>
            </a:extLst>
          </p:cNvPr>
          <p:cNvSpPr>
            <a:spLocks noGrp="1"/>
          </p:cNvSpPr>
          <p:nvPr userDrawn="1">
            <p:ph type="body" sz="quarter" idx="14"/>
          </p:nvPr>
        </p:nvSpPr>
        <p:spPr>
          <a:xfrm>
            <a:off x="4668439" y="1687112"/>
            <a:ext cx="3362326" cy="4668570"/>
          </a:xfrm>
          <a:prstGeom prst="rect">
            <a:avLst/>
          </a:prstGeom>
        </p:spPr>
        <p:txBody>
          <a:bodyPr/>
          <a:lstStyle>
            <a:lvl1pPr marL="12700" indent="0" algn="l" defTabSz="914400" rtl="0" eaLnBrk="1" latinLnBrk="0" hangingPunct="1">
              <a:buNone/>
              <a:defRPr lang="ru-RU" sz="1450" kern="1200" spc="-10" dirty="0">
                <a:solidFill>
                  <a:srgbClr val="4D4D4D"/>
                </a:solidFill>
                <a:latin typeface="Arial"/>
                <a:ea typeface="+mn-ea"/>
                <a:cs typeface="Arial"/>
              </a:defRPr>
            </a:lvl1pPr>
          </a:lstStyle>
          <a:p>
            <a:pPr lvl="0"/>
            <a:r>
              <a:rPr lang="ru-RU" dirty="0"/>
              <a:t>Образец текста</a:t>
            </a:r>
          </a:p>
        </p:txBody>
      </p:sp>
      <p:sp>
        <p:nvSpPr>
          <p:cNvPr id="13" name="Прямоугольник 12"/>
          <p:cNvSpPr/>
          <p:nvPr userDrawn="1"/>
        </p:nvSpPr>
        <p:spPr>
          <a:xfrm>
            <a:off x="0" y="1621784"/>
            <a:ext cx="219919" cy="4576940"/>
          </a:xfrm>
          <a:prstGeom prst="rect">
            <a:avLst/>
          </a:prstGeom>
          <a:solidFill>
            <a:srgbClr val="FFC3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8807085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Изображение в ноутбуке и текст">
    <p:spTree>
      <p:nvGrpSpPr>
        <p:cNvPr id="1" name=""/>
        <p:cNvGrpSpPr/>
        <p:nvPr/>
      </p:nvGrpSpPr>
      <p:grpSpPr>
        <a:xfrm>
          <a:off x="0" y="0"/>
          <a:ext cx="0" cy="0"/>
          <a:chOff x="0" y="0"/>
          <a:chExt cx="0" cy="0"/>
        </a:xfrm>
      </p:grpSpPr>
      <p:sp>
        <p:nvSpPr>
          <p:cNvPr id="24" name="object 2">
            <a:extLst>
              <a:ext uri="{FF2B5EF4-FFF2-40B4-BE49-F238E27FC236}">
                <a16:creationId xmlns:a16="http://schemas.microsoft.com/office/drawing/2014/main" xmlns="" id="{A32F654B-2BB9-1146-B60D-BED70D67F881}"/>
              </a:ext>
            </a:extLst>
          </p:cNvPr>
          <p:cNvSpPr/>
          <p:nvPr userDrawn="1"/>
        </p:nvSpPr>
        <p:spPr>
          <a:xfrm>
            <a:off x="0" y="1577061"/>
            <a:ext cx="8089900" cy="3878316"/>
          </a:xfrm>
          <a:prstGeom prst="rect">
            <a:avLst/>
          </a:prstGeom>
          <a:gradFill flip="none" rotWithShape="1">
            <a:gsLst>
              <a:gs pos="3000">
                <a:schemeClr val="tx2">
                  <a:lumMod val="75000"/>
                </a:schemeClr>
              </a:gs>
              <a:gs pos="100000">
                <a:srgbClr val="0070DF"/>
              </a:gs>
            </a:gsLst>
            <a:lin ang="2700000" scaled="1"/>
            <a:tileRect/>
          </a:gradFill>
        </p:spPr>
        <p:txBody>
          <a:bodyPr wrap="square" lIns="0" tIns="0" rIns="0" bIns="0" rtlCol="0"/>
          <a:lstStyle/>
          <a:p>
            <a:endParaRPr dirty="0"/>
          </a:p>
        </p:txBody>
      </p:sp>
      <p:pic>
        <p:nvPicPr>
          <p:cNvPr id="23" name="Рисунок 22">
            <a:extLst>
              <a:ext uri="{FF2B5EF4-FFF2-40B4-BE49-F238E27FC236}">
                <a16:creationId xmlns:a16="http://schemas.microsoft.com/office/drawing/2014/main" xmlns="" id="{5B740BA1-D2FE-8242-869F-79EFEB1D24A7}"/>
              </a:ext>
            </a:extLst>
          </p:cNvPr>
          <p:cNvPicPr>
            <a:picLocks noChangeAspect="1"/>
          </p:cNvPicPr>
          <p:nvPr userDrawn="1"/>
        </p:nvPicPr>
        <p:blipFill rotWithShape="1">
          <a:blip r:embed="rId2"/>
          <a:srcRect l="3252" t="5550" r="23733" b="2428"/>
          <a:stretch/>
        </p:blipFill>
        <p:spPr>
          <a:xfrm>
            <a:off x="5844746" y="843939"/>
            <a:ext cx="6347254" cy="4943819"/>
          </a:xfrm>
          <a:prstGeom prst="rect">
            <a:avLst/>
          </a:prstGeom>
        </p:spPr>
      </p:pic>
      <p:sp>
        <p:nvSpPr>
          <p:cNvPr id="4" name="Рисунок 3">
            <a:extLst>
              <a:ext uri="{FF2B5EF4-FFF2-40B4-BE49-F238E27FC236}">
                <a16:creationId xmlns:a16="http://schemas.microsoft.com/office/drawing/2014/main" xmlns="" id="{480833B5-F2B5-764F-89E3-8D464F7B36A1}"/>
              </a:ext>
            </a:extLst>
          </p:cNvPr>
          <p:cNvSpPr>
            <a:spLocks noGrp="1"/>
          </p:cNvSpPr>
          <p:nvPr>
            <p:ph type="pic" sz="quarter" idx="13"/>
          </p:nvPr>
        </p:nvSpPr>
        <p:spPr>
          <a:xfrm>
            <a:off x="6895475" y="1155502"/>
            <a:ext cx="5296525" cy="3976197"/>
          </a:xfrm>
          <a:prstGeom prst="rect">
            <a:avLst/>
          </a:prstGeom>
        </p:spPr>
        <p:txBody>
          <a:bodyPr/>
          <a:lstStyle>
            <a:lvl1pPr>
              <a:defRPr sz="1800">
                <a:solidFill>
                  <a:schemeClr val="tx1">
                    <a:lumMod val="65000"/>
                    <a:lumOff val="35000"/>
                  </a:schemeClr>
                </a:solidFill>
                <a:latin typeface="Arial" panose="020B0604020202020204" pitchFamily="34" charset="0"/>
                <a:cs typeface="Arial" panose="020B0604020202020204" pitchFamily="34" charset="0"/>
              </a:defRPr>
            </a:lvl1pPr>
          </a:lstStyle>
          <a:p>
            <a:endParaRPr lang="ru-RU" dirty="0"/>
          </a:p>
        </p:txBody>
      </p:sp>
      <p:sp>
        <p:nvSpPr>
          <p:cNvPr id="8" name="object 8">
            <a:extLst>
              <a:ext uri="{FF2B5EF4-FFF2-40B4-BE49-F238E27FC236}">
                <a16:creationId xmlns:a16="http://schemas.microsoft.com/office/drawing/2014/main" xmlns="" id="{8E62C042-4EA4-314F-8837-7915700A0693}"/>
              </a:ext>
            </a:extLst>
          </p:cNvPr>
          <p:cNvSpPr txBox="1"/>
          <p:nvPr/>
        </p:nvSpPr>
        <p:spPr>
          <a:xfrm>
            <a:off x="358565" y="118434"/>
            <a:ext cx="1048822" cy="292151"/>
          </a:xfrm>
          <a:prstGeom prst="rect">
            <a:avLst/>
          </a:prstGeom>
        </p:spPr>
        <p:txBody>
          <a:bodyPr vert="horz" wrap="square" lIns="0" tIns="12700" rIns="0" bIns="0" rtlCol="0">
            <a:spAutoFit/>
          </a:bodyPr>
          <a:lstStyle/>
          <a:p>
            <a:pPr marL="12700">
              <a:lnSpc>
                <a:spcPct val="100000"/>
              </a:lnSpc>
              <a:spcBef>
                <a:spcPts val="100"/>
              </a:spcBef>
            </a:pPr>
            <a:r>
              <a:rPr sz="1500" b="1" spc="-45" dirty="0">
                <a:solidFill>
                  <a:srgbClr val="334286"/>
                </a:solidFill>
                <a:latin typeface="Arial"/>
                <a:cs typeface="Arial"/>
              </a:rPr>
              <a:t>РОССТАТ</a:t>
            </a:r>
            <a:endParaRPr sz="1500" dirty="0">
              <a:latin typeface="Arial"/>
              <a:cs typeface="Arial"/>
            </a:endParaRPr>
          </a:p>
        </p:txBody>
      </p:sp>
      <p:sp>
        <p:nvSpPr>
          <p:cNvPr id="12" name="object 13">
            <a:extLst>
              <a:ext uri="{FF2B5EF4-FFF2-40B4-BE49-F238E27FC236}">
                <a16:creationId xmlns:a16="http://schemas.microsoft.com/office/drawing/2014/main" xmlns="" id="{978D5EB5-026B-2249-A8D4-5B5D2223AD6E}"/>
              </a:ext>
            </a:extLst>
          </p:cNvPr>
          <p:cNvSpPr/>
          <p:nvPr/>
        </p:nvSpPr>
        <p:spPr>
          <a:xfrm>
            <a:off x="373245" y="-1"/>
            <a:ext cx="11480069" cy="90567"/>
          </a:xfrm>
          <a:custGeom>
            <a:avLst/>
            <a:gdLst/>
            <a:ahLst/>
            <a:cxnLst/>
            <a:rect l="l" t="t" r="r" b="b"/>
            <a:pathLst>
              <a:path w="9980930" h="78740">
                <a:moveTo>
                  <a:pt x="0" y="78232"/>
                </a:moveTo>
                <a:lnTo>
                  <a:pt x="9980358" y="78232"/>
                </a:lnTo>
                <a:lnTo>
                  <a:pt x="9980358" y="0"/>
                </a:lnTo>
                <a:lnTo>
                  <a:pt x="0" y="0"/>
                </a:lnTo>
                <a:lnTo>
                  <a:pt x="0" y="78232"/>
                </a:lnTo>
                <a:close/>
              </a:path>
            </a:pathLst>
          </a:custGeom>
          <a:solidFill>
            <a:srgbClr val="334286"/>
          </a:solidFill>
        </p:spPr>
        <p:txBody>
          <a:bodyPr wrap="square" lIns="0" tIns="0" rIns="0" bIns="0" rtlCol="0"/>
          <a:lstStyle/>
          <a:p>
            <a:endParaRPr dirty="0"/>
          </a:p>
        </p:txBody>
      </p:sp>
      <p:sp>
        <p:nvSpPr>
          <p:cNvPr id="14" name="Номер слайда 5">
            <a:extLst>
              <a:ext uri="{FF2B5EF4-FFF2-40B4-BE49-F238E27FC236}">
                <a16:creationId xmlns:a16="http://schemas.microsoft.com/office/drawing/2014/main" xmlns="" id="{589F21BF-0ECE-1B45-A099-F5B6E92C16A7}"/>
              </a:ext>
            </a:extLst>
          </p:cNvPr>
          <p:cNvSpPr>
            <a:spLocks noGrp="1"/>
          </p:cNvSpPr>
          <p:nvPr userDrawn="1">
            <p:ph type="sldNum" sz="quarter" idx="4"/>
          </p:nvPr>
        </p:nvSpPr>
        <p:spPr>
          <a:xfrm>
            <a:off x="9310907" y="6355682"/>
            <a:ext cx="2743200" cy="365125"/>
          </a:xfrm>
          <a:prstGeom prst="rect">
            <a:avLst/>
          </a:prstGeom>
        </p:spPr>
        <p:txBody>
          <a:bodyPr vert="horz" lIns="91440" tIns="45720" rIns="91440" bIns="45720" rtlCol="0" anchor="ctr"/>
          <a:lstStyle>
            <a:lvl1pPr algn="r">
              <a:defRPr sz="1600">
                <a:solidFill>
                  <a:schemeClr val="tx1">
                    <a:lumMod val="50000"/>
                    <a:lumOff val="50000"/>
                  </a:schemeClr>
                </a:solidFill>
                <a:latin typeface="Arial" panose="020B0604020202020204" pitchFamily="34" charset="0"/>
                <a:cs typeface="Arial" panose="020B0604020202020204" pitchFamily="34" charset="0"/>
              </a:defRPr>
            </a:lvl1pPr>
          </a:lstStyle>
          <a:p>
            <a:fld id="{41B81EEA-DF2A-1C47-9781-44818CAE4220}" type="slidenum">
              <a:rPr lang="ru-RU" smtClean="0"/>
              <a:pPr/>
              <a:t>‹#›</a:t>
            </a:fld>
            <a:endParaRPr lang="ru-RU" dirty="0"/>
          </a:p>
        </p:txBody>
      </p:sp>
      <p:sp>
        <p:nvSpPr>
          <p:cNvPr id="5" name="Текст 4">
            <a:extLst>
              <a:ext uri="{FF2B5EF4-FFF2-40B4-BE49-F238E27FC236}">
                <a16:creationId xmlns:a16="http://schemas.microsoft.com/office/drawing/2014/main" xmlns="" id="{EAF7FE5E-C8C1-E64E-A6DD-18826DFE6AED}"/>
              </a:ext>
            </a:extLst>
          </p:cNvPr>
          <p:cNvSpPr>
            <a:spLocks noGrp="1"/>
          </p:cNvSpPr>
          <p:nvPr userDrawn="1">
            <p:ph type="body" sz="quarter" idx="12"/>
          </p:nvPr>
        </p:nvSpPr>
        <p:spPr>
          <a:xfrm>
            <a:off x="358566" y="1684750"/>
            <a:ext cx="5862352" cy="3188043"/>
          </a:xfrm>
          <a:prstGeom prst="rect">
            <a:avLst/>
          </a:prstGeom>
        </p:spPr>
        <p:txBody>
          <a:bodyPr/>
          <a:lstStyle>
            <a:lvl1pPr marL="0" indent="0">
              <a:buNone/>
              <a:defRPr sz="1600">
                <a:solidFill>
                  <a:schemeClr val="bg1"/>
                </a:solidFill>
                <a:latin typeface="Arial" panose="020B0604020202020204" pitchFamily="34" charset="0"/>
                <a:cs typeface="Arial" panose="020B0604020202020204" pitchFamily="34" charset="0"/>
              </a:defRPr>
            </a:lvl1pPr>
          </a:lstStyle>
          <a:p>
            <a:pPr lvl="0"/>
            <a:r>
              <a:rPr lang="ru-RU" dirty="0"/>
              <a:t>Образец текста</a:t>
            </a:r>
          </a:p>
        </p:txBody>
      </p:sp>
      <p:sp>
        <p:nvSpPr>
          <p:cNvPr id="35" name="object 7">
            <a:extLst>
              <a:ext uri="{FF2B5EF4-FFF2-40B4-BE49-F238E27FC236}">
                <a16:creationId xmlns:a16="http://schemas.microsoft.com/office/drawing/2014/main" xmlns="" id="{515B5E40-509C-674A-A0CE-A82644D303E5}"/>
              </a:ext>
            </a:extLst>
          </p:cNvPr>
          <p:cNvSpPr/>
          <p:nvPr userDrawn="1"/>
        </p:nvSpPr>
        <p:spPr>
          <a:xfrm>
            <a:off x="0" y="649854"/>
            <a:ext cx="219919" cy="739108"/>
          </a:xfrm>
          <a:custGeom>
            <a:avLst/>
            <a:gdLst/>
            <a:ahLst/>
            <a:cxnLst/>
            <a:rect l="l" t="t" r="r" b="b"/>
            <a:pathLst>
              <a:path w="203835" h="565785">
                <a:moveTo>
                  <a:pt x="0" y="565226"/>
                </a:moveTo>
                <a:lnTo>
                  <a:pt x="203530" y="565226"/>
                </a:lnTo>
                <a:lnTo>
                  <a:pt x="203530" y="0"/>
                </a:lnTo>
                <a:lnTo>
                  <a:pt x="0" y="0"/>
                </a:lnTo>
                <a:lnTo>
                  <a:pt x="0" y="565226"/>
                </a:lnTo>
                <a:close/>
              </a:path>
            </a:pathLst>
          </a:custGeom>
          <a:solidFill>
            <a:srgbClr val="E1002B"/>
          </a:solidFill>
        </p:spPr>
        <p:txBody>
          <a:bodyPr wrap="square" lIns="0" tIns="0" rIns="0" bIns="0" rtlCol="0"/>
          <a:lstStyle/>
          <a:p>
            <a:endParaRPr dirty="0"/>
          </a:p>
        </p:txBody>
      </p:sp>
      <p:sp>
        <p:nvSpPr>
          <p:cNvPr id="36" name="Текст 17">
            <a:extLst>
              <a:ext uri="{FF2B5EF4-FFF2-40B4-BE49-F238E27FC236}">
                <a16:creationId xmlns:a16="http://schemas.microsoft.com/office/drawing/2014/main" xmlns="" id="{0C35332F-46F8-0546-995C-37C104CAD137}"/>
              </a:ext>
            </a:extLst>
          </p:cNvPr>
          <p:cNvSpPr>
            <a:spLocks noGrp="1"/>
          </p:cNvSpPr>
          <p:nvPr userDrawn="1">
            <p:ph type="body" sz="quarter" idx="10" hasCustomPrompt="1"/>
          </p:nvPr>
        </p:nvSpPr>
        <p:spPr>
          <a:xfrm>
            <a:off x="292220" y="536137"/>
            <a:ext cx="2613235" cy="936897"/>
          </a:xfrm>
          <a:prstGeom prst="rect">
            <a:avLst/>
          </a:prstGeom>
        </p:spPr>
        <p:txBody>
          <a:bodyPr anchor="t"/>
          <a:lstStyle>
            <a:lvl1pPr marL="0" indent="0">
              <a:lnSpc>
                <a:spcPct val="100000"/>
              </a:lnSpc>
              <a:buNone/>
              <a:defRPr sz="2800">
                <a:solidFill>
                  <a:srgbClr val="334286"/>
                </a:solidFill>
                <a:latin typeface="Arial" panose="020B0604020202020204" pitchFamily="34" charset="0"/>
                <a:cs typeface="Arial" panose="020B0604020202020204" pitchFamily="34" charset="0"/>
              </a:defRPr>
            </a:lvl1pPr>
          </a:lstStyle>
          <a:p>
            <a:pPr lvl="0"/>
            <a:r>
              <a:rPr lang="ru-RU" dirty="0"/>
              <a:t>ОБРАЗЕЦ ТЕКСТА</a:t>
            </a:r>
          </a:p>
        </p:txBody>
      </p:sp>
    </p:spTree>
    <p:extLst>
      <p:ext uri="{BB962C8B-B14F-4D97-AF65-F5344CB8AC3E}">
        <p14:creationId xmlns:p14="http://schemas.microsoft.com/office/powerpoint/2010/main" val="38322744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Изображение и текст">
    <p:spTree>
      <p:nvGrpSpPr>
        <p:cNvPr id="1" name=""/>
        <p:cNvGrpSpPr/>
        <p:nvPr/>
      </p:nvGrpSpPr>
      <p:grpSpPr>
        <a:xfrm>
          <a:off x="0" y="0"/>
          <a:ext cx="0" cy="0"/>
          <a:chOff x="0" y="0"/>
          <a:chExt cx="0" cy="0"/>
        </a:xfrm>
      </p:grpSpPr>
      <p:sp>
        <p:nvSpPr>
          <p:cNvPr id="3" name="Рисунок 2">
            <a:extLst>
              <a:ext uri="{FF2B5EF4-FFF2-40B4-BE49-F238E27FC236}">
                <a16:creationId xmlns:a16="http://schemas.microsoft.com/office/drawing/2014/main" xmlns="" id="{51C1F4E9-1C6C-1B44-8008-50554A2853D5}"/>
              </a:ext>
            </a:extLst>
          </p:cNvPr>
          <p:cNvSpPr>
            <a:spLocks noGrp="1"/>
          </p:cNvSpPr>
          <p:nvPr>
            <p:ph type="pic" sz="quarter" idx="11"/>
          </p:nvPr>
        </p:nvSpPr>
        <p:spPr>
          <a:xfrm>
            <a:off x="0" y="803189"/>
            <a:ext cx="5931243" cy="5189624"/>
          </a:xfrm>
          <a:prstGeom prst="rect">
            <a:avLst/>
          </a:prstGeom>
        </p:spPr>
        <p:txBody>
          <a:bodyPr/>
          <a:lstStyle>
            <a:lvl1pPr>
              <a:defRPr sz="1400">
                <a:solidFill>
                  <a:schemeClr val="tx1">
                    <a:lumMod val="65000"/>
                    <a:lumOff val="35000"/>
                  </a:schemeClr>
                </a:solidFill>
                <a:latin typeface="Arial" panose="020B0604020202020204" pitchFamily="34" charset="0"/>
                <a:cs typeface="Arial" panose="020B0604020202020204" pitchFamily="34" charset="0"/>
              </a:defRPr>
            </a:lvl1pPr>
          </a:lstStyle>
          <a:p>
            <a:endParaRPr lang="ru-RU" dirty="0"/>
          </a:p>
        </p:txBody>
      </p:sp>
      <p:sp>
        <p:nvSpPr>
          <p:cNvPr id="8" name="object 8">
            <a:extLst>
              <a:ext uri="{FF2B5EF4-FFF2-40B4-BE49-F238E27FC236}">
                <a16:creationId xmlns:a16="http://schemas.microsoft.com/office/drawing/2014/main" xmlns="" id="{8E62C042-4EA4-314F-8837-7915700A0693}"/>
              </a:ext>
            </a:extLst>
          </p:cNvPr>
          <p:cNvSpPr txBox="1"/>
          <p:nvPr/>
        </p:nvSpPr>
        <p:spPr>
          <a:xfrm>
            <a:off x="358565" y="118434"/>
            <a:ext cx="1048822" cy="292151"/>
          </a:xfrm>
          <a:prstGeom prst="rect">
            <a:avLst/>
          </a:prstGeom>
        </p:spPr>
        <p:txBody>
          <a:bodyPr vert="horz" wrap="square" lIns="0" tIns="12700" rIns="0" bIns="0" rtlCol="0">
            <a:spAutoFit/>
          </a:bodyPr>
          <a:lstStyle/>
          <a:p>
            <a:pPr marL="12700">
              <a:lnSpc>
                <a:spcPct val="100000"/>
              </a:lnSpc>
              <a:spcBef>
                <a:spcPts val="100"/>
              </a:spcBef>
            </a:pPr>
            <a:r>
              <a:rPr sz="1500" b="1" spc="-45" dirty="0">
                <a:solidFill>
                  <a:srgbClr val="334286"/>
                </a:solidFill>
                <a:latin typeface="Arial"/>
                <a:cs typeface="Arial"/>
              </a:rPr>
              <a:t>РОССТАТ</a:t>
            </a:r>
            <a:endParaRPr sz="1500" dirty="0">
              <a:latin typeface="Arial"/>
              <a:cs typeface="Arial"/>
            </a:endParaRPr>
          </a:p>
        </p:txBody>
      </p:sp>
      <p:sp>
        <p:nvSpPr>
          <p:cNvPr id="12" name="object 13">
            <a:extLst>
              <a:ext uri="{FF2B5EF4-FFF2-40B4-BE49-F238E27FC236}">
                <a16:creationId xmlns:a16="http://schemas.microsoft.com/office/drawing/2014/main" xmlns="" id="{978D5EB5-026B-2249-A8D4-5B5D2223AD6E}"/>
              </a:ext>
            </a:extLst>
          </p:cNvPr>
          <p:cNvSpPr/>
          <p:nvPr/>
        </p:nvSpPr>
        <p:spPr>
          <a:xfrm>
            <a:off x="373245" y="-1"/>
            <a:ext cx="11480069" cy="90567"/>
          </a:xfrm>
          <a:custGeom>
            <a:avLst/>
            <a:gdLst/>
            <a:ahLst/>
            <a:cxnLst/>
            <a:rect l="l" t="t" r="r" b="b"/>
            <a:pathLst>
              <a:path w="9980930" h="78740">
                <a:moveTo>
                  <a:pt x="0" y="78232"/>
                </a:moveTo>
                <a:lnTo>
                  <a:pt x="9980358" y="78232"/>
                </a:lnTo>
                <a:lnTo>
                  <a:pt x="9980358" y="0"/>
                </a:lnTo>
                <a:lnTo>
                  <a:pt x="0" y="0"/>
                </a:lnTo>
                <a:lnTo>
                  <a:pt x="0" y="78232"/>
                </a:lnTo>
                <a:close/>
              </a:path>
            </a:pathLst>
          </a:custGeom>
          <a:solidFill>
            <a:srgbClr val="334286"/>
          </a:solidFill>
        </p:spPr>
        <p:txBody>
          <a:bodyPr wrap="square" lIns="0" tIns="0" rIns="0" bIns="0" rtlCol="0"/>
          <a:lstStyle/>
          <a:p>
            <a:endParaRPr dirty="0"/>
          </a:p>
        </p:txBody>
      </p:sp>
      <p:sp>
        <p:nvSpPr>
          <p:cNvPr id="14" name="Номер слайда 5">
            <a:extLst>
              <a:ext uri="{FF2B5EF4-FFF2-40B4-BE49-F238E27FC236}">
                <a16:creationId xmlns:a16="http://schemas.microsoft.com/office/drawing/2014/main" xmlns="" id="{589F21BF-0ECE-1B45-A099-F5B6E92C16A7}"/>
              </a:ext>
            </a:extLst>
          </p:cNvPr>
          <p:cNvSpPr>
            <a:spLocks noGrp="1"/>
          </p:cNvSpPr>
          <p:nvPr userDrawn="1">
            <p:ph type="sldNum" sz="quarter" idx="4"/>
          </p:nvPr>
        </p:nvSpPr>
        <p:spPr>
          <a:xfrm>
            <a:off x="9310907" y="6355682"/>
            <a:ext cx="2743200" cy="365125"/>
          </a:xfrm>
          <a:prstGeom prst="rect">
            <a:avLst/>
          </a:prstGeom>
        </p:spPr>
        <p:txBody>
          <a:bodyPr vert="horz" lIns="91440" tIns="45720" rIns="91440" bIns="45720" rtlCol="0" anchor="ctr"/>
          <a:lstStyle>
            <a:lvl1pPr algn="r">
              <a:defRPr sz="1600">
                <a:solidFill>
                  <a:schemeClr val="tx1">
                    <a:lumMod val="50000"/>
                    <a:lumOff val="50000"/>
                  </a:schemeClr>
                </a:solidFill>
                <a:latin typeface="Arial" panose="020B0604020202020204" pitchFamily="34" charset="0"/>
                <a:cs typeface="Arial" panose="020B0604020202020204" pitchFamily="34" charset="0"/>
              </a:defRPr>
            </a:lvl1pPr>
          </a:lstStyle>
          <a:p>
            <a:fld id="{41B81EEA-DF2A-1C47-9781-44818CAE4220}" type="slidenum">
              <a:rPr lang="ru-RU" smtClean="0"/>
              <a:pPr/>
              <a:t>‹#›</a:t>
            </a:fld>
            <a:endParaRPr lang="ru-RU" dirty="0"/>
          </a:p>
        </p:txBody>
      </p:sp>
      <p:sp>
        <p:nvSpPr>
          <p:cNvPr id="5" name="Текст 4">
            <a:extLst>
              <a:ext uri="{FF2B5EF4-FFF2-40B4-BE49-F238E27FC236}">
                <a16:creationId xmlns:a16="http://schemas.microsoft.com/office/drawing/2014/main" xmlns="" id="{EAF7FE5E-C8C1-E64E-A6DD-18826DFE6AED}"/>
              </a:ext>
            </a:extLst>
          </p:cNvPr>
          <p:cNvSpPr>
            <a:spLocks noGrp="1"/>
          </p:cNvSpPr>
          <p:nvPr userDrawn="1">
            <p:ph type="body" sz="quarter" idx="12"/>
          </p:nvPr>
        </p:nvSpPr>
        <p:spPr>
          <a:xfrm>
            <a:off x="6443882" y="1766887"/>
            <a:ext cx="5339662" cy="3324225"/>
          </a:xfrm>
          <a:prstGeom prst="rect">
            <a:avLst/>
          </a:prstGeom>
        </p:spPr>
        <p:txBody>
          <a:bodyPr anchor="ctr" anchorCtr="0"/>
          <a:lstStyle>
            <a:lvl1pPr marL="0" indent="0">
              <a:buNone/>
              <a:defRPr sz="1600">
                <a:solidFill>
                  <a:schemeClr val="tx1">
                    <a:lumMod val="65000"/>
                    <a:lumOff val="35000"/>
                  </a:schemeClr>
                </a:solidFill>
                <a:latin typeface="Arial" panose="020B0604020202020204" pitchFamily="34" charset="0"/>
                <a:cs typeface="Arial" panose="020B0604020202020204" pitchFamily="34" charset="0"/>
              </a:defRPr>
            </a:lvl1pPr>
          </a:lstStyle>
          <a:p>
            <a:pPr lvl="0"/>
            <a:r>
              <a:rPr lang="ru-RU" dirty="0"/>
              <a:t>Образец текста</a:t>
            </a:r>
          </a:p>
        </p:txBody>
      </p:sp>
      <p:sp>
        <p:nvSpPr>
          <p:cNvPr id="26" name="object 7">
            <a:extLst>
              <a:ext uri="{FF2B5EF4-FFF2-40B4-BE49-F238E27FC236}">
                <a16:creationId xmlns:a16="http://schemas.microsoft.com/office/drawing/2014/main" xmlns="" id="{6C49A229-F120-BD44-8911-B70221A59A36}"/>
              </a:ext>
            </a:extLst>
          </p:cNvPr>
          <p:cNvSpPr/>
          <p:nvPr userDrawn="1"/>
        </p:nvSpPr>
        <p:spPr>
          <a:xfrm>
            <a:off x="0" y="1538807"/>
            <a:ext cx="259491" cy="3718388"/>
          </a:xfrm>
          <a:custGeom>
            <a:avLst/>
            <a:gdLst/>
            <a:ahLst/>
            <a:cxnLst/>
            <a:rect l="l" t="t" r="r" b="b"/>
            <a:pathLst>
              <a:path w="203835" h="565785">
                <a:moveTo>
                  <a:pt x="0" y="565226"/>
                </a:moveTo>
                <a:lnTo>
                  <a:pt x="203530" y="565226"/>
                </a:lnTo>
                <a:lnTo>
                  <a:pt x="203530" y="0"/>
                </a:lnTo>
                <a:lnTo>
                  <a:pt x="0" y="0"/>
                </a:lnTo>
                <a:lnTo>
                  <a:pt x="0" y="565226"/>
                </a:lnTo>
                <a:close/>
              </a:path>
            </a:pathLst>
          </a:custGeom>
          <a:solidFill>
            <a:srgbClr val="FFC32E"/>
          </a:solidFill>
        </p:spPr>
        <p:txBody>
          <a:bodyPr wrap="square" lIns="0" tIns="0" rIns="0" bIns="0" rtlCol="0"/>
          <a:lstStyle/>
          <a:p>
            <a:endParaRPr dirty="0"/>
          </a:p>
        </p:txBody>
      </p:sp>
    </p:spTree>
    <p:extLst>
      <p:ext uri="{BB962C8B-B14F-4D97-AF65-F5344CB8AC3E}">
        <p14:creationId xmlns:p14="http://schemas.microsoft.com/office/powerpoint/2010/main" val="12011254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Изображение и текст_2">
    <p:spTree>
      <p:nvGrpSpPr>
        <p:cNvPr id="1" name=""/>
        <p:cNvGrpSpPr/>
        <p:nvPr/>
      </p:nvGrpSpPr>
      <p:grpSpPr>
        <a:xfrm>
          <a:off x="0" y="0"/>
          <a:ext cx="0" cy="0"/>
          <a:chOff x="0" y="0"/>
          <a:chExt cx="0" cy="0"/>
        </a:xfrm>
      </p:grpSpPr>
      <p:sp>
        <p:nvSpPr>
          <p:cNvPr id="3" name="Рисунок 2">
            <a:extLst>
              <a:ext uri="{FF2B5EF4-FFF2-40B4-BE49-F238E27FC236}">
                <a16:creationId xmlns:a16="http://schemas.microsoft.com/office/drawing/2014/main" xmlns="" id="{51C1F4E9-1C6C-1B44-8008-50554A2853D5}"/>
              </a:ext>
            </a:extLst>
          </p:cNvPr>
          <p:cNvSpPr>
            <a:spLocks noGrp="1"/>
          </p:cNvSpPr>
          <p:nvPr>
            <p:ph type="pic" sz="quarter" idx="11"/>
          </p:nvPr>
        </p:nvSpPr>
        <p:spPr>
          <a:xfrm>
            <a:off x="242047" y="1289167"/>
            <a:ext cx="5506072" cy="4279665"/>
          </a:xfrm>
          <a:prstGeom prst="rect">
            <a:avLst/>
          </a:prstGeom>
        </p:spPr>
        <p:txBody>
          <a:bodyPr/>
          <a:lstStyle>
            <a:lvl1pPr marL="0" indent="0">
              <a:buNone/>
              <a:defRPr sz="1400">
                <a:solidFill>
                  <a:schemeClr val="tx1">
                    <a:lumMod val="65000"/>
                    <a:lumOff val="35000"/>
                  </a:schemeClr>
                </a:solidFill>
                <a:latin typeface="Arial" panose="020B0604020202020204" pitchFamily="34" charset="0"/>
                <a:cs typeface="Arial" panose="020B0604020202020204" pitchFamily="34" charset="0"/>
              </a:defRPr>
            </a:lvl1pPr>
          </a:lstStyle>
          <a:p>
            <a:endParaRPr lang="ru-RU" dirty="0"/>
          </a:p>
        </p:txBody>
      </p:sp>
      <p:sp>
        <p:nvSpPr>
          <p:cNvPr id="8" name="object 8">
            <a:extLst>
              <a:ext uri="{FF2B5EF4-FFF2-40B4-BE49-F238E27FC236}">
                <a16:creationId xmlns:a16="http://schemas.microsoft.com/office/drawing/2014/main" xmlns="" id="{8E62C042-4EA4-314F-8837-7915700A0693}"/>
              </a:ext>
            </a:extLst>
          </p:cNvPr>
          <p:cNvSpPr txBox="1"/>
          <p:nvPr/>
        </p:nvSpPr>
        <p:spPr>
          <a:xfrm>
            <a:off x="358565" y="118434"/>
            <a:ext cx="1048822" cy="292151"/>
          </a:xfrm>
          <a:prstGeom prst="rect">
            <a:avLst/>
          </a:prstGeom>
        </p:spPr>
        <p:txBody>
          <a:bodyPr vert="horz" wrap="square" lIns="0" tIns="12700" rIns="0" bIns="0" rtlCol="0">
            <a:spAutoFit/>
          </a:bodyPr>
          <a:lstStyle/>
          <a:p>
            <a:pPr marL="12700">
              <a:lnSpc>
                <a:spcPct val="100000"/>
              </a:lnSpc>
              <a:spcBef>
                <a:spcPts val="100"/>
              </a:spcBef>
            </a:pPr>
            <a:r>
              <a:rPr sz="1500" b="1" spc="-45" dirty="0">
                <a:solidFill>
                  <a:srgbClr val="334286"/>
                </a:solidFill>
                <a:latin typeface="Arial"/>
                <a:cs typeface="Arial"/>
              </a:rPr>
              <a:t>РОССТАТ</a:t>
            </a:r>
            <a:endParaRPr sz="1500" dirty="0">
              <a:latin typeface="Arial"/>
              <a:cs typeface="Arial"/>
            </a:endParaRPr>
          </a:p>
        </p:txBody>
      </p:sp>
      <p:sp>
        <p:nvSpPr>
          <p:cNvPr id="12" name="object 13">
            <a:extLst>
              <a:ext uri="{FF2B5EF4-FFF2-40B4-BE49-F238E27FC236}">
                <a16:creationId xmlns:a16="http://schemas.microsoft.com/office/drawing/2014/main" xmlns="" id="{978D5EB5-026B-2249-A8D4-5B5D2223AD6E}"/>
              </a:ext>
            </a:extLst>
          </p:cNvPr>
          <p:cNvSpPr/>
          <p:nvPr/>
        </p:nvSpPr>
        <p:spPr>
          <a:xfrm>
            <a:off x="373245" y="-1"/>
            <a:ext cx="11480069" cy="90567"/>
          </a:xfrm>
          <a:custGeom>
            <a:avLst/>
            <a:gdLst/>
            <a:ahLst/>
            <a:cxnLst/>
            <a:rect l="l" t="t" r="r" b="b"/>
            <a:pathLst>
              <a:path w="9980930" h="78740">
                <a:moveTo>
                  <a:pt x="0" y="78232"/>
                </a:moveTo>
                <a:lnTo>
                  <a:pt x="9980358" y="78232"/>
                </a:lnTo>
                <a:lnTo>
                  <a:pt x="9980358" y="0"/>
                </a:lnTo>
                <a:lnTo>
                  <a:pt x="0" y="0"/>
                </a:lnTo>
                <a:lnTo>
                  <a:pt x="0" y="78232"/>
                </a:lnTo>
                <a:close/>
              </a:path>
            </a:pathLst>
          </a:custGeom>
          <a:solidFill>
            <a:srgbClr val="334286"/>
          </a:solidFill>
        </p:spPr>
        <p:txBody>
          <a:bodyPr wrap="square" lIns="0" tIns="0" rIns="0" bIns="0" rtlCol="0"/>
          <a:lstStyle/>
          <a:p>
            <a:endParaRPr dirty="0"/>
          </a:p>
        </p:txBody>
      </p:sp>
      <p:sp>
        <p:nvSpPr>
          <p:cNvPr id="14" name="Номер слайда 5">
            <a:extLst>
              <a:ext uri="{FF2B5EF4-FFF2-40B4-BE49-F238E27FC236}">
                <a16:creationId xmlns:a16="http://schemas.microsoft.com/office/drawing/2014/main" xmlns="" id="{589F21BF-0ECE-1B45-A099-F5B6E92C16A7}"/>
              </a:ext>
            </a:extLst>
          </p:cNvPr>
          <p:cNvSpPr>
            <a:spLocks noGrp="1"/>
          </p:cNvSpPr>
          <p:nvPr userDrawn="1">
            <p:ph type="sldNum" sz="quarter" idx="4"/>
          </p:nvPr>
        </p:nvSpPr>
        <p:spPr>
          <a:xfrm>
            <a:off x="9310907" y="6355682"/>
            <a:ext cx="2743200" cy="365125"/>
          </a:xfrm>
          <a:prstGeom prst="rect">
            <a:avLst/>
          </a:prstGeom>
        </p:spPr>
        <p:txBody>
          <a:bodyPr vert="horz" lIns="91440" tIns="45720" rIns="91440" bIns="45720" rtlCol="0" anchor="ctr"/>
          <a:lstStyle>
            <a:lvl1pPr algn="r">
              <a:defRPr sz="1600">
                <a:solidFill>
                  <a:schemeClr val="tx1">
                    <a:lumMod val="50000"/>
                    <a:lumOff val="50000"/>
                  </a:schemeClr>
                </a:solidFill>
                <a:latin typeface="Arial" panose="020B0604020202020204" pitchFamily="34" charset="0"/>
                <a:cs typeface="Arial" panose="020B0604020202020204" pitchFamily="34" charset="0"/>
              </a:defRPr>
            </a:lvl1pPr>
          </a:lstStyle>
          <a:p>
            <a:fld id="{41B81EEA-DF2A-1C47-9781-44818CAE4220}" type="slidenum">
              <a:rPr lang="ru-RU" smtClean="0"/>
              <a:pPr/>
              <a:t>‹#›</a:t>
            </a:fld>
            <a:endParaRPr lang="ru-RU" dirty="0"/>
          </a:p>
        </p:txBody>
      </p:sp>
      <p:sp>
        <p:nvSpPr>
          <p:cNvPr id="5" name="Текст 4">
            <a:extLst>
              <a:ext uri="{FF2B5EF4-FFF2-40B4-BE49-F238E27FC236}">
                <a16:creationId xmlns:a16="http://schemas.microsoft.com/office/drawing/2014/main" xmlns="" id="{EAF7FE5E-C8C1-E64E-A6DD-18826DFE6AED}"/>
              </a:ext>
            </a:extLst>
          </p:cNvPr>
          <p:cNvSpPr>
            <a:spLocks noGrp="1"/>
          </p:cNvSpPr>
          <p:nvPr userDrawn="1">
            <p:ph type="body" sz="quarter" idx="12"/>
          </p:nvPr>
        </p:nvSpPr>
        <p:spPr>
          <a:xfrm>
            <a:off x="6443882" y="1289168"/>
            <a:ext cx="5339662" cy="4279664"/>
          </a:xfrm>
          <a:prstGeom prst="rect">
            <a:avLst/>
          </a:prstGeom>
        </p:spPr>
        <p:txBody>
          <a:bodyPr anchor="ctr" anchorCtr="0"/>
          <a:lstStyle>
            <a:lvl1pPr marL="0" indent="0">
              <a:buNone/>
              <a:defRPr sz="1600">
                <a:solidFill>
                  <a:schemeClr val="tx1">
                    <a:lumMod val="65000"/>
                    <a:lumOff val="35000"/>
                  </a:schemeClr>
                </a:solidFill>
                <a:latin typeface="Arial" panose="020B0604020202020204" pitchFamily="34" charset="0"/>
                <a:cs typeface="Arial" panose="020B0604020202020204" pitchFamily="34" charset="0"/>
              </a:defRPr>
            </a:lvl1pPr>
          </a:lstStyle>
          <a:p>
            <a:pPr lvl="0"/>
            <a:r>
              <a:rPr lang="ru-RU" dirty="0"/>
              <a:t>Образец текста</a:t>
            </a:r>
          </a:p>
        </p:txBody>
      </p:sp>
      <p:sp>
        <p:nvSpPr>
          <p:cNvPr id="17" name="object 7">
            <a:extLst>
              <a:ext uri="{FF2B5EF4-FFF2-40B4-BE49-F238E27FC236}">
                <a16:creationId xmlns:a16="http://schemas.microsoft.com/office/drawing/2014/main" xmlns="" id="{C4CAAF58-D51D-2F45-BC38-B4EAB0CFADC2}"/>
              </a:ext>
            </a:extLst>
          </p:cNvPr>
          <p:cNvSpPr/>
          <p:nvPr userDrawn="1"/>
        </p:nvSpPr>
        <p:spPr>
          <a:xfrm>
            <a:off x="5671752" y="1289166"/>
            <a:ext cx="259491" cy="4279663"/>
          </a:xfrm>
          <a:custGeom>
            <a:avLst/>
            <a:gdLst/>
            <a:ahLst/>
            <a:cxnLst/>
            <a:rect l="l" t="t" r="r" b="b"/>
            <a:pathLst>
              <a:path w="203835" h="565785">
                <a:moveTo>
                  <a:pt x="0" y="565226"/>
                </a:moveTo>
                <a:lnTo>
                  <a:pt x="203530" y="565226"/>
                </a:lnTo>
                <a:lnTo>
                  <a:pt x="203530" y="0"/>
                </a:lnTo>
                <a:lnTo>
                  <a:pt x="0" y="0"/>
                </a:lnTo>
                <a:lnTo>
                  <a:pt x="0" y="565226"/>
                </a:lnTo>
                <a:close/>
              </a:path>
            </a:pathLst>
          </a:custGeom>
          <a:solidFill>
            <a:srgbClr val="334286"/>
          </a:solidFill>
        </p:spPr>
        <p:txBody>
          <a:bodyPr wrap="square" lIns="0" tIns="0" rIns="0" bIns="0" rtlCol="0"/>
          <a:lstStyle/>
          <a:p>
            <a:r>
              <a:rPr lang="ru-RU" dirty="0"/>
              <a:t> </a:t>
            </a:r>
            <a:endParaRPr dirty="0"/>
          </a:p>
        </p:txBody>
      </p:sp>
      <p:sp>
        <p:nvSpPr>
          <p:cNvPr id="18" name="object 7">
            <a:extLst>
              <a:ext uri="{FF2B5EF4-FFF2-40B4-BE49-F238E27FC236}">
                <a16:creationId xmlns:a16="http://schemas.microsoft.com/office/drawing/2014/main" xmlns="" id="{B780F91E-59E4-7E41-8159-0A9695B37680}"/>
              </a:ext>
            </a:extLst>
          </p:cNvPr>
          <p:cNvSpPr/>
          <p:nvPr userDrawn="1"/>
        </p:nvSpPr>
        <p:spPr>
          <a:xfrm>
            <a:off x="0" y="1289165"/>
            <a:ext cx="259491" cy="4279663"/>
          </a:xfrm>
          <a:custGeom>
            <a:avLst/>
            <a:gdLst/>
            <a:ahLst/>
            <a:cxnLst/>
            <a:rect l="l" t="t" r="r" b="b"/>
            <a:pathLst>
              <a:path w="203835" h="565785">
                <a:moveTo>
                  <a:pt x="0" y="565226"/>
                </a:moveTo>
                <a:lnTo>
                  <a:pt x="203530" y="565226"/>
                </a:lnTo>
                <a:lnTo>
                  <a:pt x="203530" y="0"/>
                </a:lnTo>
                <a:lnTo>
                  <a:pt x="0" y="0"/>
                </a:lnTo>
                <a:lnTo>
                  <a:pt x="0" y="565226"/>
                </a:lnTo>
                <a:close/>
              </a:path>
            </a:pathLst>
          </a:custGeom>
          <a:solidFill>
            <a:srgbClr val="334286"/>
          </a:solidFill>
        </p:spPr>
        <p:txBody>
          <a:bodyPr wrap="square" lIns="0" tIns="0" rIns="0" bIns="0" rtlCol="0"/>
          <a:lstStyle/>
          <a:p>
            <a:r>
              <a:rPr lang="ru-RU" dirty="0"/>
              <a:t> </a:t>
            </a:r>
            <a:endParaRPr dirty="0"/>
          </a:p>
        </p:txBody>
      </p:sp>
    </p:spTree>
    <p:extLst>
      <p:ext uri="{BB962C8B-B14F-4D97-AF65-F5344CB8AC3E}">
        <p14:creationId xmlns:p14="http://schemas.microsoft.com/office/powerpoint/2010/main" val="22465955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 изображения и текст">
    <p:spTree>
      <p:nvGrpSpPr>
        <p:cNvPr id="1" name=""/>
        <p:cNvGrpSpPr/>
        <p:nvPr/>
      </p:nvGrpSpPr>
      <p:grpSpPr>
        <a:xfrm>
          <a:off x="0" y="0"/>
          <a:ext cx="0" cy="0"/>
          <a:chOff x="0" y="0"/>
          <a:chExt cx="0" cy="0"/>
        </a:xfrm>
      </p:grpSpPr>
      <p:sp>
        <p:nvSpPr>
          <p:cNvPr id="3" name="Рисунок 2">
            <a:extLst>
              <a:ext uri="{FF2B5EF4-FFF2-40B4-BE49-F238E27FC236}">
                <a16:creationId xmlns:a16="http://schemas.microsoft.com/office/drawing/2014/main" xmlns="" id="{51C1F4E9-1C6C-1B44-8008-50554A2853D5}"/>
              </a:ext>
            </a:extLst>
          </p:cNvPr>
          <p:cNvSpPr>
            <a:spLocks noGrp="1" noChangeAspect="1"/>
          </p:cNvSpPr>
          <p:nvPr>
            <p:ph type="pic" sz="quarter" idx="11"/>
          </p:nvPr>
        </p:nvSpPr>
        <p:spPr>
          <a:xfrm>
            <a:off x="1" y="867918"/>
            <a:ext cx="2484000" cy="2484000"/>
          </a:xfrm>
          <a:prstGeom prst="rect">
            <a:avLst/>
          </a:prstGeom>
        </p:spPr>
        <p:txBody>
          <a:bodyPr/>
          <a:lstStyle>
            <a:lvl1pPr>
              <a:defRPr sz="1400">
                <a:solidFill>
                  <a:schemeClr val="tx1">
                    <a:lumMod val="65000"/>
                    <a:lumOff val="35000"/>
                  </a:schemeClr>
                </a:solidFill>
                <a:latin typeface="Arial" panose="020B0604020202020204" pitchFamily="34" charset="0"/>
                <a:cs typeface="Arial" panose="020B0604020202020204" pitchFamily="34" charset="0"/>
              </a:defRPr>
            </a:lvl1pPr>
          </a:lstStyle>
          <a:p>
            <a:endParaRPr lang="ru-RU" dirty="0"/>
          </a:p>
        </p:txBody>
      </p:sp>
      <p:sp>
        <p:nvSpPr>
          <p:cNvPr id="8" name="object 8">
            <a:extLst>
              <a:ext uri="{FF2B5EF4-FFF2-40B4-BE49-F238E27FC236}">
                <a16:creationId xmlns:a16="http://schemas.microsoft.com/office/drawing/2014/main" xmlns="" id="{8E62C042-4EA4-314F-8837-7915700A0693}"/>
              </a:ext>
            </a:extLst>
          </p:cNvPr>
          <p:cNvSpPr txBox="1"/>
          <p:nvPr/>
        </p:nvSpPr>
        <p:spPr>
          <a:xfrm>
            <a:off x="358565" y="118434"/>
            <a:ext cx="1048822" cy="292151"/>
          </a:xfrm>
          <a:prstGeom prst="rect">
            <a:avLst/>
          </a:prstGeom>
        </p:spPr>
        <p:txBody>
          <a:bodyPr vert="horz" wrap="square" lIns="0" tIns="12700" rIns="0" bIns="0" rtlCol="0">
            <a:spAutoFit/>
          </a:bodyPr>
          <a:lstStyle/>
          <a:p>
            <a:pPr marL="12700">
              <a:lnSpc>
                <a:spcPct val="100000"/>
              </a:lnSpc>
              <a:spcBef>
                <a:spcPts val="100"/>
              </a:spcBef>
            </a:pPr>
            <a:r>
              <a:rPr sz="1500" b="1" spc="-45" dirty="0">
                <a:solidFill>
                  <a:srgbClr val="334286"/>
                </a:solidFill>
                <a:latin typeface="Arial"/>
                <a:cs typeface="Arial"/>
              </a:rPr>
              <a:t>РОССТАТ</a:t>
            </a:r>
            <a:endParaRPr sz="1500" dirty="0">
              <a:latin typeface="Arial"/>
              <a:cs typeface="Arial"/>
            </a:endParaRPr>
          </a:p>
        </p:txBody>
      </p:sp>
      <p:sp>
        <p:nvSpPr>
          <p:cNvPr id="12" name="object 13">
            <a:extLst>
              <a:ext uri="{FF2B5EF4-FFF2-40B4-BE49-F238E27FC236}">
                <a16:creationId xmlns:a16="http://schemas.microsoft.com/office/drawing/2014/main" xmlns="" id="{978D5EB5-026B-2249-A8D4-5B5D2223AD6E}"/>
              </a:ext>
            </a:extLst>
          </p:cNvPr>
          <p:cNvSpPr/>
          <p:nvPr/>
        </p:nvSpPr>
        <p:spPr>
          <a:xfrm>
            <a:off x="373245" y="-1"/>
            <a:ext cx="11480069" cy="90567"/>
          </a:xfrm>
          <a:custGeom>
            <a:avLst/>
            <a:gdLst/>
            <a:ahLst/>
            <a:cxnLst/>
            <a:rect l="l" t="t" r="r" b="b"/>
            <a:pathLst>
              <a:path w="9980930" h="78740">
                <a:moveTo>
                  <a:pt x="0" y="78232"/>
                </a:moveTo>
                <a:lnTo>
                  <a:pt x="9980358" y="78232"/>
                </a:lnTo>
                <a:lnTo>
                  <a:pt x="9980358" y="0"/>
                </a:lnTo>
                <a:lnTo>
                  <a:pt x="0" y="0"/>
                </a:lnTo>
                <a:lnTo>
                  <a:pt x="0" y="78232"/>
                </a:lnTo>
                <a:close/>
              </a:path>
            </a:pathLst>
          </a:custGeom>
          <a:solidFill>
            <a:srgbClr val="334286"/>
          </a:solidFill>
        </p:spPr>
        <p:txBody>
          <a:bodyPr wrap="square" lIns="0" tIns="0" rIns="0" bIns="0" rtlCol="0"/>
          <a:lstStyle/>
          <a:p>
            <a:endParaRPr dirty="0"/>
          </a:p>
        </p:txBody>
      </p:sp>
      <p:sp>
        <p:nvSpPr>
          <p:cNvPr id="14" name="Номер слайда 5">
            <a:extLst>
              <a:ext uri="{FF2B5EF4-FFF2-40B4-BE49-F238E27FC236}">
                <a16:creationId xmlns:a16="http://schemas.microsoft.com/office/drawing/2014/main" xmlns="" id="{589F21BF-0ECE-1B45-A099-F5B6E92C16A7}"/>
              </a:ext>
            </a:extLst>
          </p:cNvPr>
          <p:cNvSpPr>
            <a:spLocks noGrp="1"/>
          </p:cNvSpPr>
          <p:nvPr userDrawn="1">
            <p:ph type="sldNum" sz="quarter" idx="4"/>
          </p:nvPr>
        </p:nvSpPr>
        <p:spPr>
          <a:xfrm>
            <a:off x="9310907" y="6355682"/>
            <a:ext cx="2743200" cy="365125"/>
          </a:xfrm>
          <a:prstGeom prst="rect">
            <a:avLst/>
          </a:prstGeom>
        </p:spPr>
        <p:txBody>
          <a:bodyPr vert="horz" lIns="91440" tIns="45720" rIns="91440" bIns="45720" rtlCol="0" anchor="ctr"/>
          <a:lstStyle>
            <a:lvl1pPr algn="r">
              <a:defRPr sz="1600">
                <a:solidFill>
                  <a:schemeClr val="tx1">
                    <a:lumMod val="50000"/>
                    <a:lumOff val="50000"/>
                  </a:schemeClr>
                </a:solidFill>
                <a:latin typeface="Arial" panose="020B0604020202020204" pitchFamily="34" charset="0"/>
                <a:cs typeface="Arial" panose="020B0604020202020204" pitchFamily="34" charset="0"/>
              </a:defRPr>
            </a:lvl1pPr>
          </a:lstStyle>
          <a:p>
            <a:fld id="{41B81EEA-DF2A-1C47-9781-44818CAE4220}" type="slidenum">
              <a:rPr lang="ru-RU" smtClean="0"/>
              <a:pPr/>
              <a:t>‹#›</a:t>
            </a:fld>
            <a:endParaRPr lang="ru-RU" dirty="0"/>
          </a:p>
        </p:txBody>
      </p:sp>
      <p:sp>
        <p:nvSpPr>
          <p:cNvPr id="5" name="Текст 4">
            <a:extLst>
              <a:ext uri="{FF2B5EF4-FFF2-40B4-BE49-F238E27FC236}">
                <a16:creationId xmlns:a16="http://schemas.microsoft.com/office/drawing/2014/main" xmlns="" id="{EAF7FE5E-C8C1-E64E-A6DD-18826DFE6AED}"/>
              </a:ext>
            </a:extLst>
          </p:cNvPr>
          <p:cNvSpPr>
            <a:spLocks noGrp="1"/>
          </p:cNvSpPr>
          <p:nvPr userDrawn="1">
            <p:ph type="body" sz="quarter" idx="12"/>
          </p:nvPr>
        </p:nvSpPr>
        <p:spPr>
          <a:xfrm>
            <a:off x="5745892" y="1569806"/>
            <a:ext cx="6037652" cy="3718387"/>
          </a:xfrm>
          <a:prstGeom prst="rect">
            <a:avLst/>
          </a:prstGeom>
        </p:spPr>
        <p:txBody>
          <a:bodyPr anchor="ctr" anchorCtr="0"/>
          <a:lstStyle>
            <a:lvl1pPr marL="0" indent="0">
              <a:buNone/>
              <a:defRPr sz="1600">
                <a:solidFill>
                  <a:schemeClr val="tx1">
                    <a:lumMod val="65000"/>
                    <a:lumOff val="35000"/>
                  </a:schemeClr>
                </a:solidFill>
                <a:latin typeface="Arial" panose="020B0604020202020204" pitchFamily="34" charset="0"/>
                <a:cs typeface="Arial" panose="020B0604020202020204" pitchFamily="34" charset="0"/>
              </a:defRPr>
            </a:lvl1pPr>
          </a:lstStyle>
          <a:p>
            <a:pPr lvl="0"/>
            <a:r>
              <a:rPr lang="ru-RU" dirty="0"/>
              <a:t>Образец текста</a:t>
            </a:r>
          </a:p>
        </p:txBody>
      </p:sp>
      <p:sp>
        <p:nvSpPr>
          <p:cNvPr id="15" name="object 7">
            <a:extLst>
              <a:ext uri="{FF2B5EF4-FFF2-40B4-BE49-F238E27FC236}">
                <a16:creationId xmlns:a16="http://schemas.microsoft.com/office/drawing/2014/main" xmlns="" id="{B9A9E15C-3FB6-A548-B181-7143DD44330D}"/>
              </a:ext>
            </a:extLst>
          </p:cNvPr>
          <p:cNvSpPr/>
          <p:nvPr userDrawn="1"/>
        </p:nvSpPr>
        <p:spPr>
          <a:xfrm>
            <a:off x="4997057" y="1569805"/>
            <a:ext cx="259491" cy="3718388"/>
          </a:xfrm>
          <a:custGeom>
            <a:avLst/>
            <a:gdLst/>
            <a:ahLst/>
            <a:cxnLst/>
            <a:rect l="l" t="t" r="r" b="b"/>
            <a:pathLst>
              <a:path w="203835" h="565785">
                <a:moveTo>
                  <a:pt x="0" y="565226"/>
                </a:moveTo>
                <a:lnTo>
                  <a:pt x="203530" y="565226"/>
                </a:lnTo>
                <a:lnTo>
                  <a:pt x="203530" y="0"/>
                </a:lnTo>
                <a:lnTo>
                  <a:pt x="0" y="0"/>
                </a:lnTo>
                <a:lnTo>
                  <a:pt x="0" y="565226"/>
                </a:lnTo>
                <a:close/>
              </a:path>
            </a:pathLst>
          </a:custGeom>
          <a:solidFill>
            <a:srgbClr val="334286"/>
          </a:solidFill>
        </p:spPr>
        <p:txBody>
          <a:bodyPr wrap="square" lIns="0" tIns="0" rIns="0" bIns="0" rtlCol="0"/>
          <a:lstStyle/>
          <a:p>
            <a:endParaRPr dirty="0"/>
          </a:p>
        </p:txBody>
      </p:sp>
      <p:sp>
        <p:nvSpPr>
          <p:cNvPr id="17" name="Рисунок 2">
            <a:extLst>
              <a:ext uri="{FF2B5EF4-FFF2-40B4-BE49-F238E27FC236}">
                <a16:creationId xmlns:a16="http://schemas.microsoft.com/office/drawing/2014/main" xmlns="" id="{0ADFD737-0167-A84C-B53A-A3E2BDFC439C}"/>
              </a:ext>
            </a:extLst>
          </p:cNvPr>
          <p:cNvSpPr>
            <a:spLocks noGrp="1" noChangeAspect="1"/>
          </p:cNvSpPr>
          <p:nvPr userDrawn="1">
            <p:ph type="pic" sz="quarter" idx="13"/>
          </p:nvPr>
        </p:nvSpPr>
        <p:spPr>
          <a:xfrm>
            <a:off x="2497868" y="867918"/>
            <a:ext cx="2484000" cy="2484000"/>
          </a:xfrm>
          <a:prstGeom prst="rect">
            <a:avLst/>
          </a:prstGeom>
        </p:spPr>
        <p:txBody>
          <a:bodyPr/>
          <a:lstStyle>
            <a:lvl1pPr>
              <a:defRPr sz="1400">
                <a:solidFill>
                  <a:schemeClr val="tx1">
                    <a:lumMod val="65000"/>
                    <a:lumOff val="35000"/>
                  </a:schemeClr>
                </a:solidFill>
                <a:latin typeface="Arial" panose="020B0604020202020204" pitchFamily="34" charset="0"/>
                <a:cs typeface="Arial" panose="020B0604020202020204" pitchFamily="34" charset="0"/>
              </a:defRPr>
            </a:lvl1pPr>
          </a:lstStyle>
          <a:p>
            <a:endParaRPr lang="ru-RU" dirty="0"/>
          </a:p>
        </p:txBody>
      </p:sp>
      <p:sp>
        <p:nvSpPr>
          <p:cNvPr id="18" name="Рисунок 2">
            <a:extLst>
              <a:ext uri="{FF2B5EF4-FFF2-40B4-BE49-F238E27FC236}">
                <a16:creationId xmlns:a16="http://schemas.microsoft.com/office/drawing/2014/main" xmlns="" id="{BA995731-197A-2943-ACA8-4659E7D0E367}"/>
              </a:ext>
            </a:extLst>
          </p:cNvPr>
          <p:cNvSpPr>
            <a:spLocks noGrp="1" noChangeAspect="1"/>
          </p:cNvSpPr>
          <p:nvPr userDrawn="1">
            <p:ph type="pic" sz="quarter" idx="14"/>
          </p:nvPr>
        </p:nvSpPr>
        <p:spPr>
          <a:xfrm>
            <a:off x="0" y="3362954"/>
            <a:ext cx="2484000" cy="2484000"/>
          </a:xfrm>
          <a:prstGeom prst="rect">
            <a:avLst/>
          </a:prstGeom>
        </p:spPr>
        <p:txBody>
          <a:bodyPr/>
          <a:lstStyle>
            <a:lvl1pPr>
              <a:defRPr sz="1400">
                <a:solidFill>
                  <a:schemeClr val="tx1">
                    <a:lumMod val="65000"/>
                    <a:lumOff val="35000"/>
                  </a:schemeClr>
                </a:solidFill>
                <a:latin typeface="Arial" panose="020B0604020202020204" pitchFamily="34" charset="0"/>
                <a:cs typeface="Arial" panose="020B0604020202020204" pitchFamily="34" charset="0"/>
              </a:defRPr>
            </a:lvl1pPr>
          </a:lstStyle>
          <a:p>
            <a:endParaRPr lang="ru-RU" dirty="0"/>
          </a:p>
        </p:txBody>
      </p:sp>
      <p:sp>
        <p:nvSpPr>
          <p:cNvPr id="22" name="Рисунок 2">
            <a:extLst>
              <a:ext uri="{FF2B5EF4-FFF2-40B4-BE49-F238E27FC236}">
                <a16:creationId xmlns:a16="http://schemas.microsoft.com/office/drawing/2014/main" xmlns="" id="{095DDF4D-5A25-9F40-9557-8ED2090DC538}"/>
              </a:ext>
            </a:extLst>
          </p:cNvPr>
          <p:cNvSpPr>
            <a:spLocks noGrp="1" noChangeAspect="1"/>
          </p:cNvSpPr>
          <p:nvPr userDrawn="1">
            <p:ph type="pic" sz="quarter" idx="15"/>
          </p:nvPr>
        </p:nvSpPr>
        <p:spPr>
          <a:xfrm>
            <a:off x="2497868" y="3362954"/>
            <a:ext cx="2484000" cy="2484000"/>
          </a:xfrm>
          <a:prstGeom prst="rect">
            <a:avLst/>
          </a:prstGeom>
        </p:spPr>
        <p:txBody>
          <a:bodyPr/>
          <a:lstStyle>
            <a:lvl1pPr>
              <a:defRPr sz="1400">
                <a:solidFill>
                  <a:schemeClr val="tx1">
                    <a:lumMod val="65000"/>
                    <a:lumOff val="35000"/>
                  </a:schemeClr>
                </a:solidFill>
                <a:latin typeface="Arial" panose="020B0604020202020204" pitchFamily="34" charset="0"/>
                <a:cs typeface="Arial" panose="020B0604020202020204" pitchFamily="34" charset="0"/>
              </a:defRPr>
            </a:lvl1pPr>
          </a:lstStyle>
          <a:p>
            <a:endParaRPr lang="ru-RU" dirty="0"/>
          </a:p>
        </p:txBody>
      </p:sp>
    </p:spTree>
    <p:extLst>
      <p:ext uri="{BB962C8B-B14F-4D97-AF65-F5344CB8AC3E}">
        <p14:creationId xmlns:p14="http://schemas.microsoft.com/office/powerpoint/2010/main" val="1511731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Пустой слайд слайд под таблицу">
    <p:spTree>
      <p:nvGrpSpPr>
        <p:cNvPr id="1" name=""/>
        <p:cNvGrpSpPr/>
        <p:nvPr/>
      </p:nvGrpSpPr>
      <p:grpSpPr>
        <a:xfrm>
          <a:off x="0" y="0"/>
          <a:ext cx="0" cy="0"/>
          <a:chOff x="0" y="0"/>
          <a:chExt cx="0" cy="0"/>
        </a:xfrm>
      </p:grpSpPr>
      <p:sp>
        <p:nvSpPr>
          <p:cNvPr id="8" name="object 8">
            <a:extLst>
              <a:ext uri="{FF2B5EF4-FFF2-40B4-BE49-F238E27FC236}">
                <a16:creationId xmlns:a16="http://schemas.microsoft.com/office/drawing/2014/main" xmlns="" id="{8E62C042-4EA4-314F-8837-7915700A0693}"/>
              </a:ext>
            </a:extLst>
          </p:cNvPr>
          <p:cNvSpPr txBox="1"/>
          <p:nvPr/>
        </p:nvSpPr>
        <p:spPr>
          <a:xfrm>
            <a:off x="358565" y="118434"/>
            <a:ext cx="1048822" cy="292151"/>
          </a:xfrm>
          <a:prstGeom prst="rect">
            <a:avLst/>
          </a:prstGeom>
        </p:spPr>
        <p:txBody>
          <a:bodyPr vert="horz" wrap="square" lIns="0" tIns="12700" rIns="0" bIns="0" rtlCol="0">
            <a:spAutoFit/>
          </a:bodyPr>
          <a:lstStyle/>
          <a:p>
            <a:pPr marL="12700">
              <a:lnSpc>
                <a:spcPct val="100000"/>
              </a:lnSpc>
              <a:spcBef>
                <a:spcPts val="100"/>
              </a:spcBef>
            </a:pPr>
            <a:r>
              <a:rPr sz="1500" b="1" spc="-45" dirty="0">
                <a:solidFill>
                  <a:srgbClr val="334286"/>
                </a:solidFill>
                <a:latin typeface="Arial"/>
                <a:cs typeface="Arial"/>
              </a:rPr>
              <a:t>РОССТАТ</a:t>
            </a:r>
            <a:endParaRPr sz="1500" dirty="0">
              <a:latin typeface="Arial"/>
              <a:cs typeface="Arial"/>
            </a:endParaRPr>
          </a:p>
        </p:txBody>
      </p:sp>
      <p:sp>
        <p:nvSpPr>
          <p:cNvPr id="12" name="object 13">
            <a:extLst>
              <a:ext uri="{FF2B5EF4-FFF2-40B4-BE49-F238E27FC236}">
                <a16:creationId xmlns:a16="http://schemas.microsoft.com/office/drawing/2014/main" xmlns="" id="{978D5EB5-026B-2249-A8D4-5B5D2223AD6E}"/>
              </a:ext>
            </a:extLst>
          </p:cNvPr>
          <p:cNvSpPr/>
          <p:nvPr/>
        </p:nvSpPr>
        <p:spPr>
          <a:xfrm>
            <a:off x="373245" y="-1"/>
            <a:ext cx="11480069" cy="90567"/>
          </a:xfrm>
          <a:custGeom>
            <a:avLst/>
            <a:gdLst/>
            <a:ahLst/>
            <a:cxnLst/>
            <a:rect l="l" t="t" r="r" b="b"/>
            <a:pathLst>
              <a:path w="9980930" h="78740">
                <a:moveTo>
                  <a:pt x="0" y="78232"/>
                </a:moveTo>
                <a:lnTo>
                  <a:pt x="9980358" y="78232"/>
                </a:lnTo>
                <a:lnTo>
                  <a:pt x="9980358" y="0"/>
                </a:lnTo>
                <a:lnTo>
                  <a:pt x="0" y="0"/>
                </a:lnTo>
                <a:lnTo>
                  <a:pt x="0" y="78232"/>
                </a:lnTo>
                <a:close/>
              </a:path>
            </a:pathLst>
          </a:custGeom>
          <a:solidFill>
            <a:srgbClr val="334286"/>
          </a:solidFill>
        </p:spPr>
        <p:txBody>
          <a:bodyPr wrap="square" lIns="0" tIns="0" rIns="0" bIns="0" rtlCol="0"/>
          <a:lstStyle/>
          <a:p>
            <a:endParaRPr dirty="0"/>
          </a:p>
        </p:txBody>
      </p:sp>
      <p:sp>
        <p:nvSpPr>
          <p:cNvPr id="14" name="Номер слайда 5">
            <a:extLst>
              <a:ext uri="{FF2B5EF4-FFF2-40B4-BE49-F238E27FC236}">
                <a16:creationId xmlns:a16="http://schemas.microsoft.com/office/drawing/2014/main" xmlns="" id="{589F21BF-0ECE-1B45-A099-F5B6E92C16A7}"/>
              </a:ext>
            </a:extLst>
          </p:cNvPr>
          <p:cNvSpPr>
            <a:spLocks noGrp="1"/>
          </p:cNvSpPr>
          <p:nvPr userDrawn="1">
            <p:ph type="sldNum" sz="quarter" idx="4"/>
          </p:nvPr>
        </p:nvSpPr>
        <p:spPr>
          <a:xfrm>
            <a:off x="9310907" y="6355682"/>
            <a:ext cx="2743200" cy="365125"/>
          </a:xfrm>
          <a:prstGeom prst="rect">
            <a:avLst/>
          </a:prstGeom>
        </p:spPr>
        <p:txBody>
          <a:bodyPr vert="horz" lIns="91440" tIns="45720" rIns="91440" bIns="45720" rtlCol="0" anchor="ctr"/>
          <a:lstStyle>
            <a:lvl1pPr algn="r">
              <a:defRPr sz="1600">
                <a:solidFill>
                  <a:schemeClr val="tx1">
                    <a:lumMod val="50000"/>
                    <a:lumOff val="50000"/>
                  </a:schemeClr>
                </a:solidFill>
                <a:latin typeface="Arial" panose="020B0604020202020204" pitchFamily="34" charset="0"/>
                <a:cs typeface="Arial" panose="020B0604020202020204" pitchFamily="34" charset="0"/>
              </a:defRPr>
            </a:lvl1pPr>
          </a:lstStyle>
          <a:p>
            <a:fld id="{41B81EEA-DF2A-1C47-9781-44818CAE4220}" type="slidenum">
              <a:rPr lang="ru-RU" smtClean="0"/>
              <a:pPr/>
              <a:t>‹#›</a:t>
            </a:fld>
            <a:endParaRPr lang="ru-RU" dirty="0"/>
          </a:p>
        </p:txBody>
      </p:sp>
      <p:sp>
        <p:nvSpPr>
          <p:cNvPr id="16" name="object 7">
            <a:extLst>
              <a:ext uri="{FF2B5EF4-FFF2-40B4-BE49-F238E27FC236}">
                <a16:creationId xmlns:a16="http://schemas.microsoft.com/office/drawing/2014/main" xmlns="" id="{5C608B83-A2F2-ED49-8A9B-1801A540551C}"/>
              </a:ext>
            </a:extLst>
          </p:cNvPr>
          <p:cNvSpPr/>
          <p:nvPr userDrawn="1"/>
        </p:nvSpPr>
        <p:spPr>
          <a:xfrm>
            <a:off x="0" y="649854"/>
            <a:ext cx="219919" cy="739108"/>
          </a:xfrm>
          <a:custGeom>
            <a:avLst/>
            <a:gdLst/>
            <a:ahLst/>
            <a:cxnLst/>
            <a:rect l="l" t="t" r="r" b="b"/>
            <a:pathLst>
              <a:path w="203835" h="565785">
                <a:moveTo>
                  <a:pt x="0" y="565226"/>
                </a:moveTo>
                <a:lnTo>
                  <a:pt x="203530" y="565226"/>
                </a:lnTo>
                <a:lnTo>
                  <a:pt x="203530" y="0"/>
                </a:lnTo>
                <a:lnTo>
                  <a:pt x="0" y="0"/>
                </a:lnTo>
                <a:lnTo>
                  <a:pt x="0" y="565226"/>
                </a:lnTo>
                <a:close/>
              </a:path>
            </a:pathLst>
          </a:custGeom>
          <a:solidFill>
            <a:srgbClr val="E1002B"/>
          </a:solidFill>
        </p:spPr>
        <p:txBody>
          <a:bodyPr wrap="square" lIns="0" tIns="0" rIns="0" bIns="0" rtlCol="0"/>
          <a:lstStyle/>
          <a:p>
            <a:endParaRPr dirty="0"/>
          </a:p>
        </p:txBody>
      </p:sp>
      <p:sp>
        <p:nvSpPr>
          <p:cNvPr id="17" name="Текст 17">
            <a:extLst>
              <a:ext uri="{FF2B5EF4-FFF2-40B4-BE49-F238E27FC236}">
                <a16:creationId xmlns:a16="http://schemas.microsoft.com/office/drawing/2014/main" xmlns="" id="{72C1670E-B5AF-C246-8209-DB0091245A2E}"/>
              </a:ext>
            </a:extLst>
          </p:cNvPr>
          <p:cNvSpPr>
            <a:spLocks noGrp="1"/>
          </p:cNvSpPr>
          <p:nvPr userDrawn="1">
            <p:ph type="body" sz="quarter" idx="10" hasCustomPrompt="1"/>
          </p:nvPr>
        </p:nvSpPr>
        <p:spPr>
          <a:xfrm>
            <a:off x="292220" y="536137"/>
            <a:ext cx="2613235" cy="936897"/>
          </a:xfrm>
          <a:prstGeom prst="rect">
            <a:avLst/>
          </a:prstGeom>
        </p:spPr>
        <p:txBody>
          <a:bodyPr anchor="t"/>
          <a:lstStyle>
            <a:lvl1pPr marL="0" indent="0">
              <a:lnSpc>
                <a:spcPct val="100000"/>
              </a:lnSpc>
              <a:buNone/>
              <a:defRPr sz="2800">
                <a:solidFill>
                  <a:srgbClr val="334286"/>
                </a:solidFill>
                <a:latin typeface="Arial" panose="020B0604020202020204" pitchFamily="34" charset="0"/>
                <a:cs typeface="Arial" panose="020B0604020202020204" pitchFamily="34" charset="0"/>
              </a:defRPr>
            </a:lvl1pPr>
          </a:lstStyle>
          <a:p>
            <a:pPr lvl="0"/>
            <a:r>
              <a:rPr lang="ru-RU" dirty="0"/>
              <a:t>ОБРАЗЕЦ ТЕКСТА</a:t>
            </a:r>
          </a:p>
        </p:txBody>
      </p:sp>
    </p:spTree>
    <p:extLst>
      <p:ext uri="{BB962C8B-B14F-4D97-AF65-F5344CB8AC3E}">
        <p14:creationId xmlns:p14="http://schemas.microsoft.com/office/powerpoint/2010/main" val="3191807365"/>
      </p:ext>
    </p:extLst>
  </p:cSld>
  <p:clrMapOvr>
    <a:masterClrMapping/>
  </p:clrMapOvr>
  <p:extLst>
    <p:ext uri="{DCECCB84-F9BA-43D5-87BE-67443E8EF086}">
      <p15:sldGuideLst xmlns:p15="http://schemas.microsoft.com/office/powerpoint/2012/main" xmlns=""/>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Пустой_1">
    <p:spTree>
      <p:nvGrpSpPr>
        <p:cNvPr id="1" name=""/>
        <p:cNvGrpSpPr/>
        <p:nvPr/>
      </p:nvGrpSpPr>
      <p:grpSpPr>
        <a:xfrm>
          <a:off x="0" y="0"/>
          <a:ext cx="0" cy="0"/>
          <a:chOff x="0" y="0"/>
          <a:chExt cx="0" cy="0"/>
        </a:xfrm>
      </p:grpSpPr>
      <p:sp>
        <p:nvSpPr>
          <p:cNvPr id="8" name="object 8">
            <a:extLst>
              <a:ext uri="{FF2B5EF4-FFF2-40B4-BE49-F238E27FC236}">
                <a16:creationId xmlns:a16="http://schemas.microsoft.com/office/drawing/2014/main" xmlns="" id="{8E62C042-4EA4-314F-8837-7915700A0693}"/>
              </a:ext>
            </a:extLst>
          </p:cNvPr>
          <p:cNvSpPr txBox="1"/>
          <p:nvPr/>
        </p:nvSpPr>
        <p:spPr>
          <a:xfrm>
            <a:off x="358565" y="118434"/>
            <a:ext cx="1048822" cy="292151"/>
          </a:xfrm>
          <a:prstGeom prst="rect">
            <a:avLst/>
          </a:prstGeom>
        </p:spPr>
        <p:txBody>
          <a:bodyPr vert="horz" wrap="square" lIns="0" tIns="12700" rIns="0" bIns="0" rtlCol="0">
            <a:spAutoFit/>
          </a:bodyPr>
          <a:lstStyle/>
          <a:p>
            <a:pPr marL="12700">
              <a:lnSpc>
                <a:spcPct val="100000"/>
              </a:lnSpc>
              <a:spcBef>
                <a:spcPts val="100"/>
              </a:spcBef>
            </a:pPr>
            <a:r>
              <a:rPr sz="1500" b="1" spc="-45" dirty="0">
                <a:solidFill>
                  <a:srgbClr val="334286"/>
                </a:solidFill>
                <a:latin typeface="Arial"/>
                <a:cs typeface="Arial"/>
              </a:rPr>
              <a:t>РОССТАТ</a:t>
            </a:r>
            <a:endParaRPr sz="1500" dirty="0">
              <a:latin typeface="Arial"/>
              <a:cs typeface="Arial"/>
            </a:endParaRPr>
          </a:p>
        </p:txBody>
      </p:sp>
      <p:sp>
        <p:nvSpPr>
          <p:cNvPr id="12" name="object 13">
            <a:extLst>
              <a:ext uri="{FF2B5EF4-FFF2-40B4-BE49-F238E27FC236}">
                <a16:creationId xmlns:a16="http://schemas.microsoft.com/office/drawing/2014/main" xmlns="" id="{978D5EB5-026B-2249-A8D4-5B5D2223AD6E}"/>
              </a:ext>
            </a:extLst>
          </p:cNvPr>
          <p:cNvSpPr/>
          <p:nvPr/>
        </p:nvSpPr>
        <p:spPr>
          <a:xfrm>
            <a:off x="373245" y="-1"/>
            <a:ext cx="11480069" cy="90567"/>
          </a:xfrm>
          <a:custGeom>
            <a:avLst/>
            <a:gdLst/>
            <a:ahLst/>
            <a:cxnLst/>
            <a:rect l="l" t="t" r="r" b="b"/>
            <a:pathLst>
              <a:path w="9980930" h="78740">
                <a:moveTo>
                  <a:pt x="0" y="78232"/>
                </a:moveTo>
                <a:lnTo>
                  <a:pt x="9980358" y="78232"/>
                </a:lnTo>
                <a:lnTo>
                  <a:pt x="9980358" y="0"/>
                </a:lnTo>
                <a:lnTo>
                  <a:pt x="0" y="0"/>
                </a:lnTo>
                <a:lnTo>
                  <a:pt x="0" y="78232"/>
                </a:lnTo>
                <a:close/>
              </a:path>
            </a:pathLst>
          </a:custGeom>
          <a:solidFill>
            <a:srgbClr val="334286"/>
          </a:solidFill>
        </p:spPr>
        <p:txBody>
          <a:bodyPr wrap="square" lIns="0" tIns="0" rIns="0" bIns="0" rtlCol="0"/>
          <a:lstStyle/>
          <a:p>
            <a:endParaRPr dirty="0"/>
          </a:p>
        </p:txBody>
      </p:sp>
      <p:sp>
        <p:nvSpPr>
          <p:cNvPr id="14" name="Номер слайда 5">
            <a:extLst>
              <a:ext uri="{FF2B5EF4-FFF2-40B4-BE49-F238E27FC236}">
                <a16:creationId xmlns:a16="http://schemas.microsoft.com/office/drawing/2014/main" xmlns="" id="{589F21BF-0ECE-1B45-A099-F5B6E92C16A7}"/>
              </a:ext>
            </a:extLst>
          </p:cNvPr>
          <p:cNvSpPr>
            <a:spLocks noGrp="1"/>
          </p:cNvSpPr>
          <p:nvPr userDrawn="1">
            <p:ph type="sldNum" sz="quarter" idx="4"/>
          </p:nvPr>
        </p:nvSpPr>
        <p:spPr>
          <a:xfrm>
            <a:off x="9310907" y="6355682"/>
            <a:ext cx="2743200" cy="365125"/>
          </a:xfrm>
          <a:prstGeom prst="rect">
            <a:avLst/>
          </a:prstGeom>
        </p:spPr>
        <p:txBody>
          <a:bodyPr vert="horz" lIns="91440" tIns="45720" rIns="91440" bIns="45720" rtlCol="0" anchor="ctr"/>
          <a:lstStyle>
            <a:lvl1pPr algn="r">
              <a:defRPr sz="1600">
                <a:solidFill>
                  <a:schemeClr val="tx1">
                    <a:lumMod val="50000"/>
                    <a:lumOff val="50000"/>
                  </a:schemeClr>
                </a:solidFill>
                <a:latin typeface="Arial" panose="020B0604020202020204" pitchFamily="34" charset="0"/>
                <a:cs typeface="Arial" panose="020B0604020202020204" pitchFamily="34" charset="0"/>
              </a:defRPr>
            </a:lvl1pPr>
          </a:lstStyle>
          <a:p>
            <a:fld id="{41B81EEA-DF2A-1C47-9781-44818CAE4220}" type="slidenum">
              <a:rPr lang="ru-RU" smtClean="0"/>
              <a:pPr/>
              <a:t>‹#›</a:t>
            </a:fld>
            <a:endParaRPr lang="ru-RU" dirty="0"/>
          </a:p>
        </p:txBody>
      </p:sp>
      <p:sp>
        <p:nvSpPr>
          <p:cNvPr id="16" name="object 7">
            <a:extLst>
              <a:ext uri="{FF2B5EF4-FFF2-40B4-BE49-F238E27FC236}">
                <a16:creationId xmlns:a16="http://schemas.microsoft.com/office/drawing/2014/main" xmlns="" id="{5C608B83-A2F2-ED49-8A9B-1801A540551C}"/>
              </a:ext>
            </a:extLst>
          </p:cNvPr>
          <p:cNvSpPr/>
          <p:nvPr userDrawn="1"/>
        </p:nvSpPr>
        <p:spPr>
          <a:xfrm>
            <a:off x="0" y="649854"/>
            <a:ext cx="219919" cy="739108"/>
          </a:xfrm>
          <a:custGeom>
            <a:avLst/>
            <a:gdLst/>
            <a:ahLst/>
            <a:cxnLst/>
            <a:rect l="l" t="t" r="r" b="b"/>
            <a:pathLst>
              <a:path w="203835" h="565785">
                <a:moveTo>
                  <a:pt x="0" y="565226"/>
                </a:moveTo>
                <a:lnTo>
                  <a:pt x="203530" y="565226"/>
                </a:lnTo>
                <a:lnTo>
                  <a:pt x="203530" y="0"/>
                </a:lnTo>
                <a:lnTo>
                  <a:pt x="0" y="0"/>
                </a:lnTo>
                <a:lnTo>
                  <a:pt x="0" y="565226"/>
                </a:lnTo>
                <a:close/>
              </a:path>
            </a:pathLst>
          </a:custGeom>
          <a:solidFill>
            <a:srgbClr val="E1002B"/>
          </a:solidFill>
        </p:spPr>
        <p:txBody>
          <a:bodyPr wrap="square" lIns="0" tIns="0" rIns="0" bIns="0" rtlCol="0"/>
          <a:lstStyle/>
          <a:p>
            <a:endParaRPr dirty="0"/>
          </a:p>
        </p:txBody>
      </p:sp>
      <p:sp>
        <p:nvSpPr>
          <p:cNvPr id="17" name="Текст 17">
            <a:extLst>
              <a:ext uri="{FF2B5EF4-FFF2-40B4-BE49-F238E27FC236}">
                <a16:creationId xmlns:a16="http://schemas.microsoft.com/office/drawing/2014/main" xmlns="" id="{72C1670E-B5AF-C246-8209-DB0091245A2E}"/>
              </a:ext>
            </a:extLst>
          </p:cNvPr>
          <p:cNvSpPr>
            <a:spLocks noGrp="1"/>
          </p:cNvSpPr>
          <p:nvPr userDrawn="1">
            <p:ph type="body" sz="quarter" idx="10" hasCustomPrompt="1"/>
          </p:nvPr>
        </p:nvSpPr>
        <p:spPr>
          <a:xfrm>
            <a:off x="292220" y="536137"/>
            <a:ext cx="2613235" cy="936897"/>
          </a:xfrm>
          <a:prstGeom prst="rect">
            <a:avLst/>
          </a:prstGeom>
        </p:spPr>
        <p:txBody>
          <a:bodyPr anchor="t"/>
          <a:lstStyle>
            <a:lvl1pPr marL="0" indent="0">
              <a:lnSpc>
                <a:spcPct val="100000"/>
              </a:lnSpc>
              <a:buNone/>
              <a:defRPr sz="2800">
                <a:solidFill>
                  <a:srgbClr val="334286"/>
                </a:solidFill>
                <a:latin typeface="Arial" panose="020B0604020202020204" pitchFamily="34" charset="0"/>
                <a:cs typeface="Arial" panose="020B0604020202020204" pitchFamily="34" charset="0"/>
              </a:defRPr>
            </a:lvl1pPr>
          </a:lstStyle>
          <a:p>
            <a:pPr lvl="0"/>
            <a:r>
              <a:rPr lang="ru-RU" dirty="0"/>
              <a:t>ОБРАЗЕЦ ТЕКСТА</a:t>
            </a:r>
          </a:p>
        </p:txBody>
      </p:sp>
      <p:sp>
        <p:nvSpPr>
          <p:cNvPr id="10" name="Прямоугольник 9"/>
          <p:cNvSpPr/>
          <p:nvPr userDrawn="1"/>
        </p:nvSpPr>
        <p:spPr>
          <a:xfrm>
            <a:off x="0" y="1621784"/>
            <a:ext cx="219919" cy="4576940"/>
          </a:xfrm>
          <a:prstGeom prst="rect">
            <a:avLst/>
          </a:prstGeom>
          <a:solidFill>
            <a:srgbClr val="FFC3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4082447952"/>
      </p:ext>
    </p:extLst>
  </p:cSld>
  <p:clrMapOvr>
    <a:masterClrMapping/>
  </p:clrMapOvr>
  <p:extLst>
    <p:ext uri="{DCECCB84-F9BA-43D5-87BE-67443E8EF086}">
      <p15:sldGuideLst xmlns:p15="http://schemas.microsoft.com/office/powerpoint/2012/main" xmlns=""/>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Пустой слайд_2">
    <p:spTree>
      <p:nvGrpSpPr>
        <p:cNvPr id="1" name=""/>
        <p:cNvGrpSpPr/>
        <p:nvPr/>
      </p:nvGrpSpPr>
      <p:grpSpPr>
        <a:xfrm>
          <a:off x="0" y="0"/>
          <a:ext cx="0" cy="0"/>
          <a:chOff x="0" y="0"/>
          <a:chExt cx="0" cy="0"/>
        </a:xfrm>
      </p:grpSpPr>
      <p:sp>
        <p:nvSpPr>
          <p:cNvPr id="16" name="object 2">
            <a:extLst>
              <a:ext uri="{FF2B5EF4-FFF2-40B4-BE49-F238E27FC236}">
                <a16:creationId xmlns:a16="http://schemas.microsoft.com/office/drawing/2014/main" xmlns="" id="{0560CFF3-0F6B-EE47-8233-2752BA7C190C}"/>
              </a:ext>
            </a:extLst>
          </p:cNvPr>
          <p:cNvSpPr/>
          <p:nvPr userDrawn="1"/>
        </p:nvSpPr>
        <p:spPr>
          <a:xfrm>
            <a:off x="0" y="1705727"/>
            <a:ext cx="12192000" cy="4492997"/>
          </a:xfrm>
          <a:prstGeom prst="rect">
            <a:avLst/>
          </a:prstGeom>
          <a:gradFill>
            <a:gsLst>
              <a:gs pos="3000">
                <a:schemeClr val="tx2">
                  <a:lumMod val="75000"/>
                </a:schemeClr>
              </a:gs>
              <a:gs pos="100000">
                <a:srgbClr val="0070DF"/>
              </a:gs>
            </a:gsLst>
            <a:lin ang="5400000" scaled="0"/>
          </a:gradFill>
        </p:spPr>
        <p:txBody>
          <a:bodyPr wrap="square" lIns="0" tIns="0" rIns="0" bIns="0" rtlCol="0"/>
          <a:lstStyle/>
          <a:p>
            <a:endParaRPr dirty="0">
              <a:highlight>
                <a:srgbClr val="345074"/>
              </a:highlight>
            </a:endParaRPr>
          </a:p>
        </p:txBody>
      </p:sp>
      <p:sp>
        <p:nvSpPr>
          <p:cNvPr id="8" name="object 8">
            <a:extLst>
              <a:ext uri="{FF2B5EF4-FFF2-40B4-BE49-F238E27FC236}">
                <a16:creationId xmlns:a16="http://schemas.microsoft.com/office/drawing/2014/main" xmlns="" id="{8E62C042-4EA4-314F-8837-7915700A0693}"/>
              </a:ext>
            </a:extLst>
          </p:cNvPr>
          <p:cNvSpPr txBox="1"/>
          <p:nvPr/>
        </p:nvSpPr>
        <p:spPr>
          <a:xfrm>
            <a:off x="358565" y="118434"/>
            <a:ext cx="1048822" cy="292151"/>
          </a:xfrm>
          <a:prstGeom prst="rect">
            <a:avLst/>
          </a:prstGeom>
        </p:spPr>
        <p:txBody>
          <a:bodyPr vert="horz" wrap="square" lIns="0" tIns="12700" rIns="0" bIns="0" rtlCol="0">
            <a:spAutoFit/>
          </a:bodyPr>
          <a:lstStyle/>
          <a:p>
            <a:pPr marL="12700">
              <a:lnSpc>
                <a:spcPct val="100000"/>
              </a:lnSpc>
              <a:spcBef>
                <a:spcPts val="100"/>
              </a:spcBef>
            </a:pPr>
            <a:r>
              <a:rPr sz="1500" b="1" spc="-45" dirty="0">
                <a:solidFill>
                  <a:srgbClr val="334286"/>
                </a:solidFill>
                <a:latin typeface="Arial"/>
                <a:cs typeface="Arial"/>
              </a:rPr>
              <a:t>РОССТАТ</a:t>
            </a:r>
            <a:endParaRPr sz="1500" dirty="0">
              <a:latin typeface="Arial"/>
              <a:cs typeface="Arial"/>
            </a:endParaRPr>
          </a:p>
        </p:txBody>
      </p:sp>
      <p:sp>
        <p:nvSpPr>
          <p:cNvPr id="12" name="object 13">
            <a:extLst>
              <a:ext uri="{FF2B5EF4-FFF2-40B4-BE49-F238E27FC236}">
                <a16:creationId xmlns:a16="http://schemas.microsoft.com/office/drawing/2014/main" xmlns="" id="{978D5EB5-026B-2249-A8D4-5B5D2223AD6E}"/>
              </a:ext>
            </a:extLst>
          </p:cNvPr>
          <p:cNvSpPr/>
          <p:nvPr/>
        </p:nvSpPr>
        <p:spPr>
          <a:xfrm>
            <a:off x="373245" y="-1"/>
            <a:ext cx="11480069" cy="90567"/>
          </a:xfrm>
          <a:custGeom>
            <a:avLst/>
            <a:gdLst/>
            <a:ahLst/>
            <a:cxnLst/>
            <a:rect l="l" t="t" r="r" b="b"/>
            <a:pathLst>
              <a:path w="9980930" h="78740">
                <a:moveTo>
                  <a:pt x="0" y="78232"/>
                </a:moveTo>
                <a:lnTo>
                  <a:pt x="9980358" y="78232"/>
                </a:lnTo>
                <a:lnTo>
                  <a:pt x="9980358" y="0"/>
                </a:lnTo>
                <a:lnTo>
                  <a:pt x="0" y="0"/>
                </a:lnTo>
                <a:lnTo>
                  <a:pt x="0" y="78232"/>
                </a:lnTo>
                <a:close/>
              </a:path>
            </a:pathLst>
          </a:custGeom>
          <a:solidFill>
            <a:srgbClr val="334286"/>
          </a:solidFill>
        </p:spPr>
        <p:txBody>
          <a:bodyPr wrap="square" lIns="0" tIns="0" rIns="0" bIns="0" rtlCol="0"/>
          <a:lstStyle/>
          <a:p>
            <a:endParaRPr dirty="0"/>
          </a:p>
        </p:txBody>
      </p:sp>
      <p:sp>
        <p:nvSpPr>
          <p:cNvPr id="14" name="Номер слайда 5">
            <a:extLst>
              <a:ext uri="{FF2B5EF4-FFF2-40B4-BE49-F238E27FC236}">
                <a16:creationId xmlns:a16="http://schemas.microsoft.com/office/drawing/2014/main" xmlns="" id="{589F21BF-0ECE-1B45-A099-F5B6E92C16A7}"/>
              </a:ext>
            </a:extLst>
          </p:cNvPr>
          <p:cNvSpPr>
            <a:spLocks noGrp="1"/>
          </p:cNvSpPr>
          <p:nvPr userDrawn="1">
            <p:ph type="sldNum" sz="quarter" idx="4"/>
          </p:nvPr>
        </p:nvSpPr>
        <p:spPr>
          <a:xfrm>
            <a:off x="9310907" y="6355682"/>
            <a:ext cx="2743200" cy="365125"/>
          </a:xfrm>
          <a:prstGeom prst="rect">
            <a:avLst/>
          </a:prstGeom>
        </p:spPr>
        <p:txBody>
          <a:bodyPr vert="horz" lIns="91440" tIns="45720" rIns="91440" bIns="45720" rtlCol="0" anchor="ctr"/>
          <a:lstStyle>
            <a:lvl1pPr algn="r">
              <a:defRPr sz="1600">
                <a:solidFill>
                  <a:schemeClr val="tx1">
                    <a:lumMod val="50000"/>
                    <a:lumOff val="50000"/>
                  </a:schemeClr>
                </a:solidFill>
                <a:latin typeface="Arial" panose="020B0604020202020204" pitchFamily="34" charset="0"/>
                <a:cs typeface="Arial" panose="020B0604020202020204" pitchFamily="34" charset="0"/>
              </a:defRPr>
            </a:lvl1pPr>
          </a:lstStyle>
          <a:p>
            <a:fld id="{41B81EEA-DF2A-1C47-9781-44818CAE4220}" type="slidenum">
              <a:rPr lang="ru-RU" smtClean="0"/>
              <a:pPr/>
              <a:t>‹#›</a:t>
            </a:fld>
            <a:endParaRPr lang="ru-RU" dirty="0"/>
          </a:p>
        </p:txBody>
      </p:sp>
      <p:sp>
        <p:nvSpPr>
          <p:cNvPr id="28" name="object 7">
            <a:extLst>
              <a:ext uri="{FF2B5EF4-FFF2-40B4-BE49-F238E27FC236}">
                <a16:creationId xmlns:a16="http://schemas.microsoft.com/office/drawing/2014/main" xmlns="" id="{2E9797C7-8447-7949-8633-B9C1F8C8B7D2}"/>
              </a:ext>
            </a:extLst>
          </p:cNvPr>
          <p:cNvSpPr/>
          <p:nvPr userDrawn="1"/>
        </p:nvSpPr>
        <p:spPr>
          <a:xfrm>
            <a:off x="0" y="649854"/>
            <a:ext cx="219919" cy="739108"/>
          </a:xfrm>
          <a:custGeom>
            <a:avLst/>
            <a:gdLst/>
            <a:ahLst/>
            <a:cxnLst/>
            <a:rect l="l" t="t" r="r" b="b"/>
            <a:pathLst>
              <a:path w="203835" h="565785">
                <a:moveTo>
                  <a:pt x="0" y="565226"/>
                </a:moveTo>
                <a:lnTo>
                  <a:pt x="203530" y="565226"/>
                </a:lnTo>
                <a:lnTo>
                  <a:pt x="203530" y="0"/>
                </a:lnTo>
                <a:lnTo>
                  <a:pt x="0" y="0"/>
                </a:lnTo>
                <a:lnTo>
                  <a:pt x="0" y="565226"/>
                </a:lnTo>
                <a:close/>
              </a:path>
            </a:pathLst>
          </a:custGeom>
          <a:solidFill>
            <a:srgbClr val="E1002B"/>
          </a:solidFill>
        </p:spPr>
        <p:txBody>
          <a:bodyPr wrap="square" lIns="0" tIns="0" rIns="0" bIns="0" rtlCol="0"/>
          <a:lstStyle/>
          <a:p>
            <a:endParaRPr dirty="0"/>
          </a:p>
        </p:txBody>
      </p:sp>
      <p:sp>
        <p:nvSpPr>
          <p:cNvPr id="29" name="Текст 17">
            <a:extLst>
              <a:ext uri="{FF2B5EF4-FFF2-40B4-BE49-F238E27FC236}">
                <a16:creationId xmlns:a16="http://schemas.microsoft.com/office/drawing/2014/main" xmlns="" id="{65282F85-5E1C-A643-B6D1-764B9457ED35}"/>
              </a:ext>
            </a:extLst>
          </p:cNvPr>
          <p:cNvSpPr>
            <a:spLocks noGrp="1"/>
          </p:cNvSpPr>
          <p:nvPr userDrawn="1">
            <p:ph type="body" sz="quarter" idx="10" hasCustomPrompt="1"/>
          </p:nvPr>
        </p:nvSpPr>
        <p:spPr>
          <a:xfrm>
            <a:off x="292220" y="536137"/>
            <a:ext cx="2613235" cy="936897"/>
          </a:xfrm>
          <a:prstGeom prst="rect">
            <a:avLst/>
          </a:prstGeom>
        </p:spPr>
        <p:txBody>
          <a:bodyPr anchor="t"/>
          <a:lstStyle>
            <a:lvl1pPr marL="0" indent="0">
              <a:lnSpc>
                <a:spcPct val="100000"/>
              </a:lnSpc>
              <a:buNone/>
              <a:defRPr sz="2800">
                <a:solidFill>
                  <a:srgbClr val="334286"/>
                </a:solidFill>
                <a:latin typeface="Arial" panose="020B0604020202020204" pitchFamily="34" charset="0"/>
                <a:cs typeface="Arial" panose="020B0604020202020204" pitchFamily="34" charset="0"/>
              </a:defRPr>
            </a:lvl1pPr>
          </a:lstStyle>
          <a:p>
            <a:pPr lvl="0"/>
            <a:r>
              <a:rPr lang="ru-RU" dirty="0"/>
              <a:t>ОБРАЗЕЦ ТЕКСТА</a:t>
            </a:r>
          </a:p>
        </p:txBody>
      </p:sp>
    </p:spTree>
    <p:extLst>
      <p:ext uri="{BB962C8B-B14F-4D97-AF65-F5344CB8AC3E}">
        <p14:creationId xmlns:p14="http://schemas.microsoft.com/office/powerpoint/2010/main" val="34049071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Пустой слайд_3">
    <p:spTree>
      <p:nvGrpSpPr>
        <p:cNvPr id="1" name=""/>
        <p:cNvGrpSpPr/>
        <p:nvPr/>
      </p:nvGrpSpPr>
      <p:grpSpPr>
        <a:xfrm>
          <a:off x="0" y="0"/>
          <a:ext cx="0" cy="0"/>
          <a:chOff x="0" y="0"/>
          <a:chExt cx="0" cy="0"/>
        </a:xfrm>
      </p:grpSpPr>
      <p:sp>
        <p:nvSpPr>
          <p:cNvPr id="17" name="object 2">
            <a:extLst>
              <a:ext uri="{FF2B5EF4-FFF2-40B4-BE49-F238E27FC236}">
                <a16:creationId xmlns:a16="http://schemas.microsoft.com/office/drawing/2014/main" xmlns="" id="{FBDE76DB-A8FB-674B-86CB-3C735C2794DB}"/>
              </a:ext>
            </a:extLst>
          </p:cNvPr>
          <p:cNvSpPr/>
          <p:nvPr userDrawn="1"/>
        </p:nvSpPr>
        <p:spPr>
          <a:xfrm>
            <a:off x="0" y="1473035"/>
            <a:ext cx="12192000" cy="5384966"/>
          </a:xfrm>
          <a:prstGeom prst="rect">
            <a:avLst/>
          </a:prstGeom>
          <a:gradFill>
            <a:gsLst>
              <a:gs pos="3000">
                <a:schemeClr val="tx2">
                  <a:lumMod val="75000"/>
                </a:schemeClr>
              </a:gs>
              <a:gs pos="100000">
                <a:srgbClr val="0070DF"/>
              </a:gs>
            </a:gsLst>
            <a:lin ang="5400000" scaled="0"/>
          </a:gradFill>
        </p:spPr>
        <p:txBody>
          <a:bodyPr wrap="square" lIns="0" tIns="0" rIns="0" bIns="0" rtlCol="0"/>
          <a:lstStyle/>
          <a:p>
            <a:endParaRPr dirty="0">
              <a:highlight>
                <a:srgbClr val="345074"/>
              </a:highlight>
            </a:endParaRPr>
          </a:p>
        </p:txBody>
      </p:sp>
      <p:sp>
        <p:nvSpPr>
          <p:cNvPr id="8" name="object 8">
            <a:extLst>
              <a:ext uri="{FF2B5EF4-FFF2-40B4-BE49-F238E27FC236}">
                <a16:creationId xmlns:a16="http://schemas.microsoft.com/office/drawing/2014/main" xmlns="" id="{8E62C042-4EA4-314F-8837-7915700A0693}"/>
              </a:ext>
            </a:extLst>
          </p:cNvPr>
          <p:cNvSpPr txBox="1"/>
          <p:nvPr/>
        </p:nvSpPr>
        <p:spPr>
          <a:xfrm>
            <a:off x="358565" y="118434"/>
            <a:ext cx="1048822" cy="292151"/>
          </a:xfrm>
          <a:prstGeom prst="rect">
            <a:avLst/>
          </a:prstGeom>
        </p:spPr>
        <p:txBody>
          <a:bodyPr vert="horz" wrap="square" lIns="0" tIns="12700" rIns="0" bIns="0" rtlCol="0">
            <a:spAutoFit/>
          </a:bodyPr>
          <a:lstStyle/>
          <a:p>
            <a:pPr marL="12700">
              <a:lnSpc>
                <a:spcPct val="100000"/>
              </a:lnSpc>
              <a:spcBef>
                <a:spcPts val="100"/>
              </a:spcBef>
            </a:pPr>
            <a:r>
              <a:rPr sz="1500" b="1" spc="-45" dirty="0">
                <a:solidFill>
                  <a:srgbClr val="334286"/>
                </a:solidFill>
                <a:latin typeface="Arial"/>
                <a:cs typeface="Arial"/>
              </a:rPr>
              <a:t>РОССТАТ</a:t>
            </a:r>
            <a:endParaRPr sz="1500" dirty="0">
              <a:latin typeface="Arial"/>
              <a:cs typeface="Arial"/>
            </a:endParaRPr>
          </a:p>
        </p:txBody>
      </p:sp>
      <p:sp>
        <p:nvSpPr>
          <p:cNvPr id="12" name="object 13">
            <a:extLst>
              <a:ext uri="{FF2B5EF4-FFF2-40B4-BE49-F238E27FC236}">
                <a16:creationId xmlns:a16="http://schemas.microsoft.com/office/drawing/2014/main" xmlns="" id="{978D5EB5-026B-2249-A8D4-5B5D2223AD6E}"/>
              </a:ext>
            </a:extLst>
          </p:cNvPr>
          <p:cNvSpPr/>
          <p:nvPr/>
        </p:nvSpPr>
        <p:spPr>
          <a:xfrm>
            <a:off x="373245" y="-1"/>
            <a:ext cx="11480069" cy="90567"/>
          </a:xfrm>
          <a:custGeom>
            <a:avLst/>
            <a:gdLst/>
            <a:ahLst/>
            <a:cxnLst/>
            <a:rect l="l" t="t" r="r" b="b"/>
            <a:pathLst>
              <a:path w="9980930" h="78740">
                <a:moveTo>
                  <a:pt x="0" y="78232"/>
                </a:moveTo>
                <a:lnTo>
                  <a:pt x="9980358" y="78232"/>
                </a:lnTo>
                <a:lnTo>
                  <a:pt x="9980358" y="0"/>
                </a:lnTo>
                <a:lnTo>
                  <a:pt x="0" y="0"/>
                </a:lnTo>
                <a:lnTo>
                  <a:pt x="0" y="78232"/>
                </a:lnTo>
                <a:close/>
              </a:path>
            </a:pathLst>
          </a:custGeom>
          <a:solidFill>
            <a:srgbClr val="334286"/>
          </a:solidFill>
        </p:spPr>
        <p:txBody>
          <a:bodyPr wrap="square" lIns="0" tIns="0" rIns="0" bIns="0" rtlCol="0"/>
          <a:lstStyle/>
          <a:p>
            <a:endParaRPr dirty="0"/>
          </a:p>
        </p:txBody>
      </p:sp>
      <p:sp>
        <p:nvSpPr>
          <p:cNvPr id="14" name="Номер слайда 5">
            <a:extLst>
              <a:ext uri="{FF2B5EF4-FFF2-40B4-BE49-F238E27FC236}">
                <a16:creationId xmlns:a16="http://schemas.microsoft.com/office/drawing/2014/main" xmlns="" id="{589F21BF-0ECE-1B45-A099-F5B6E92C16A7}"/>
              </a:ext>
            </a:extLst>
          </p:cNvPr>
          <p:cNvSpPr>
            <a:spLocks noGrp="1"/>
          </p:cNvSpPr>
          <p:nvPr userDrawn="1">
            <p:ph type="sldNum" sz="quarter" idx="4"/>
          </p:nvPr>
        </p:nvSpPr>
        <p:spPr>
          <a:xfrm>
            <a:off x="9310907" y="6355682"/>
            <a:ext cx="2743200" cy="365125"/>
          </a:xfrm>
          <a:prstGeom prst="rect">
            <a:avLst/>
          </a:prstGeom>
        </p:spPr>
        <p:txBody>
          <a:bodyPr vert="horz" lIns="91440" tIns="45720" rIns="91440" bIns="45720" rtlCol="0" anchor="ctr"/>
          <a:lstStyle>
            <a:lvl1pPr algn="r">
              <a:defRPr sz="1600">
                <a:solidFill>
                  <a:schemeClr val="bg1"/>
                </a:solidFill>
                <a:latin typeface="Arial" panose="020B0604020202020204" pitchFamily="34" charset="0"/>
                <a:cs typeface="Arial" panose="020B0604020202020204" pitchFamily="34" charset="0"/>
              </a:defRPr>
            </a:lvl1pPr>
          </a:lstStyle>
          <a:p>
            <a:fld id="{41B81EEA-DF2A-1C47-9781-44818CAE4220}" type="slidenum">
              <a:rPr lang="ru-RU" smtClean="0"/>
              <a:pPr/>
              <a:t>‹#›</a:t>
            </a:fld>
            <a:endParaRPr lang="ru-RU" dirty="0"/>
          </a:p>
        </p:txBody>
      </p:sp>
      <p:sp>
        <p:nvSpPr>
          <p:cNvPr id="26" name="object 7">
            <a:extLst>
              <a:ext uri="{FF2B5EF4-FFF2-40B4-BE49-F238E27FC236}">
                <a16:creationId xmlns:a16="http://schemas.microsoft.com/office/drawing/2014/main" xmlns="" id="{D6E06661-EB7F-9A4F-ABE0-E508C3AF0496}"/>
              </a:ext>
            </a:extLst>
          </p:cNvPr>
          <p:cNvSpPr/>
          <p:nvPr userDrawn="1"/>
        </p:nvSpPr>
        <p:spPr>
          <a:xfrm>
            <a:off x="0" y="649854"/>
            <a:ext cx="219919" cy="739108"/>
          </a:xfrm>
          <a:custGeom>
            <a:avLst/>
            <a:gdLst/>
            <a:ahLst/>
            <a:cxnLst/>
            <a:rect l="l" t="t" r="r" b="b"/>
            <a:pathLst>
              <a:path w="203835" h="565785">
                <a:moveTo>
                  <a:pt x="0" y="565226"/>
                </a:moveTo>
                <a:lnTo>
                  <a:pt x="203530" y="565226"/>
                </a:lnTo>
                <a:lnTo>
                  <a:pt x="203530" y="0"/>
                </a:lnTo>
                <a:lnTo>
                  <a:pt x="0" y="0"/>
                </a:lnTo>
                <a:lnTo>
                  <a:pt x="0" y="565226"/>
                </a:lnTo>
                <a:close/>
              </a:path>
            </a:pathLst>
          </a:custGeom>
          <a:solidFill>
            <a:srgbClr val="E1002B"/>
          </a:solidFill>
        </p:spPr>
        <p:txBody>
          <a:bodyPr wrap="square" lIns="0" tIns="0" rIns="0" bIns="0" rtlCol="0"/>
          <a:lstStyle/>
          <a:p>
            <a:endParaRPr dirty="0"/>
          </a:p>
        </p:txBody>
      </p:sp>
      <p:sp>
        <p:nvSpPr>
          <p:cNvPr id="27" name="Текст 17">
            <a:extLst>
              <a:ext uri="{FF2B5EF4-FFF2-40B4-BE49-F238E27FC236}">
                <a16:creationId xmlns:a16="http://schemas.microsoft.com/office/drawing/2014/main" xmlns="" id="{BA39ABDA-F5E8-8E4A-9F54-A6F49EE67CC1}"/>
              </a:ext>
            </a:extLst>
          </p:cNvPr>
          <p:cNvSpPr>
            <a:spLocks noGrp="1"/>
          </p:cNvSpPr>
          <p:nvPr userDrawn="1">
            <p:ph type="body" sz="quarter" idx="10" hasCustomPrompt="1"/>
          </p:nvPr>
        </p:nvSpPr>
        <p:spPr>
          <a:xfrm>
            <a:off x="292220" y="536137"/>
            <a:ext cx="2613235" cy="936897"/>
          </a:xfrm>
          <a:prstGeom prst="rect">
            <a:avLst/>
          </a:prstGeom>
        </p:spPr>
        <p:txBody>
          <a:bodyPr anchor="t"/>
          <a:lstStyle>
            <a:lvl1pPr marL="0" indent="0">
              <a:lnSpc>
                <a:spcPct val="100000"/>
              </a:lnSpc>
              <a:buNone/>
              <a:defRPr sz="2800">
                <a:solidFill>
                  <a:srgbClr val="334286"/>
                </a:solidFill>
                <a:latin typeface="Arial" panose="020B0604020202020204" pitchFamily="34" charset="0"/>
                <a:cs typeface="Arial" panose="020B0604020202020204" pitchFamily="34" charset="0"/>
              </a:defRPr>
            </a:lvl1pPr>
          </a:lstStyle>
          <a:p>
            <a:pPr lvl="0"/>
            <a:r>
              <a:rPr lang="ru-RU" dirty="0"/>
              <a:t>ОБРАЗЕЦ ТЕКСТА</a:t>
            </a:r>
          </a:p>
        </p:txBody>
      </p:sp>
    </p:spTree>
    <p:extLst>
      <p:ext uri="{BB962C8B-B14F-4D97-AF65-F5344CB8AC3E}">
        <p14:creationId xmlns:p14="http://schemas.microsoft.com/office/powerpoint/2010/main" val="4085940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Оглавление">
    <p:spTree>
      <p:nvGrpSpPr>
        <p:cNvPr id="1" name=""/>
        <p:cNvGrpSpPr/>
        <p:nvPr/>
      </p:nvGrpSpPr>
      <p:grpSpPr>
        <a:xfrm>
          <a:off x="0" y="0"/>
          <a:ext cx="0" cy="0"/>
          <a:chOff x="0" y="0"/>
          <a:chExt cx="0" cy="0"/>
        </a:xfrm>
      </p:grpSpPr>
      <p:pic>
        <p:nvPicPr>
          <p:cNvPr id="7" name="Рисунок 6">
            <a:extLst>
              <a:ext uri="{FF2B5EF4-FFF2-40B4-BE49-F238E27FC236}">
                <a16:creationId xmlns:a16="http://schemas.microsoft.com/office/drawing/2014/main" xmlns="" id="{06F2A08B-66B9-5F42-9C20-4975C2E6BBE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1409" r="23284"/>
          <a:stretch/>
        </p:blipFill>
        <p:spPr>
          <a:xfrm>
            <a:off x="12699" y="-1"/>
            <a:ext cx="5532724" cy="6848977"/>
          </a:xfrm>
          <a:prstGeom prst="rect">
            <a:avLst/>
          </a:prstGeom>
        </p:spPr>
      </p:pic>
      <p:sp>
        <p:nvSpPr>
          <p:cNvPr id="12" name="object 6">
            <a:extLst>
              <a:ext uri="{FF2B5EF4-FFF2-40B4-BE49-F238E27FC236}">
                <a16:creationId xmlns:a16="http://schemas.microsoft.com/office/drawing/2014/main" xmlns="" id="{01840757-1A8F-8940-BE11-7CD26EE44EBD}"/>
              </a:ext>
            </a:extLst>
          </p:cNvPr>
          <p:cNvSpPr/>
          <p:nvPr userDrawn="1"/>
        </p:nvSpPr>
        <p:spPr>
          <a:xfrm>
            <a:off x="0" y="4380"/>
            <a:ext cx="5532724" cy="6853620"/>
          </a:xfrm>
          <a:prstGeom prst="rect">
            <a:avLst/>
          </a:prstGeom>
          <a:gradFill>
            <a:gsLst>
              <a:gs pos="3000">
                <a:schemeClr val="tx2">
                  <a:lumMod val="75000"/>
                  <a:alpha val="57000"/>
                </a:schemeClr>
              </a:gs>
              <a:gs pos="100000">
                <a:schemeClr val="tx2">
                  <a:lumMod val="50000"/>
                  <a:alpha val="48000"/>
                </a:schemeClr>
              </a:gs>
            </a:gsLst>
            <a:lin ang="5400000" scaled="0"/>
          </a:gradFill>
        </p:spPr>
        <p:txBody>
          <a:bodyPr wrap="square" lIns="0" tIns="0" rIns="0" bIns="0" rtlCol="0"/>
          <a:lstStyle/>
          <a:p>
            <a:endParaRPr/>
          </a:p>
        </p:txBody>
      </p:sp>
      <p:sp>
        <p:nvSpPr>
          <p:cNvPr id="20" name="object 3">
            <a:extLst>
              <a:ext uri="{FF2B5EF4-FFF2-40B4-BE49-F238E27FC236}">
                <a16:creationId xmlns:a16="http://schemas.microsoft.com/office/drawing/2014/main" xmlns="" id="{4F1E6446-080F-6744-BA0A-A2185B987FC3}"/>
              </a:ext>
            </a:extLst>
          </p:cNvPr>
          <p:cNvSpPr/>
          <p:nvPr userDrawn="1"/>
        </p:nvSpPr>
        <p:spPr>
          <a:xfrm>
            <a:off x="-395" y="9023"/>
            <a:ext cx="5545817" cy="1299364"/>
          </a:xfrm>
          <a:prstGeom prst="rect">
            <a:avLst/>
          </a:prstGeom>
          <a:blipFill dpi="0" rotWithShape="1">
            <a:blip r:embed="rId3" cstate="print">
              <a:alphaModFix amt="50000"/>
            </a:blip>
            <a:srcRect/>
            <a:stretch>
              <a:fillRect/>
            </a:stretch>
          </a:blipFill>
        </p:spPr>
        <p:txBody>
          <a:bodyPr wrap="square" lIns="0" tIns="0" rIns="0" bIns="0" rtlCol="0"/>
          <a:lstStyle/>
          <a:p>
            <a:endParaRPr dirty="0"/>
          </a:p>
        </p:txBody>
      </p:sp>
      <p:sp>
        <p:nvSpPr>
          <p:cNvPr id="23" name="object 3">
            <a:extLst>
              <a:ext uri="{FF2B5EF4-FFF2-40B4-BE49-F238E27FC236}">
                <a16:creationId xmlns:a16="http://schemas.microsoft.com/office/drawing/2014/main" xmlns="" id="{FF746D93-968B-0A4F-9742-5AFBFB36E8A1}"/>
              </a:ext>
            </a:extLst>
          </p:cNvPr>
          <p:cNvSpPr/>
          <p:nvPr userDrawn="1"/>
        </p:nvSpPr>
        <p:spPr>
          <a:xfrm>
            <a:off x="12698" y="5558636"/>
            <a:ext cx="5532724" cy="1299364"/>
          </a:xfrm>
          <a:prstGeom prst="rect">
            <a:avLst/>
          </a:prstGeom>
          <a:blipFill dpi="0" rotWithShape="1">
            <a:blip r:embed="rId3" cstate="print">
              <a:alphaModFix amt="39000"/>
            </a:blip>
            <a:srcRect/>
            <a:stretch>
              <a:fillRect/>
            </a:stretch>
          </a:blipFill>
        </p:spPr>
        <p:txBody>
          <a:bodyPr wrap="square" lIns="0" tIns="0" rIns="0" bIns="0" rtlCol="0"/>
          <a:lstStyle/>
          <a:p>
            <a:endParaRPr dirty="0"/>
          </a:p>
        </p:txBody>
      </p:sp>
      <p:sp>
        <p:nvSpPr>
          <p:cNvPr id="3" name="Номер слайда 2">
            <a:extLst>
              <a:ext uri="{FF2B5EF4-FFF2-40B4-BE49-F238E27FC236}">
                <a16:creationId xmlns:a16="http://schemas.microsoft.com/office/drawing/2014/main" xmlns="" id="{A8F43CCF-0C8C-B749-9C98-DED4A3D4F37B}"/>
              </a:ext>
            </a:extLst>
          </p:cNvPr>
          <p:cNvSpPr>
            <a:spLocks noGrp="1"/>
          </p:cNvSpPr>
          <p:nvPr>
            <p:ph type="sldNum" sz="quarter" idx="10"/>
          </p:nvPr>
        </p:nvSpPr>
        <p:spPr/>
        <p:txBody>
          <a:bodyPr/>
          <a:lstStyle/>
          <a:p>
            <a:fld id="{41B81EEA-DF2A-1C47-9781-44818CAE4220}" type="slidenum">
              <a:rPr lang="ru-RU" smtClean="0"/>
              <a:pPr/>
              <a:t>‹#›</a:t>
            </a:fld>
            <a:endParaRPr lang="ru-RU"/>
          </a:p>
        </p:txBody>
      </p:sp>
      <p:grpSp>
        <p:nvGrpSpPr>
          <p:cNvPr id="4" name="Группа 3">
            <a:extLst>
              <a:ext uri="{FF2B5EF4-FFF2-40B4-BE49-F238E27FC236}">
                <a16:creationId xmlns:a16="http://schemas.microsoft.com/office/drawing/2014/main" xmlns="" id="{4964DB4B-B7EC-3D47-A179-1426679A7A13}"/>
              </a:ext>
            </a:extLst>
          </p:cNvPr>
          <p:cNvGrpSpPr/>
          <p:nvPr userDrawn="1"/>
        </p:nvGrpSpPr>
        <p:grpSpPr>
          <a:xfrm>
            <a:off x="11697890" y="5699624"/>
            <a:ext cx="494109" cy="499100"/>
            <a:chOff x="9699205" y="5186438"/>
            <a:chExt cx="440055" cy="444500"/>
          </a:xfrm>
        </p:grpSpPr>
        <p:sp>
          <p:nvSpPr>
            <p:cNvPr id="5" name="object 16">
              <a:extLst>
                <a:ext uri="{FF2B5EF4-FFF2-40B4-BE49-F238E27FC236}">
                  <a16:creationId xmlns:a16="http://schemas.microsoft.com/office/drawing/2014/main" xmlns="" id="{9E747D6A-7EA4-7342-BF64-4108572BCA2F}"/>
                </a:ext>
              </a:extLst>
            </p:cNvPr>
            <p:cNvSpPr/>
            <p:nvPr/>
          </p:nvSpPr>
          <p:spPr>
            <a:xfrm>
              <a:off x="9699205" y="5186438"/>
              <a:ext cx="440055" cy="444500"/>
            </a:xfrm>
            <a:custGeom>
              <a:avLst/>
              <a:gdLst/>
              <a:ahLst/>
              <a:cxnLst/>
              <a:rect l="l" t="t" r="r" b="b"/>
              <a:pathLst>
                <a:path w="440054" h="444500">
                  <a:moveTo>
                    <a:pt x="0" y="0"/>
                  </a:moveTo>
                  <a:lnTo>
                    <a:pt x="439940" y="0"/>
                  </a:lnTo>
                  <a:lnTo>
                    <a:pt x="439940" y="444118"/>
                  </a:lnTo>
                  <a:lnTo>
                    <a:pt x="0" y="444118"/>
                  </a:lnTo>
                  <a:lnTo>
                    <a:pt x="0" y="0"/>
                  </a:lnTo>
                  <a:close/>
                </a:path>
              </a:pathLst>
            </a:custGeom>
            <a:solidFill>
              <a:srgbClr val="FFC32E"/>
            </a:solidFill>
          </p:spPr>
          <p:txBody>
            <a:bodyPr wrap="square" lIns="0" tIns="0" rIns="0" bIns="0" rtlCol="0"/>
            <a:lstStyle/>
            <a:p>
              <a:endParaRPr/>
            </a:p>
          </p:txBody>
        </p:sp>
        <p:sp>
          <p:nvSpPr>
            <p:cNvPr id="6" name="object 17">
              <a:extLst>
                <a:ext uri="{FF2B5EF4-FFF2-40B4-BE49-F238E27FC236}">
                  <a16:creationId xmlns:a16="http://schemas.microsoft.com/office/drawing/2014/main" xmlns="" id="{2FD602E7-D3D4-E74F-A1CD-F4B66EB3A131}"/>
                </a:ext>
              </a:extLst>
            </p:cNvPr>
            <p:cNvSpPr/>
            <p:nvPr/>
          </p:nvSpPr>
          <p:spPr>
            <a:xfrm>
              <a:off x="9859266" y="5292379"/>
              <a:ext cx="136778" cy="256938"/>
            </a:xfrm>
            <a:prstGeom prst="rect">
              <a:avLst/>
            </a:prstGeom>
            <a:blipFill>
              <a:blip r:embed="rId4" cstate="print"/>
              <a:stretch>
                <a:fillRect/>
              </a:stretch>
            </a:blipFill>
          </p:spPr>
          <p:txBody>
            <a:bodyPr wrap="square" lIns="0" tIns="0" rIns="0" bIns="0" rtlCol="0"/>
            <a:lstStyle/>
            <a:p>
              <a:endParaRPr/>
            </a:p>
          </p:txBody>
        </p:sp>
      </p:grpSp>
      <p:sp>
        <p:nvSpPr>
          <p:cNvPr id="13" name="object 7">
            <a:extLst>
              <a:ext uri="{FF2B5EF4-FFF2-40B4-BE49-F238E27FC236}">
                <a16:creationId xmlns:a16="http://schemas.microsoft.com/office/drawing/2014/main" xmlns="" id="{779541B8-14F7-6144-BB99-31217AC29512}"/>
              </a:ext>
            </a:extLst>
          </p:cNvPr>
          <p:cNvSpPr/>
          <p:nvPr userDrawn="1"/>
        </p:nvSpPr>
        <p:spPr>
          <a:xfrm>
            <a:off x="5087275" y="1308387"/>
            <a:ext cx="459073" cy="4250249"/>
          </a:xfrm>
          <a:custGeom>
            <a:avLst/>
            <a:gdLst/>
            <a:ahLst/>
            <a:cxnLst/>
            <a:rect l="l" t="t" r="r" b="b"/>
            <a:pathLst>
              <a:path w="405764" h="3338195">
                <a:moveTo>
                  <a:pt x="405536" y="3337890"/>
                </a:moveTo>
                <a:lnTo>
                  <a:pt x="0" y="3337890"/>
                </a:lnTo>
                <a:lnTo>
                  <a:pt x="0" y="0"/>
                </a:lnTo>
                <a:lnTo>
                  <a:pt x="405536" y="0"/>
                </a:lnTo>
                <a:lnTo>
                  <a:pt x="405536" y="3337890"/>
                </a:lnTo>
                <a:close/>
              </a:path>
            </a:pathLst>
          </a:custGeom>
          <a:solidFill>
            <a:srgbClr val="E1002B"/>
          </a:solidFill>
        </p:spPr>
        <p:txBody>
          <a:bodyPr wrap="square" lIns="0" tIns="0" rIns="0" bIns="0" rtlCol="0"/>
          <a:lstStyle/>
          <a:p>
            <a:endParaRPr/>
          </a:p>
        </p:txBody>
      </p:sp>
      <p:pic>
        <p:nvPicPr>
          <p:cNvPr id="21" name="Рисунок 20">
            <a:extLst>
              <a:ext uri="{FF2B5EF4-FFF2-40B4-BE49-F238E27FC236}">
                <a16:creationId xmlns:a16="http://schemas.microsoft.com/office/drawing/2014/main" xmlns="" id="{10EB0EF1-D970-7241-BD5D-AE63BD22BB76}"/>
              </a:ext>
            </a:extLst>
          </p:cNvPr>
          <p:cNvPicPr>
            <a:picLocks noChangeAspect="1"/>
          </p:cNvPicPr>
          <p:nvPr userDrawn="1"/>
        </p:nvPicPr>
        <p:blipFill>
          <a:blip r:embed="rId5"/>
          <a:stretch>
            <a:fillRect/>
          </a:stretch>
        </p:blipFill>
        <p:spPr>
          <a:xfrm>
            <a:off x="651875" y="105218"/>
            <a:ext cx="917338" cy="1075891"/>
          </a:xfrm>
          <a:prstGeom prst="rect">
            <a:avLst/>
          </a:prstGeom>
        </p:spPr>
      </p:pic>
      <p:sp>
        <p:nvSpPr>
          <p:cNvPr id="22" name="TextBox 21">
            <a:extLst>
              <a:ext uri="{FF2B5EF4-FFF2-40B4-BE49-F238E27FC236}">
                <a16:creationId xmlns:a16="http://schemas.microsoft.com/office/drawing/2014/main" xmlns="" id="{C777D55F-3E95-904E-BFBB-D0759B65BA24}"/>
              </a:ext>
            </a:extLst>
          </p:cNvPr>
          <p:cNvSpPr txBox="1"/>
          <p:nvPr userDrawn="1"/>
        </p:nvSpPr>
        <p:spPr>
          <a:xfrm>
            <a:off x="1741233" y="457347"/>
            <a:ext cx="3831438" cy="523220"/>
          </a:xfrm>
          <a:prstGeom prst="rect">
            <a:avLst/>
          </a:prstGeom>
          <a:noFill/>
        </p:spPr>
        <p:txBody>
          <a:bodyPr wrap="square" rtlCol="0">
            <a:spAutoFit/>
          </a:bodyPr>
          <a:lstStyle/>
          <a:p>
            <a:pPr>
              <a:lnSpc>
                <a:spcPct val="100000"/>
              </a:lnSpc>
            </a:pPr>
            <a:r>
              <a:rPr lang="ru-RU" sz="1400" b="1" dirty="0">
                <a:solidFill>
                  <a:schemeClr val="bg1"/>
                </a:solidFill>
                <a:latin typeface="Arial" panose="020B0604020202020204" pitchFamily="34" charset="0"/>
                <a:cs typeface="Arial" panose="020B0604020202020204" pitchFamily="34" charset="0"/>
              </a:rPr>
              <a:t>ФЕДЕРАЛЬНАЯ СЛУЖБА</a:t>
            </a:r>
          </a:p>
          <a:p>
            <a:pPr>
              <a:lnSpc>
                <a:spcPct val="100000"/>
              </a:lnSpc>
            </a:pPr>
            <a:r>
              <a:rPr lang="ru-RU" sz="1400" b="1" dirty="0">
                <a:solidFill>
                  <a:schemeClr val="bg1"/>
                </a:solidFill>
                <a:latin typeface="Arial" panose="020B0604020202020204" pitchFamily="34" charset="0"/>
                <a:cs typeface="Arial" panose="020B0604020202020204" pitchFamily="34" charset="0"/>
              </a:rPr>
              <a:t>ГОСУДАРСТВЕННОЙ СТАТИСТИКИ</a:t>
            </a:r>
          </a:p>
        </p:txBody>
      </p:sp>
      <p:sp>
        <p:nvSpPr>
          <p:cNvPr id="25" name="Текст 24">
            <a:extLst>
              <a:ext uri="{FF2B5EF4-FFF2-40B4-BE49-F238E27FC236}">
                <a16:creationId xmlns:a16="http://schemas.microsoft.com/office/drawing/2014/main" xmlns="" id="{2A1C713C-8FE8-6D4A-9875-A226598F0C59}"/>
              </a:ext>
            </a:extLst>
          </p:cNvPr>
          <p:cNvSpPr>
            <a:spLocks noGrp="1"/>
          </p:cNvSpPr>
          <p:nvPr>
            <p:ph type="body" sz="quarter" idx="11"/>
          </p:nvPr>
        </p:nvSpPr>
        <p:spPr>
          <a:xfrm>
            <a:off x="990600" y="1400375"/>
            <a:ext cx="3937000" cy="3987800"/>
          </a:xfrm>
          <a:prstGeom prst="rect">
            <a:avLst/>
          </a:prstGeom>
        </p:spPr>
        <p:txBody>
          <a:bodyPr anchor="ctr" anchorCtr="0"/>
          <a:lstStyle>
            <a:lvl1pPr marL="0" indent="0" algn="r">
              <a:buNone/>
              <a:defRPr sz="4800">
                <a:solidFill>
                  <a:schemeClr val="bg1"/>
                </a:solidFill>
                <a:latin typeface="Arial" panose="020B0604020202020204" pitchFamily="34" charset="0"/>
                <a:cs typeface="Arial" panose="020B0604020202020204" pitchFamily="34" charset="0"/>
              </a:defRPr>
            </a:lvl1pPr>
          </a:lstStyle>
          <a:p>
            <a:pPr lvl="0"/>
            <a:endParaRPr lang="ru-RU" dirty="0"/>
          </a:p>
        </p:txBody>
      </p:sp>
    </p:spTree>
    <p:extLst>
      <p:ext uri="{BB962C8B-B14F-4D97-AF65-F5344CB8AC3E}">
        <p14:creationId xmlns:p14="http://schemas.microsoft.com/office/powerpoint/2010/main" val="18297281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Оглавление_2">
    <p:spTree>
      <p:nvGrpSpPr>
        <p:cNvPr id="1" name=""/>
        <p:cNvGrpSpPr/>
        <p:nvPr/>
      </p:nvGrpSpPr>
      <p:grpSpPr>
        <a:xfrm>
          <a:off x="0" y="0"/>
          <a:ext cx="0" cy="0"/>
          <a:chOff x="0" y="0"/>
          <a:chExt cx="0" cy="0"/>
        </a:xfrm>
      </p:grpSpPr>
      <p:sp>
        <p:nvSpPr>
          <p:cNvPr id="14" name="object 6"/>
          <p:cNvSpPr/>
          <p:nvPr userDrawn="1"/>
        </p:nvSpPr>
        <p:spPr>
          <a:xfrm>
            <a:off x="4964" y="5137"/>
            <a:ext cx="5557600" cy="6845833"/>
          </a:xfrm>
          <a:prstGeom prst="rect">
            <a:avLst/>
          </a:prstGeom>
          <a:gradFill>
            <a:gsLst>
              <a:gs pos="3000">
                <a:schemeClr val="tx2">
                  <a:lumMod val="75000"/>
                </a:schemeClr>
              </a:gs>
              <a:gs pos="100000">
                <a:srgbClr val="0070DF"/>
              </a:gs>
            </a:gsLst>
            <a:lin ang="5400000" scaled="0"/>
          </a:gradFill>
        </p:spPr>
        <p:txBody>
          <a:bodyPr wrap="square" lIns="0" tIns="0" rIns="0" bIns="0" rtlCol="0"/>
          <a:lstStyle/>
          <a:p>
            <a:endParaRPr sz="2111"/>
          </a:p>
        </p:txBody>
      </p:sp>
      <p:sp>
        <p:nvSpPr>
          <p:cNvPr id="15" name="object 7"/>
          <p:cNvSpPr/>
          <p:nvPr userDrawn="1"/>
        </p:nvSpPr>
        <p:spPr>
          <a:xfrm>
            <a:off x="5086749" y="1410097"/>
            <a:ext cx="475816" cy="4035914"/>
          </a:xfrm>
          <a:custGeom>
            <a:avLst/>
            <a:gdLst/>
            <a:ahLst/>
            <a:cxnLst/>
            <a:rect l="l" t="t" r="r" b="b"/>
            <a:pathLst>
              <a:path w="405764" h="3338195">
                <a:moveTo>
                  <a:pt x="405536" y="3337890"/>
                </a:moveTo>
                <a:lnTo>
                  <a:pt x="0" y="3337890"/>
                </a:lnTo>
                <a:lnTo>
                  <a:pt x="0" y="0"/>
                </a:lnTo>
                <a:lnTo>
                  <a:pt x="405536" y="0"/>
                </a:lnTo>
                <a:lnTo>
                  <a:pt x="405536" y="3337890"/>
                </a:lnTo>
                <a:close/>
              </a:path>
            </a:pathLst>
          </a:custGeom>
          <a:solidFill>
            <a:srgbClr val="E1002B"/>
          </a:solidFill>
        </p:spPr>
        <p:txBody>
          <a:bodyPr wrap="square" lIns="0" tIns="0" rIns="0" bIns="0" rtlCol="0"/>
          <a:lstStyle/>
          <a:p>
            <a:endParaRPr sz="2111"/>
          </a:p>
        </p:txBody>
      </p:sp>
      <p:sp>
        <p:nvSpPr>
          <p:cNvPr id="3" name="Номер слайда 2">
            <a:extLst>
              <a:ext uri="{FF2B5EF4-FFF2-40B4-BE49-F238E27FC236}">
                <a16:creationId xmlns:a16="http://schemas.microsoft.com/office/drawing/2014/main" xmlns="" id="{A8F43CCF-0C8C-B749-9C98-DED4A3D4F37B}"/>
              </a:ext>
            </a:extLst>
          </p:cNvPr>
          <p:cNvSpPr>
            <a:spLocks noGrp="1"/>
          </p:cNvSpPr>
          <p:nvPr>
            <p:ph type="sldNum" sz="quarter" idx="10"/>
          </p:nvPr>
        </p:nvSpPr>
        <p:spPr/>
        <p:txBody>
          <a:bodyPr/>
          <a:lstStyle/>
          <a:p>
            <a:fld id="{41B81EEA-DF2A-1C47-9781-44818CAE4220}" type="slidenum">
              <a:rPr lang="ru-RU" smtClean="0"/>
              <a:pPr/>
              <a:t>‹#›</a:t>
            </a:fld>
            <a:endParaRPr lang="ru-RU"/>
          </a:p>
        </p:txBody>
      </p:sp>
      <p:sp>
        <p:nvSpPr>
          <p:cNvPr id="25" name="Текст 24">
            <a:extLst>
              <a:ext uri="{FF2B5EF4-FFF2-40B4-BE49-F238E27FC236}">
                <a16:creationId xmlns:a16="http://schemas.microsoft.com/office/drawing/2014/main" xmlns="" id="{2A1C713C-8FE8-6D4A-9875-A226598F0C59}"/>
              </a:ext>
            </a:extLst>
          </p:cNvPr>
          <p:cNvSpPr>
            <a:spLocks noGrp="1"/>
          </p:cNvSpPr>
          <p:nvPr>
            <p:ph type="body" sz="quarter" idx="11"/>
          </p:nvPr>
        </p:nvSpPr>
        <p:spPr>
          <a:xfrm>
            <a:off x="990600" y="1400375"/>
            <a:ext cx="3937000" cy="3987800"/>
          </a:xfrm>
          <a:prstGeom prst="rect">
            <a:avLst/>
          </a:prstGeom>
        </p:spPr>
        <p:txBody>
          <a:bodyPr anchor="ctr" anchorCtr="0"/>
          <a:lstStyle>
            <a:lvl1pPr marL="0" indent="0" algn="r">
              <a:buNone/>
              <a:defRPr sz="4800">
                <a:solidFill>
                  <a:schemeClr val="bg1"/>
                </a:solidFill>
                <a:latin typeface="Arial" panose="020B0604020202020204" pitchFamily="34" charset="0"/>
                <a:cs typeface="Arial" panose="020B0604020202020204" pitchFamily="34" charset="0"/>
              </a:defRPr>
            </a:lvl1pPr>
          </a:lstStyle>
          <a:p>
            <a:pPr lvl="0"/>
            <a:endParaRPr lang="ru-RU" dirty="0"/>
          </a:p>
        </p:txBody>
      </p:sp>
      <p:grpSp>
        <p:nvGrpSpPr>
          <p:cNvPr id="2" name="Группа 1"/>
          <p:cNvGrpSpPr/>
          <p:nvPr userDrawn="1"/>
        </p:nvGrpSpPr>
        <p:grpSpPr>
          <a:xfrm>
            <a:off x="11697890" y="5699624"/>
            <a:ext cx="494109" cy="499100"/>
            <a:chOff x="11697890" y="5699624"/>
            <a:chExt cx="494109" cy="499100"/>
          </a:xfrm>
        </p:grpSpPr>
        <p:sp>
          <p:nvSpPr>
            <p:cNvPr id="24" name="object 16">
              <a:extLst>
                <a:ext uri="{FF2B5EF4-FFF2-40B4-BE49-F238E27FC236}">
                  <a16:creationId xmlns:a16="http://schemas.microsoft.com/office/drawing/2014/main" xmlns="" id="{9E747D6A-7EA4-7342-BF64-4108572BCA2F}"/>
                </a:ext>
              </a:extLst>
            </p:cNvPr>
            <p:cNvSpPr/>
            <p:nvPr/>
          </p:nvSpPr>
          <p:spPr>
            <a:xfrm>
              <a:off x="11697890" y="5699624"/>
              <a:ext cx="494109" cy="499100"/>
            </a:xfrm>
            <a:custGeom>
              <a:avLst/>
              <a:gdLst/>
              <a:ahLst/>
              <a:cxnLst/>
              <a:rect l="l" t="t" r="r" b="b"/>
              <a:pathLst>
                <a:path w="440054" h="444500">
                  <a:moveTo>
                    <a:pt x="0" y="0"/>
                  </a:moveTo>
                  <a:lnTo>
                    <a:pt x="439940" y="0"/>
                  </a:lnTo>
                  <a:lnTo>
                    <a:pt x="439940" y="444118"/>
                  </a:lnTo>
                  <a:lnTo>
                    <a:pt x="0" y="444118"/>
                  </a:lnTo>
                  <a:lnTo>
                    <a:pt x="0" y="0"/>
                  </a:lnTo>
                  <a:close/>
                </a:path>
              </a:pathLst>
            </a:custGeom>
            <a:solidFill>
              <a:srgbClr val="FFC32E"/>
            </a:solidFill>
          </p:spPr>
          <p:txBody>
            <a:bodyPr wrap="square" lIns="0" tIns="0" rIns="0" bIns="0" rtlCol="0"/>
            <a:lstStyle/>
            <a:p>
              <a:endParaRPr/>
            </a:p>
          </p:txBody>
        </p:sp>
        <p:sp>
          <p:nvSpPr>
            <p:cNvPr id="26" name="object 17">
              <a:extLst>
                <a:ext uri="{FF2B5EF4-FFF2-40B4-BE49-F238E27FC236}">
                  <a16:creationId xmlns:a16="http://schemas.microsoft.com/office/drawing/2014/main" xmlns="" id="{2FD602E7-D3D4-E74F-A1CD-F4B66EB3A131}"/>
                </a:ext>
              </a:extLst>
            </p:cNvPr>
            <p:cNvSpPr/>
            <p:nvPr/>
          </p:nvSpPr>
          <p:spPr>
            <a:xfrm>
              <a:off x="11877612" y="5818578"/>
              <a:ext cx="153579" cy="288499"/>
            </a:xfrm>
            <a:prstGeom prst="rect">
              <a:avLst/>
            </a:prstGeom>
            <a:blipFill>
              <a:blip r:embed="rId2" cstate="print"/>
              <a:stretch>
                <a:fillRect/>
              </a:stretch>
            </a:blipFill>
          </p:spPr>
          <p:txBody>
            <a:bodyPr wrap="square" lIns="0" tIns="0" rIns="0" bIns="0" rtlCol="0"/>
            <a:lstStyle/>
            <a:p>
              <a:endParaRPr/>
            </a:p>
          </p:txBody>
        </p:sp>
      </p:grpSp>
    </p:spTree>
    <p:extLst>
      <p:ext uri="{BB962C8B-B14F-4D97-AF65-F5344CB8AC3E}">
        <p14:creationId xmlns:p14="http://schemas.microsoft.com/office/powerpoint/2010/main" val="40788960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Отбивочный слайд">
    <p:spTree>
      <p:nvGrpSpPr>
        <p:cNvPr id="1" name=""/>
        <p:cNvGrpSpPr/>
        <p:nvPr/>
      </p:nvGrpSpPr>
      <p:grpSpPr>
        <a:xfrm>
          <a:off x="0" y="0"/>
          <a:ext cx="0" cy="0"/>
          <a:chOff x="0" y="0"/>
          <a:chExt cx="0" cy="0"/>
        </a:xfrm>
      </p:grpSpPr>
      <p:sp>
        <p:nvSpPr>
          <p:cNvPr id="4" name="bk object 16">
            <a:extLst>
              <a:ext uri="{FF2B5EF4-FFF2-40B4-BE49-F238E27FC236}">
                <a16:creationId xmlns:a16="http://schemas.microsoft.com/office/drawing/2014/main" xmlns="" id="{D8863855-8BDF-4E45-809B-F11F7FD06B41}"/>
              </a:ext>
            </a:extLst>
          </p:cNvPr>
          <p:cNvSpPr/>
          <p:nvPr userDrawn="1"/>
        </p:nvSpPr>
        <p:spPr>
          <a:xfrm>
            <a:off x="-1" y="1894302"/>
            <a:ext cx="7035799" cy="3069396"/>
          </a:xfrm>
          <a:prstGeom prst="rect">
            <a:avLst/>
          </a:prstGeom>
          <a:gradFill flip="none" rotWithShape="1">
            <a:gsLst>
              <a:gs pos="3000">
                <a:schemeClr val="tx2">
                  <a:lumMod val="75000"/>
                </a:schemeClr>
              </a:gs>
              <a:gs pos="100000">
                <a:srgbClr val="0070DF"/>
              </a:gs>
            </a:gsLst>
            <a:lin ang="16200000" scaled="1"/>
            <a:tileRect/>
          </a:gradFill>
        </p:spPr>
        <p:txBody>
          <a:bodyPr wrap="square" lIns="0" tIns="0" rIns="0" bIns="0" rtlCol="0"/>
          <a:lstStyle/>
          <a:p>
            <a:endParaRPr/>
          </a:p>
        </p:txBody>
      </p:sp>
      <p:pic>
        <p:nvPicPr>
          <p:cNvPr id="5" name="Рисунок 4" descr="Изображение выглядит как внутренний, потолок, окно, стол&#10;&#10;Автоматически созданное описание">
            <a:extLst>
              <a:ext uri="{FF2B5EF4-FFF2-40B4-BE49-F238E27FC236}">
                <a16:creationId xmlns:a16="http://schemas.microsoft.com/office/drawing/2014/main" xmlns="" id="{DBF9D9E1-A88A-4140-990C-66A04C293CF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14302" b="3491"/>
          <a:stretch/>
        </p:blipFill>
        <p:spPr>
          <a:xfrm>
            <a:off x="497237" y="779143"/>
            <a:ext cx="6084007" cy="5001525"/>
          </a:xfrm>
          <a:prstGeom prst="rect">
            <a:avLst/>
          </a:prstGeom>
        </p:spPr>
      </p:pic>
      <p:sp>
        <p:nvSpPr>
          <p:cNvPr id="6" name="object 3">
            <a:extLst>
              <a:ext uri="{FF2B5EF4-FFF2-40B4-BE49-F238E27FC236}">
                <a16:creationId xmlns:a16="http://schemas.microsoft.com/office/drawing/2014/main" xmlns="" id="{4DC73FA9-CFCC-4349-9EBF-D22E76F9EBCE}"/>
              </a:ext>
            </a:extLst>
          </p:cNvPr>
          <p:cNvSpPr/>
          <p:nvPr userDrawn="1"/>
        </p:nvSpPr>
        <p:spPr>
          <a:xfrm>
            <a:off x="497236" y="777912"/>
            <a:ext cx="6084007" cy="5001525"/>
          </a:xfrm>
          <a:prstGeom prst="rect">
            <a:avLst/>
          </a:prstGeom>
          <a:solidFill>
            <a:srgbClr val="0051B2">
              <a:alpha val="44000"/>
            </a:srgbClr>
          </a:solidFill>
        </p:spPr>
        <p:txBody>
          <a:bodyPr wrap="square" lIns="0" tIns="0" rIns="0" bIns="0" rtlCol="0"/>
          <a:lstStyle/>
          <a:p>
            <a:endParaRPr dirty="0"/>
          </a:p>
        </p:txBody>
      </p:sp>
      <p:pic>
        <p:nvPicPr>
          <p:cNvPr id="9" name="Рисунок 8">
            <a:extLst>
              <a:ext uri="{FF2B5EF4-FFF2-40B4-BE49-F238E27FC236}">
                <a16:creationId xmlns:a16="http://schemas.microsoft.com/office/drawing/2014/main" xmlns="" id="{2FD3DD10-149B-3C4C-814A-672DF381517F}"/>
              </a:ext>
            </a:extLst>
          </p:cNvPr>
          <p:cNvPicPr>
            <a:picLocks noChangeAspect="1"/>
          </p:cNvPicPr>
          <p:nvPr userDrawn="1"/>
        </p:nvPicPr>
        <p:blipFill>
          <a:blip r:embed="rId3"/>
          <a:stretch>
            <a:fillRect/>
          </a:stretch>
        </p:blipFill>
        <p:spPr>
          <a:xfrm>
            <a:off x="969871" y="3493453"/>
            <a:ext cx="5611369" cy="2340163"/>
          </a:xfrm>
          <a:prstGeom prst="rect">
            <a:avLst/>
          </a:prstGeom>
        </p:spPr>
      </p:pic>
      <p:cxnSp>
        <p:nvCxnSpPr>
          <p:cNvPr id="11" name="Прямая соединительная линия 10">
            <a:extLst>
              <a:ext uri="{FF2B5EF4-FFF2-40B4-BE49-F238E27FC236}">
                <a16:creationId xmlns:a16="http://schemas.microsoft.com/office/drawing/2014/main" xmlns="" id="{191EFDB1-31C8-A24D-B7A0-047D82885C57}"/>
              </a:ext>
            </a:extLst>
          </p:cNvPr>
          <p:cNvCxnSpPr>
            <a:cxnSpLocks/>
          </p:cNvCxnSpPr>
          <p:nvPr userDrawn="1"/>
        </p:nvCxnSpPr>
        <p:spPr>
          <a:xfrm>
            <a:off x="832990" y="839824"/>
            <a:ext cx="0" cy="4993792"/>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2" name="Прямая соединительная линия 11">
            <a:extLst>
              <a:ext uri="{FF2B5EF4-FFF2-40B4-BE49-F238E27FC236}">
                <a16:creationId xmlns:a16="http://schemas.microsoft.com/office/drawing/2014/main" xmlns="" id="{9C8250D7-700B-E84D-8FE4-305D47C9E91B}"/>
              </a:ext>
            </a:extLst>
          </p:cNvPr>
          <p:cNvCxnSpPr>
            <a:cxnSpLocks/>
          </p:cNvCxnSpPr>
          <p:nvPr userDrawn="1"/>
        </p:nvCxnSpPr>
        <p:spPr>
          <a:xfrm>
            <a:off x="4429192" y="777912"/>
            <a:ext cx="0" cy="2703618"/>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a:extLst>
              <a:ext uri="{FF2B5EF4-FFF2-40B4-BE49-F238E27FC236}">
                <a16:creationId xmlns:a16="http://schemas.microsoft.com/office/drawing/2014/main" xmlns="" id="{7E7D69D9-1F8F-FA49-A200-B39D17A9DE68}"/>
              </a:ext>
            </a:extLst>
          </p:cNvPr>
          <p:cNvCxnSpPr>
            <a:cxnSpLocks/>
          </p:cNvCxnSpPr>
          <p:nvPr userDrawn="1"/>
        </p:nvCxnSpPr>
        <p:spPr>
          <a:xfrm>
            <a:off x="2251618" y="2244553"/>
            <a:ext cx="0" cy="124890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6" name="Овал 15">
            <a:extLst>
              <a:ext uri="{FF2B5EF4-FFF2-40B4-BE49-F238E27FC236}">
                <a16:creationId xmlns:a16="http://schemas.microsoft.com/office/drawing/2014/main" xmlns="" id="{C58F501F-69CE-BA47-A198-563B3F244258}"/>
              </a:ext>
            </a:extLst>
          </p:cNvPr>
          <p:cNvSpPr/>
          <p:nvPr userDrawn="1"/>
        </p:nvSpPr>
        <p:spPr>
          <a:xfrm>
            <a:off x="753018" y="4896194"/>
            <a:ext cx="170334" cy="17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3" name="Овал 22">
            <a:extLst>
              <a:ext uri="{FF2B5EF4-FFF2-40B4-BE49-F238E27FC236}">
                <a16:creationId xmlns:a16="http://schemas.microsoft.com/office/drawing/2014/main" xmlns="" id="{B797CEC3-3C0E-BF40-A6EC-9734EEE77799}"/>
              </a:ext>
            </a:extLst>
          </p:cNvPr>
          <p:cNvSpPr/>
          <p:nvPr userDrawn="1"/>
        </p:nvSpPr>
        <p:spPr>
          <a:xfrm>
            <a:off x="2162718" y="3422994"/>
            <a:ext cx="170334" cy="17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4" name="Овал 23">
            <a:extLst>
              <a:ext uri="{FF2B5EF4-FFF2-40B4-BE49-F238E27FC236}">
                <a16:creationId xmlns:a16="http://schemas.microsoft.com/office/drawing/2014/main" xmlns="" id="{84B4724E-B60A-954B-8A4E-FA9A7CE72886}"/>
              </a:ext>
            </a:extLst>
          </p:cNvPr>
          <p:cNvSpPr/>
          <p:nvPr userDrawn="1"/>
        </p:nvSpPr>
        <p:spPr>
          <a:xfrm>
            <a:off x="4347118" y="692494"/>
            <a:ext cx="170334" cy="17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6" name="Текст 25">
            <a:extLst>
              <a:ext uri="{FF2B5EF4-FFF2-40B4-BE49-F238E27FC236}">
                <a16:creationId xmlns:a16="http://schemas.microsoft.com/office/drawing/2014/main" xmlns="" id="{041657FF-1B3C-C242-ADB0-148F6CA9EF76}"/>
              </a:ext>
            </a:extLst>
          </p:cNvPr>
          <p:cNvSpPr>
            <a:spLocks noGrp="1"/>
          </p:cNvSpPr>
          <p:nvPr>
            <p:ph type="body" sz="quarter" idx="10"/>
          </p:nvPr>
        </p:nvSpPr>
        <p:spPr>
          <a:xfrm>
            <a:off x="7291579" y="1801607"/>
            <a:ext cx="4272892" cy="3070225"/>
          </a:xfrm>
          <a:prstGeom prst="rect">
            <a:avLst/>
          </a:prstGeom>
        </p:spPr>
        <p:txBody>
          <a:bodyPr anchor="ctr" anchorCtr="0"/>
          <a:lstStyle>
            <a:lvl1pPr marL="0" indent="0">
              <a:lnSpc>
                <a:spcPts val="5200"/>
              </a:lnSpc>
              <a:buNone/>
              <a:defRPr sz="5000">
                <a:solidFill>
                  <a:srgbClr val="E1002B"/>
                </a:solidFill>
                <a:latin typeface="Arial" panose="020B0604020202020204" pitchFamily="34" charset="0"/>
                <a:cs typeface="Arial" panose="020B0604020202020204" pitchFamily="34" charset="0"/>
              </a:defRPr>
            </a:lvl1pPr>
          </a:lstStyle>
          <a:p>
            <a:pPr lvl="0"/>
            <a:endParaRPr lang="ru-RU" dirty="0"/>
          </a:p>
        </p:txBody>
      </p:sp>
      <p:sp>
        <p:nvSpPr>
          <p:cNvPr id="30" name="object 16">
            <a:extLst>
              <a:ext uri="{FF2B5EF4-FFF2-40B4-BE49-F238E27FC236}">
                <a16:creationId xmlns:a16="http://schemas.microsoft.com/office/drawing/2014/main" xmlns="" id="{60D482BB-06C7-7D43-A4B6-067B00C7448E}"/>
              </a:ext>
            </a:extLst>
          </p:cNvPr>
          <p:cNvSpPr/>
          <p:nvPr/>
        </p:nvSpPr>
        <p:spPr>
          <a:xfrm>
            <a:off x="7291579" y="5280337"/>
            <a:ext cx="494109" cy="499100"/>
          </a:xfrm>
          <a:custGeom>
            <a:avLst/>
            <a:gdLst/>
            <a:ahLst/>
            <a:cxnLst/>
            <a:rect l="l" t="t" r="r" b="b"/>
            <a:pathLst>
              <a:path w="440054" h="444500">
                <a:moveTo>
                  <a:pt x="0" y="0"/>
                </a:moveTo>
                <a:lnTo>
                  <a:pt x="439940" y="0"/>
                </a:lnTo>
                <a:lnTo>
                  <a:pt x="439940" y="444118"/>
                </a:lnTo>
                <a:lnTo>
                  <a:pt x="0" y="444118"/>
                </a:lnTo>
                <a:lnTo>
                  <a:pt x="0" y="0"/>
                </a:lnTo>
                <a:close/>
              </a:path>
            </a:pathLst>
          </a:custGeom>
          <a:solidFill>
            <a:srgbClr val="FFC32E"/>
          </a:solidFill>
        </p:spPr>
        <p:txBody>
          <a:bodyPr wrap="square" lIns="0" tIns="0" rIns="0" bIns="0" rtlCol="0"/>
          <a:lstStyle/>
          <a:p>
            <a:endParaRPr/>
          </a:p>
        </p:txBody>
      </p:sp>
      <p:sp>
        <p:nvSpPr>
          <p:cNvPr id="31" name="object 17">
            <a:extLst>
              <a:ext uri="{FF2B5EF4-FFF2-40B4-BE49-F238E27FC236}">
                <a16:creationId xmlns:a16="http://schemas.microsoft.com/office/drawing/2014/main" xmlns="" id="{DDF917D5-710B-2741-B703-C610905EA05E}"/>
              </a:ext>
            </a:extLst>
          </p:cNvPr>
          <p:cNvSpPr/>
          <p:nvPr/>
        </p:nvSpPr>
        <p:spPr>
          <a:xfrm>
            <a:off x="7471301" y="5399291"/>
            <a:ext cx="153579" cy="288499"/>
          </a:xfrm>
          <a:prstGeom prst="rect">
            <a:avLst/>
          </a:prstGeom>
          <a:blipFill>
            <a:blip r:embed="rId4"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6208177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Отбивочный слайд_2">
    <p:spTree>
      <p:nvGrpSpPr>
        <p:cNvPr id="1" name=""/>
        <p:cNvGrpSpPr/>
        <p:nvPr/>
      </p:nvGrpSpPr>
      <p:grpSpPr>
        <a:xfrm>
          <a:off x="0" y="0"/>
          <a:ext cx="0" cy="0"/>
          <a:chOff x="0" y="0"/>
          <a:chExt cx="0" cy="0"/>
        </a:xfrm>
      </p:grpSpPr>
      <p:pic>
        <p:nvPicPr>
          <p:cNvPr id="15" name="Рисунок 14" descr="Изображение выглядит как внутренний, сталь, сидит, большой&#10;&#10;Автоматически созданное описание">
            <a:extLst>
              <a:ext uri="{FF2B5EF4-FFF2-40B4-BE49-F238E27FC236}">
                <a16:creationId xmlns:a16="http://schemas.microsoft.com/office/drawing/2014/main" xmlns="" id="{59921AD6-BEED-C345-94DF-5CEF17415C0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5" r="-65" b="17728"/>
          <a:stretch/>
        </p:blipFill>
        <p:spPr>
          <a:xfrm>
            <a:off x="1" y="9644"/>
            <a:ext cx="12191999" cy="6863589"/>
          </a:xfrm>
          <a:prstGeom prst="rect">
            <a:avLst/>
          </a:prstGeom>
        </p:spPr>
      </p:pic>
      <p:sp>
        <p:nvSpPr>
          <p:cNvPr id="16" name="Прямоугольник 15">
            <a:extLst>
              <a:ext uri="{FF2B5EF4-FFF2-40B4-BE49-F238E27FC236}">
                <a16:creationId xmlns:a16="http://schemas.microsoft.com/office/drawing/2014/main" xmlns="" id="{D43F7883-713A-5147-9DF0-FE09901D61FC}"/>
              </a:ext>
            </a:extLst>
          </p:cNvPr>
          <p:cNvSpPr/>
          <p:nvPr userDrawn="1"/>
        </p:nvSpPr>
        <p:spPr>
          <a:xfrm>
            <a:off x="0" y="-1"/>
            <a:ext cx="12192000" cy="6882878"/>
          </a:xfrm>
          <a:prstGeom prst="rect">
            <a:avLst/>
          </a:prstGeom>
          <a:solidFill>
            <a:srgbClr val="0051B2">
              <a:alpha val="5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n w="25400">
                <a:solidFill>
                  <a:schemeClr val="bg1"/>
                </a:solidFill>
              </a:ln>
              <a:noFill/>
            </a:endParaRPr>
          </a:p>
        </p:txBody>
      </p:sp>
      <p:sp>
        <p:nvSpPr>
          <p:cNvPr id="17" name="Полилиния 16">
            <a:extLst>
              <a:ext uri="{FF2B5EF4-FFF2-40B4-BE49-F238E27FC236}">
                <a16:creationId xmlns:a16="http://schemas.microsoft.com/office/drawing/2014/main" xmlns="" id="{27816AD4-2F7A-1A4B-81F5-AB004BF47F0F}"/>
              </a:ext>
            </a:extLst>
          </p:cNvPr>
          <p:cNvSpPr/>
          <p:nvPr userDrawn="1"/>
        </p:nvSpPr>
        <p:spPr>
          <a:xfrm>
            <a:off x="159532" y="1777703"/>
            <a:ext cx="3573395" cy="2497487"/>
          </a:xfrm>
          <a:custGeom>
            <a:avLst/>
            <a:gdLst>
              <a:gd name="connsiteX0" fmla="*/ 0 w 1149350"/>
              <a:gd name="connsiteY0" fmla="*/ 0 h 1035050"/>
              <a:gd name="connsiteX1" fmla="*/ 1041400 w 1149350"/>
              <a:gd name="connsiteY1" fmla="*/ 977900 h 1035050"/>
              <a:gd name="connsiteX2" fmla="*/ 1149350 w 1149350"/>
              <a:gd name="connsiteY2" fmla="*/ 1035050 h 1035050"/>
              <a:gd name="connsiteX0" fmla="*/ 0 w 1149350"/>
              <a:gd name="connsiteY0" fmla="*/ 0 h 1035050"/>
              <a:gd name="connsiteX1" fmla="*/ 1041400 w 1149350"/>
              <a:gd name="connsiteY1" fmla="*/ 977900 h 1035050"/>
              <a:gd name="connsiteX2" fmla="*/ 1149350 w 1149350"/>
              <a:gd name="connsiteY2" fmla="*/ 1035050 h 1035050"/>
              <a:gd name="connsiteX0" fmla="*/ 0 w 1149350"/>
              <a:gd name="connsiteY0" fmla="*/ 0 h 1035050"/>
              <a:gd name="connsiteX1" fmla="*/ 1041400 w 1149350"/>
              <a:gd name="connsiteY1" fmla="*/ 977900 h 1035050"/>
              <a:gd name="connsiteX2" fmla="*/ 1149350 w 1149350"/>
              <a:gd name="connsiteY2" fmla="*/ 1035050 h 1035050"/>
              <a:gd name="connsiteX0" fmla="*/ 0 w 1166570"/>
              <a:gd name="connsiteY0" fmla="*/ 0 h 1059877"/>
              <a:gd name="connsiteX1" fmla="*/ 1041400 w 1166570"/>
              <a:gd name="connsiteY1" fmla="*/ 977900 h 1059877"/>
              <a:gd name="connsiteX2" fmla="*/ 1147797 w 1166570"/>
              <a:gd name="connsiteY2" fmla="*/ 1004469 h 1059877"/>
              <a:gd name="connsiteX0" fmla="*/ 0 w 1210622"/>
              <a:gd name="connsiteY0" fmla="*/ 0 h 1014511"/>
              <a:gd name="connsiteX1" fmla="*/ 1041400 w 1210622"/>
              <a:gd name="connsiteY1" fmla="*/ 977900 h 1014511"/>
              <a:gd name="connsiteX2" fmla="*/ 1208391 w 1210622"/>
              <a:gd name="connsiteY2" fmla="*/ 822778 h 1014511"/>
            </a:gdLst>
            <a:ahLst/>
            <a:cxnLst>
              <a:cxn ang="0">
                <a:pos x="connsiteX0" y="connsiteY0"/>
              </a:cxn>
              <a:cxn ang="0">
                <a:pos x="connsiteX1" y="connsiteY1"/>
              </a:cxn>
              <a:cxn ang="0">
                <a:pos x="connsiteX2" y="connsiteY2"/>
              </a:cxn>
            </a:cxnLst>
            <a:rect l="l" t="t" r="r" b="b"/>
            <a:pathLst>
              <a:path w="1210622" h="1014511">
                <a:moveTo>
                  <a:pt x="0" y="0"/>
                </a:moveTo>
                <a:cubicBezTo>
                  <a:pt x="334509" y="425357"/>
                  <a:pt x="840002" y="840770"/>
                  <a:pt x="1041400" y="977900"/>
                </a:cubicBezTo>
                <a:cubicBezTo>
                  <a:pt x="1242799" y="1115030"/>
                  <a:pt x="1208391" y="822778"/>
                  <a:pt x="1208391" y="822778"/>
                </a:cubicBezTo>
              </a:path>
            </a:pathLst>
          </a:custGeom>
          <a:noFill/>
          <a:ln w="222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n w="25400">
                <a:solidFill>
                  <a:schemeClr val="bg1"/>
                </a:solidFill>
              </a:ln>
              <a:noFill/>
            </a:endParaRPr>
          </a:p>
        </p:txBody>
      </p:sp>
      <p:sp>
        <p:nvSpPr>
          <p:cNvPr id="18" name="Прямоугольник 17">
            <a:extLst>
              <a:ext uri="{FF2B5EF4-FFF2-40B4-BE49-F238E27FC236}">
                <a16:creationId xmlns:a16="http://schemas.microsoft.com/office/drawing/2014/main" xmlns="" id="{39383B72-B490-E848-B1D5-D41FF1EA31E0}"/>
              </a:ext>
            </a:extLst>
          </p:cNvPr>
          <p:cNvSpPr/>
          <p:nvPr userDrawn="1"/>
        </p:nvSpPr>
        <p:spPr>
          <a:xfrm>
            <a:off x="2596056" y="4146622"/>
            <a:ext cx="6096000" cy="702308"/>
          </a:xfrm>
          <a:prstGeom prst="rect">
            <a:avLst/>
          </a:prstGeom>
        </p:spPr>
        <p:txBody>
          <a:bodyPr wrap="square">
            <a:spAutoFit/>
          </a:bodyPr>
          <a:lstStyle/>
          <a:p>
            <a:pPr marL="12700" marR="5080" indent="158115" algn="ctr">
              <a:lnSpc>
                <a:spcPct val="114799"/>
              </a:lnSpc>
              <a:spcBef>
                <a:spcPts val="100"/>
              </a:spcBef>
            </a:pPr>
            <a:r>
              <a:rPr lang="ru-RU" dirty="0">
                <a:solidFill>
                  <a:srgbClr val="FFFFFF"/>
                </a:solidFill>
                <a:latin typeface="Arial"/>
                <a:cs typeface="Arial"/>
              </a:rPr>
              <a:t>ОБЩЕСИ</a:t>
            </a:r>
            <a:r>
              <a:rPr lang="ru-RU" spc="-45" dirty="0">
                <a:solidFill>
                  <a:srgbClr val="FFFFFF"/>
                </a:solidFill>
                <a:latin typeface="Arial"/>
                <a:cs typeface="Arial"/>
              </a:rPr>
              <a:t>С</a:t>
            </a:r>
            <a:r>
              <a:rPr lang="ru-RU" dirty="0">
                <a:solidFill>
                  <a:srgbClr val="FFFFFF"/>
                </a:solidFill>
                <a:latin typeface="Arial"/>
                <a:cs typeface="Arial"/>
              </a:rPr>
              <a:t>ТЕМНЫЕ</a:t>
            </a:r>
            <a:br>
              <a:rPr lang="ru-RU" dirty="0">
                <a:solidFill>
                  <a:srgbClr val="FFFFFF"/>
                </a:solidFill>
                <a:latin typeface="Arial"/>
                <a:cs typeface="Arial"/>
              </a:rPr>
            </a:br>
            <a:r>
              <a:rPr lang="ru-RU" spc="-10" dirty="0">
                <a:solidFill>
                  <a:srgbClr val="FFFFFF"/>
                </a:solidFill>
                <a:latin typeface="Arial"/>
                <a:cs typeface="Arial"/>
              </a:rPr>
              <a:t>ВЫВОДЫ</a:t>
            </a:r>
            <a:endParaRPr lang="ru-RU" dirty="0">
              <a:latin typeface="Arial"/>
              <a:cs typeface="Arial"/>
            </a:endParaRPr>
          </a:p>
        </p:txBody>
      </p:sp>
      <p:cxnSp>
        <p:nvCxnSpPr>
          <p:cNvPr id="24" name="Прямая соединительная линия 23">
            <a:extLst>
              <a:ext uri="{FF2B5EF4-FFF2-40B4-BE49-F238E27FC236}">
                <a16:creationId xmlns:a16="http://schemas.microsoft.com/office/drawing/2014/main" xmlns="" id="{8FF6D7FD-8288-3843-B63E-027C7449309A}"/>
              </a:ext>
            </a:extLst>
          </p:cNvPr>
          <p:cNvCxnSpPr>
            <a:cxnSpLocks/>
          </p:cNvCxnSpPr>
          <p:nvPr userDrawn="1"/>
        </p:nvCxnSpPr>
        <p:spPr>
          <a:xfrm>
            <a:off x="2625880" y="388471"/>
            <a:ext cx="914100" cy="1813482"/>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object 3">
            <a:extLst>
              <a:ext uri="{FF2B5EF4-FFF2-40B4-BE49-F238E27FC236}">
                <a16:creationId xmlns:a16="http://schemas.microsoft.com/office/drawing/2014/main" xmlns="" id="{08AFF63D-7402-AE48-BC81-B45339A276A5}"/>
              </a:ext>
            </a:extLst>
          </p:cNvPr>
          <p:cNvSpPr/>
          <p:nvPr userDrawn="1"/>
        </p:nvSpPr>
        <p:spPr>
          <a:xfrm>
            <a:off x="3459152" y="9022"/>
            <a:ext cx="5273696" cy="6873855"/>
          </a:xfrm>
          <a:prstGeom prst="rect">
            <a:avLst/>
          </a:prstGeom>
          <a:blipFill>
            <a:blip r:embed="rId3" cstate="print"/>
            <a:stretch>
              <a:fillRect/>
            </a:stretch>
          </a:blipFill>
        </p:spPr>
        <p:txBody>
          <a:bodyPr wrap="square" lIns="0" tIns="0" rIns="0" bIns="0" rtlCol="0"/>
          <a:lstStyle/>
          <a:p>
            <a:endParaRPr dirty="0"/>
          </a:p>
        </p:txBody>
      </p:sp>
      <p:sp>
        <p:nvSpPr>
          <p:cNvPr id="27" name="object 7">
            <a:extLst>
              <a:ext uri="{FF2B5EF4-FFF2-40B4-BE49-F238E27FC236}">
                <a16:creationId xmlns:a16="http://schemas.microsoft.com/office/drawing/2014/main" xmlns="" id="{C083EA45-9922-BB44-BCEE-4B899446618B}"/>
              </a:ext>
            </a:extLst>
          </p:cNvPr>
          <p:cNvSpPr/>
          <p:nvPr userDrawn="1"/>
        </p:nvSpPr>
        <p:spPr>
          <a:xfrm>
            <a:off x="3459151" y="5855917"/>
            <a:ext cx="5273698" cy="1035983"/>
          </a:xfrm>
          <a:custGeom>
            <a:avLst/>
            <a:gdLst/>
            <a:ahLst/>
            <a:cxnLst/>
            <a:rect l="l" t="t" r="r" b="b"/>
            <a:pathLst>
              <a:path w="4334509" h="798829">
                <a:moveTo>
                  <a:pt x="4334027" y="798207"/>
                </a:moveTo>
                <a:lnTo>
                  <a:pt x="0" y="798207"/>
                </a:lnTo>
                <a:lnTo>
                  <a:pt x="0" y="0"/>
                </a:lnTo>
                <a:lnTo>
                  <a:pt x="4334027" y="0"/>
                </a:lnTo>
                <a:lnTo>
                  <a:pt x="4334027" y="798207"/>
                </a:lnTo>
                <a:close/>
              </a:path>
            </a:pathLst>
          </a:custGeom>
          <a:solidFill>
            <a:srgbClr val="000000">
              <a:alpha val="11997"/>
            </a:srgbClr>
          </a:solidFill>
        </p:spPr>
        <p:txBody>
          <a:bodyPr wrap="square" lIns="0" tIns="0" rIns="0" bIns="0" rtlCol="0"/>
          <a:lstStyle/>
          <a:p>
            <a:endParaRPr/>
          </a:p>
        </p:txBody>
      </p:sp>
      <p:cxnSp>
        <p:nvCxnSpPr>
          <p:cNvPr id="34" name="Прямая соединительная линия 33">
            <a:extLst>
              <a:ext uri="{FF2B5EF4-FFF2-40B4-BE49-F238E27FC236}">
                <a16:creationId xmlns:a16="http://schemas.microsoft.com/office/drawing/2014/main" xmlns="" id="{1E08F11E-8EEB-1D44-AD0C-51B95556E29A}"/>
              </a:ext>
            </a:extLst>
          </p:cNvPr>
          <p:cNvCxnSpPr>
            <a:cxnSpLocks/>
          </p:cNvCxnSpPr>
          <p:nvPr userDrawn="1"/>
        </p:nvCxnSpPr>
        <p:spPr>
          <a:xfrm>
            <a:off x="3498847" y="5855917"/>
            <a:ext cx="8640478"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8" name="Овал 37">
            <a:extLst>
              <a:ext uri="{FF2B5EF4-FFF2-40B4-BE49-F238E27FC236}">
                <a16:creationId xmlns:a16="http://schemas.microsoft.com/office/drawing/2014/main" xmlns="" id="{B26E0C0E-E435-EF4C-B6F6-E5A05B9C2D21}"/>
              </a:ext>
            </a:extLst>
          </p:cNvPr>
          <p:cNvSpPr/>
          <p:nvPr userDrawn="1"/>
        </p:nvSpPr>
        <p:spPr>
          <a:xfrm>
            <a:off x="3344736" y="5745268"/>
            <a:ext cx="224091" cy="21639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33" name="Прямая соединительная линия 32">
            <a:extLst>
              <a:ext uri="{FF2B5EF4-FFF2-40B4-BE49-F238E27FC236}">
                <a16:creationId xmlns:a16="http://schemas.microsoft.com/office/drawing/2014/main" xmlns="" id="{7352D735-099C-744C-96AC-5B86CFEC2848}"/>
              </a:ext>
            </a:extLst>
          </p:cNvPr>
          <p:cNvCxnSpPr>
            <a:cxnSpLocks/>
          </p:cNvCxnSpPr>
          <p:nvPr userDrawn="1"/>
        </p:nvCxnSpPr>
        <p:spPr>
          <a:xfrm>
            <a:off x="3459152" y="9022"/>
            <a:ext cx="0" cy="6848978"/>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056292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Оглавление без нумерации">
    <p:spTree>
      <p:nvGrpSpPr>
        <p:cNvPr id="1" name=""/>
        <p:cNvGrpSpPr/>
        <p:nvPr/>
      </p:nvGrpSpPr>
      <p:grpSpPr>
        <a:xfrm>
          <a:off x="0" y="0"/>
          <a:ext cx="0" cy="0"/>
          <a:chOff x="0" y="0"/>
          <a:chExt cx="0" cy="0"/>
        </a:xfrm>
      </p:grpSpPr>
      <p:sp>
        <p:nvSpPr>
          <p:cNvPr id="11" name="Текст 24">
            <a:extLst>
              <a:ext uri="{FF2B5EF4-FFF2-40B4-BE49-F238E27FC236}">
                <a16:creationId xmlns:a16="http://schemas.microsoft.com/office/drawing/2014/main" xmlns="" id="{2A1C713C-8FE8-6D4A-9875-A226598F0C59}"/>
              </a:ext>
            </a:extLst>
          </p:cNvPr>
          <p:cNvSpPr>
            <a:spLocks noGrp="1"/>
          </p:cNvSpPr>
          <p:nvPr>
            <p:ph type="body" sz="quarter" idx="11"/>
          </p:nvPr>
        </p:nvSpPr>
        <p:spPr>
          <a:xfrm>
            <a:off x="604593" y="1742156"/>
            <a:ext cx="4510332" cy="3373689"/>
          </a:xfrm>
          <a:prstGeom prst="rect">
            <a:avLst/>
          </a:prstGeom>
        </p:spPr>
        <p:txBody>
          <a:bodyPr lIns="0" tIns="0" anchor="ctr" anchorCtr="0"/>
          <a:lstStyle>
            <a:lvl1pPr marL="12700" marR="5080" indent="0" algn="l" defTabSz="914400" rtl="0" eaLnBrk="1" latinLnBrk="0" hangingPunct="1">
              <a:spcBef>
                <a:spcPts val="905"/>
              </a:spcBef>
              <a:buNone/>
              <a:defRPr lang="ru-RU" sz="4800" kern="1200" spc="-25" dirty="0">
                <a:solidFill>
                  <a:srgbClr val="999999"/>
                </a:solidFill>
                <a:latin typeface="Arial"/>
                <a:ea typeface="+mn-ea"/>
                <a:cs typeface="Arial"/>
              </a:defRPr>
            </a:lvl1pPr>
          </a:lstStyle>
          <a:p>
            <a:pPr lvl="0"/>
            <a:endParaRPr lang="ru-RU" dirty="0"/>
          </a:p>
        </p:txBody>
      </p:sp>
      <p:sp>
        <p:nvSpPr>
          <p:cNvPr id="4" name="object 3">
            <a:extLst>
              <a:ext uri="{FF2B5EF4-FFF2-40B4-BE49-F238E27FC236}">
                <a16:creationId xmlns:a16="http://schemas.microsoft.com/office/drawing/2014/main" xmlns="" id="{57BA722A-E58D-664F-9B1F-48BC983F82E0}"/>
              </a:ext>
            </a:extLst>
          </p:cNvPr>
          <p:cNvSpPr/>
          <p:nvPr userDrawn="1"/>
        </p:nvSpPr>
        <p:spPr>
          <a:xfrm>
            <a:off x="0" y="1742156"/>
            <a:ext cx="405130" cy="3373689"/>
          </a:xfrm>
          <a:custGeom>
            <a:avLst/>
            <a:gdLst/>
            <a:ahLst/>
            <a:cxnLst/>
            <a:rect l="l" t="t" r="r" b="b"/>
            <a:pathLst>
              <a:path w="405130" h="2159635">
                <a:moveTo>
                  <a:pt x="404825" y="2159050"/>
                </a:moveTo>
                <a:lnTo>
                  <a:pt x="0" y="2159050"/>
                </a:lnTo>
                <a:lnTo>
                  <a:pt x="0" y="0"/>
                </a:lnTo>
                <a:lnTo>
                  <a:pt x="404825" y="0"/>
                </a:lnTo>
                <a:lnTo>
                  <a:pt x="404825" y="2159050"/>
                </a:lnTo>
                <a:close/>
              </a:path>
            </a:pathLst>
          </a:custGeom>
          <a:solidFill>
            <a:srgbClr val="E1002B"/>
          </a:solidFill>
        </p:spPr>
        <p:txBody>
          <a:bodyPr wrap="square" lIns="0" tIns="0" rIns="0" bIns="0" rtlCol="0"/>
          <a:lstStyle/>
          <a:p>
            <a:endParaRPr/>
          </a:p>
        </p:txBody>
      </p:sp>
      <p:sp>
        <p:nvSpPr>
          <p:cNvPr id="5" name="object 2">
            <a:extLst>
              <a:ext uri="{FF2B5EF4-FFF2-40B4-BE49-F238E27FC236}">
                <a16:creationId xmlns:a16="http://schemas.microsoft.com/office/drawing/2014/main" xmlns="" id="{3AB69561-8020-AB4B-A6D9-CC282A28B422}"/>
              </a:ext>
            </a:extLst>
          </p:cNvPr>
          <p:cNvSpPr/>
          <p:nvPr userDrawn="1"/>
        </p:nvSpPr>
        <p:spPr>
          <a:xfrm>
            <a:off x="6235700" y="-1"/>
            <a:ext cx="1094663" cy="6858000"/>
          </a:xfrm>
          <a:prstGeom prst="rect">
            <a:avLst/>
          </a:prstGeom>
          <a:gradFill>
            <a:gsLst>
              <a:gs pos="3000">
                <a:schemeClr val="tx2">
                  <a:lumMod val="75000"/>
                </a:schemeClr>
              </a:gs>
              <a:gs pos="100000">
                <a:srgbClr val="0070DF"/>
              </a:gs>
            </a:gsLst>
            <a:lin ang="5400000" scaled="0"/>
          </a:gradFill>
        </p:spPr>
        <p:txBody>
          <a:bodyPr wrap="square" lIns="0" tIns="0" rIns="0" bIns="0" rtlCol="0"/>
          <a:lstStyle/>
          <a:p>
            <a:endParaRPr/>
          </a:p>
        </p:txBody>
      </p:sp>
      <p:sp>
        <p:nvSpPr>
          <p:cNvPr id="7" name="object 16">
            <a:extLst>
              <a:ext uri="{FF2B5EF4-FFF2-40B4-BE49-F238E27FC236}">
                <a16:creationId xmlns:a16="http://schemas.microsoft.com/office/drawing/2014/main" xmlns="" id="{00D0B8EF-F7C1-F24A-B60A-5A84B8C63C08}"/>
              </a:ext>
            </a:extLst>
          </p:cNvPr>
          <p:cNvSpPr/>
          <p:nvPr/>
        </p:nvSpPr>
        <p:spPr>
          <a:xfrm>
            <a:off x="5462192" y="4900159"/>
            <a:ext cx="494109" cy="499100"/>
          </a:xfrm>
          <a:custGeom>
            <a:avLst/>
            <a:gdLst/>
            <a:ahLst/>
            <a:cxnLst/>
            <a:rect l="l" t="t" r="r" b="b"/>
            <a:pathLst>
              <a:path w="440054" h="444500">
                <a:moveTo>
                  <a:pt x="0" y="0"/>
                </a:moveTo>
                <a:lnTo>
                  <a:pt x="439940" y="0"/>
                </a:lnTo>
                <a:lnTo>
                  <a:pt x="439940" y="444118"/>
                </a:lnTo>
                <a:lnTo>
                  <a:pt x="0" y="444118"/>
                </a:lnTo>
                <a:lnTo>
                  <a:pt x="0" y="0"/>
                </a:lnTo>
                <a:close/>
              </a:path>
            </a:pathLst>
          </a:custGeom>
          <a:solidFill>
            <a:srgbClr val="FFC32E"/>
          </a:solidFill>
        </p:spPr>
        <p:txBody>
          <a:bodyPr wrap="square" lIns="0" tIns="0" rIns="0" bIns="0" rtlCol="0"/>
          <a:lstStyle/>
          <a:p>
            <a:endParaRPr/>
          </a:p>
        </p:txBody>
      </p:sp>
      <p:sp>
        <p:nvSpPr>
          <p:cNvPr id="8" name="object 17">
            <a:extLst>
              <a:ext uri="{FF2B5EF4-FFF2-40B4-BE49-F238E27FC236}">
                <a16:creationId xmlns:a16="http://schemas.microsoft.com/office/drawing/2014/main" xmlns="" id="{98ED11CC-7038-B341-89A6-A00AF6E52873}"/>
              </a:ext>
            </a:extLst>
          </p:cNvPr>
          <p:cNvSpPr/>
          <p:nvPr/>
        </p:nvSpPr>
        <p:spPr>
          <a:xfrm>
            <a:off x="5641914" y="5019113"/>
            <a:ext cx="153579" cy="288499"/>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2411126517"/>
      </p:ext>
    </p:extLst>
  </p:cSld>
  <p:clrMapOvr>
    <a:masterClrMapping/>
  </p:clrMapOvr>
  <p:extLst>
    <p:ext uri="{DCECCB84-F9BA-43D5-87BE-67443E8EF086}">
      <p15:sldGuideLst xmlns:p15="http://schemas.microsoft.com/office/powerpoint/2012/main" xmlns="">
        <p15:guide id="1" orient="horz" pos="2160" userDrawn="1">
          <p15:clr>
            <a:srgbClr val="FBAE40"/>
          </p15:clr>
        </p15:guide>
        <p15:guide id="2" pos="393"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Три колонки">
    <p:spTree>
      <p:nvGrpSpPr>
        <p:cNvPr id="1" name=""/>
        <p:cNvGrpSpPr/>
        <p:nvPr/>
      </p:nvGrpSpPr>
      <p:grpSpPr>
        <a:xfrm>
          <a:off x="0" y="0"/>
          <a:ext cx="0" cy="0"/>
          <a:chOff x="0" y="0"/>
          <a:chExt cx="0" cy="0"/>
        </a:xfrm>
      </p:grpSpPr>
      <p:sp>
        <p:nvSpPr>
          <p:cNvPr id="8" name="object 8">
            <a:extLst>
              <a:ext uri="{FF2B5EF4-FFF2-40B4-BE49-F238E27FC236}">
                <a16:creationId xmlns:a16="http://schemas.microsoft.com/office/drawing/2014/main" xmlns="" id="{8E62C042-4EA4-314F-8837-7915700A0693}"/>
              </a:ext>
            </a:extLst>
          </p:cNvPr>
          <p:cNvSpPr txBox="1"/>
          <p:nvPr userDrawn="1"/>
        </p:nvSpPr>
        <p:spPr>
          <a:xfrm>
            <a:off x="358565" y="118434"/>
            <a:ext cx="1048822" cy="292151"/>
          </a:xfrm>
          <a:prstGeom prst="rect">
            <a:avLst/>
          </a:prstGeom>
        </p:spPr>
        <p:txBody>
          <a:bodyPr vert="horz" wrap="square" lIns="0" tIns="12700" rIns="0" bIns="0" rtlCol="0">
            <a:spAutoFit/>
          </a:bodyPr>
          <a:lstStyle/>
          <a:p>
            <a:pPr marL="12700">
              <a:lnSpc>
                <a:spcPct val="100000"/>
              </a:lnSpc>
              <a:spcBef>
                <a:spcPts val="100"/>
              </a:spcBef>
            </a:pPr>
            <a:r>
              <a:rPr sz="1500" b="1" spc="-45" dirty="0">
                <a:solidFill>
                  <a:srgbClr val="334286"/>
                </a:solidFill>
                <a:latin typeface="Arial"/>
                <a:cs typeface="Arial"/>
              </a:rPr>
              <a:t>РОССТАТ</a:t>
            </a:r>
            <a:endParaRPr sz="1500" dirty="0">
              <a:latin typeface="Arial"/>
              <a:cs typeface="Arial"/>
            </a:endParaRPr>
          </a:p>
        </p:txBody>
      </p:sp>
      <p:sp>
        <p:nvSpPr>
          <p:cNvPr id="12" name="object 13">
            <a:extLst>
              <a:ext uri="{FF2B5EF4-FFF2-40B4-BE49-F238E27FC236}">
                <a16:creationId xmlns:a16="http://schemas.microsoft.com/office/drawing/2014/main" xmlns="" id="{978D5EB5-026B-2249-A8D4-5B5D2223AD6E}"/>
              </a:ext>
            </a:extLst>
          </p:cNvPr>
          <p:cNvSpPr/>
          <p:nvPr/>
        </p:nvSpPr>
        <p:spPr>
          <a:xfrm>
            <a:off x="373245" y="-1"/>
            <a:ext cx="11480069" cy="90567"/>
          </a:xfrm>
          <a:custGeom>
            <a:avLst/>
            <a:gdLst/>
            <a:ahLst/>
            <a:cxnLst/>
            <a:rect l="l" t="t" r="r" b="b"/>
            <a:pathLst>
              <a:path w="9980930" h="78740">
                <a:moveTo>
                  <a:pt x="0" y="78232"/>
                </a:moveTo>
                <a:lnTo>
                  <a:pt x="9980358" y="78232"/>
                </a:lnTo>
                <a:lnTo>
                  <a:pt x="9980358" y="0"/>
                </a:lnTo>
                <a:lnTo>
                  <a:pt x="0" y="0"/>
                </a:lnTo>
                <a:lnTo>
                  <a:pt x="0" y="78232"/>
                </a:lnTo>
                <a:close/>
              </a:path>
            </a:pathLst>
          </a:custGeom>
          <a:solidFill>
            <a:srgbClr val="334286"/>
          </a:solidFill>
        </p:spPr>
        <p:txBody>
          <a:bodyPr wrap="square" lIns="0" tIns="0" rIns="0" bIns="0" rtlCol="0"/>
          <a:lstStyle/>
          <a:p>
            <a:endParaRPr/>
          </a:p>
        </p:txBody>
      </p:sp>
      <p:sp>
        <p:nvSpPr>
          <p:cNvPr id="14" name="Номер слайда 5">
            <a:extLst>
              <a:ext uri="{FF2B5EF4-FFF2-40B4-BE49-F238E27FC236}">
                <a16:creationId xmlns:a16="http://schemas.microsoft.com/office/drawing/2014/main" xmlns="" id="{589F21BF-0ECE-1B45-A099-F5B6E92C16A7}"/>
              </a:ext>
            </a:extLst>
          </p:cNvPr>
          <p:cNvSpPr>
            <a:spLocks noGrp="1"/>
          </p:cNvSpPr>
          <p:nvPr userDrawn="1">
            <p:ph type="sldNum" sz="quarter" idx="4"/>
          </p:nvPr>
        </p:nvSpPr>
        <p:spPr>
          <a:xfrm>
            <a:off x="9310907" y="6355682"/>
            <a:ext cx="2743200" cy="365125"/>
          </a:xfrm>
          <a:prstGeom prst="rect">
            <a:avLst/>
          </a:prstGeom>
        </p:spPr>
        <p:txBody>
          <a:bodyPr vert="horz" lIns="91440" tIns="45720" rIns="91440" bIns="45720" rtlCol="0" anchor="ctr"/>
          <a:lstStyle>
            <a:lvl1pPr algn="r">
              <a:defRPr sz="1600">
                <a:solidFill>
                  <a:schemeClr val="tx1">
                    <a:lumMod val="50000"/>
                    <a:lumOff val="50000"/>
                  </a:schemeClr>
                </a:solidFill>
                <a:latin typeface="Arial" panose="020B0604020202020204" pitchFamily="34" charset="0"/>
                <a:cs typeface="Arial" panose="020B0604020202020204" pitchFamily="34" charset="0"/>
              </a:defRPr>
            </a:lvl1pPr>
          </a:lstStyle>
          <a:p>
            <a:fld id="{41B81EEA-DF2A-1C47-9781-44818CAE4220}" type="slidenum">
              <a:rPr lang="ru-RU" smtClean="0"/>
              <a:pPr/>
              <a:t>‹#›</a:t>
            </a:fld>
            <a:endParaRPr lang="ru-RU"/>
          </a:p>
        </p:txBody>
      </p:sp>
      <p:sp>
        <p:nvSpPr>
          <p:cNvPr id="15" name="object 7">
            <a:extLst>
              <a:ext uri="{FF2B5EF4-FFF2-40B4-BE49-F238E27FC236}">
                <a16:creationId xmlns:a16="http://schemas.microsoft.com/office/drawing/2014/main" xmlns="" id="{6BCF7F52-C500-194A-8FDB-1C45B1890E62}"/>
              </a:ext>
            </a:extLst>
          </p:cNvPr>
          <p:cNvSpPr/>
          <p:nvPr userDrawn="1"/>
        </p:nvSpPr>
        <p:spPr>
          <a:xfrm>
            <a:off x="0" y="649854"/>
            <a:ext cx="219919" cy="739108"/>
          </a:xfrm>
          <a:custGeom>
            <a:avLst/>
            <a:gdLst/>
            <a:ahLst/>
            <a:cxnLst/>
            <a:rect l="l" t="t" r="r" b="b"/>
            <a:pathLst>
              <a:path w="203835" h="565785">
                <a:moveTo>
                  <a:pt x="0" y="565226"/>
                </a:moveTo>
                <a:lnTo>
                  <a:pt x="203530" y="565226"/>
                </a:lnTo>
                <a:lnTo>
                  <a:pt x="203530" y="0"/>
                </a:lnTo>
                <a:lnTo>
                  <a:pt x="0" y="0"/>
                </a:lnTo>
                <a:lnTo>
                  <a:pt x="0" y="565226"/>
                </a:lnTo>
                <a:close/>
              </a:path>
            </a:pathLst>
          </a:custGeom>
          <a:solidFill>
            <a:srgbClr val="E1002B"/>
          </a:solidFill>
        </p:spPr>
        <p:txBody>
          <a:bodyPr wrap="square" lIns="0" tIns="0" rIns="0" bIns="0" rtlCol="0"/>
          <a:lstStyle/>
          <a:p>
            <a:endParaRPr/>
          </a:p>
        </p:txBody>
      </p:sp>
      <p:sp>
        <p:nvSpPr>
          <p:cNvPr id="18" name="Текст 17">
            <a:extLst>
              <a:ext uri="{FF2B5EF4-FFF2-40B4-BE49-F238E27FC236}">
                <a16:creationId xmlns:a16="http://schemas.microsoft.com/office/drawing/2014/main" xmlns="" id="{505DA8AD-1619-444D-90B9-AB4F90627F8F}"/>
              </a:ext>
            </a:extLst>
          </p:cNvPr>
          <p:cNvSpPr>
            <a:spLocks noGrp="1"/>
          </p:cNvSpPr>
          <p:nvPr userDrawn="1">
            <p:ph type="body" sz="quarter" idx="10" hasCustomPrompt="1"/>
          </p:nvPr>
        </p:nvSpPr>
        <p:spPr>
          <a:xfrm>
            <a:off x="292220" y="536137"/>
            <a:ext cx="2613235" cy="936897"/>
          </a:xfrm>
          <a:prstGeom prst="rect">
            <a:avLst/>
          </a:prstGeom>
        </p:spPr>
        <p:txBody>
          <a:bodyPr anchor="t"/>
          <a:lstStyle>
            <a:lvl1pPr marL="0" indent="0">
              <a:lnSpc>
                <a:spcPct val="100000"/>
              </a:lnSpc>
              <a:buNone/>
              <a:defRPr sz="2800">
                <a:solidFill>
                  <a:srgbClr val="334286"/>
                </a:solidFill>
                <a:latin typeface="Arial" panose="020B0604020202020204" pitchFamily="34" charset="0"/>
                <a:cs typeface="Arial" panose="020B0604020202020204" pitchFamily="34" charset="0"/>
              </a:defRPr>
            </a:lvl1pPr>
          </a:lstStyle>
          <a:p>
            <a:pPr lvl="0"/>
            <a:r>
              <a:rPr lang="ru-RU" dirty="0"/>
              <a:t>ОБРАЗЕЦ ТЕКСТА</a:t>
            </a:r>
          </a:p>
        </p:txBody>
      </p:sp>
      <p:sp>
        <p:nvSpPr>
          <p:cNvPr id="17" name="object 2">
            <a:extLst>
              <a:ext uri="{FF2B5EF4-FFF2-40B4-BE49-F238E27FC236}">
                <a16:creationId xmlns:a16="http://schemas.microsoft.com/office/drawing/2014/main" xmlns="" id="{C6912CD2-630D-9145-8B0C-4EAAD953FCA4}"/>
              </a:ext>
            </a:extLst>
          </p:cNvPr>
          <p:cNvSpPr/>
          <p:nvPr/>
        </p:nvSpPr>
        <p:spPr>
          <a:xfrm>
            <a:off x="1362896" y="1701621"/>
            <a:ext cx="3079261" cy="4427330"/>
          </a:xfrm>
          <a:prstGeom prst="rect">
            <a:avLst/>
          </a:prstGeom>
          <a:gradFill flip="none" rotWithShape="1">
            <a:gsLst>
              <a:gs pos="3000">
                <a:schemeClr val="tx2">
                  <a:lumMod val="75000"/>
                </a:schemeClr>
              </a:gs>
              <a:gs pos="100000">
                <a:srgbClr val="0070DF"/>
              </a:gs>
            </a:gsLst>
            <a:lin ang="2700000" scaled="1"/>
            <a:tileRect/>
          </a:gradFill>
        </p:spPr>
        <p:txBody>
          <a:bodyPr wrap="square" lIns="0" tIns="0" rIns="0" bIns="0" rtlCol="0"/>
          <a:lstStyle/>
          <a:p>
            <a:endParaRPr/>
          </a:p>
        </p:txBody>
      </p:sp>
      <p:sp>
        <p:nvSpPr>
          <p:cNvPr id="19" name="object 16">
            <a:extLst>
              <a:ext uri="{FF2B5EF4-FFF2-40B4-BE49-F238E27FC236}">
                <a16:creationId xmlns:a16="http://schemas.microsoft.com/office/drawing/2014/main" xmlns="" id="{15DB779B-12D8-0C4A-8B31-D54A79C87DA9}"/>
              </a:ext>
            </a:extLst>
          </p:cNvPr>
          <p:cNvSpPr/>
          <p:nvPr/>
        </p:nvSpPr>
        <p:spPr>
          <a:xfrm>
            <a:off x="1272564" y="2109456"/>
            <a:ext cx="3259924" cy="821454"/>
          </a:xfrm>
          <a:custGeom>
            <a:avLst/>
            <a:gdLst/>
            <a:ahLst/>
            <a:cxnLst/>
            <a:rect l="l" t="t" r="r" b="b"/>
            <a:pathLst>
              <a:path w="2713990" h="654050">
                <a:moveTo>
                  <a:pt x="2713901" y="653783"/>
                </a:moveTo>
                <a:lnTo>
                  <a:pt x="0" y="653783"/>
                </a:lnTo>
                <a:lnTo>
                  <a:pt x="0" y="0"/>
                </a:lnTo>
                <a:lnTo>
                  <a:pt x="2713901" y="0"/>
                </a:lnTo>
                <a:lnTo>
                  <a:pt x="2713901" y="653783"/>
                </a:lnTo>
                <a:close/>
              </a:path>
            </a:pathLst>
          </a:custGeom>
          <a:solidFill>
            <a:srgbClr val="FFC32E"/>
          </a:solidFill>
        </p:spPr>
        <p:txBody>
          <a:bodyPr wrap="square" lIns="0" tIns="0" rIns="0" bIns="0" rtlCol="0"/>
          <a:lstStyle/>
          <a:p>
            <a:endParaRPr/>
          </a:p>
        </p:txBody>
      </p:sp>
      <p:sp>
        <p:nvSpPr>
          <p:cNvPr id="21" name="object 2">
            <a:extLst>
              <a:ext uri="{FF2B5EF4-FFF2-40B4-BE49-F238E27FC236}">
                <a16:creationId xmlns:a16="http://schemas.microsoft.com/office/drawing/2014/main" xmlns="" id="{1630BC1B-B261-2F4A-A4A4-9E4033137F42}"/>
              </a:ext>
            </a:extLst>
          </p:cNvPr>
          <p:cNvSpPr/>
          <p:nvPr/>
        </p:nvSpPr>
        <p:spPr>
          <a:xfrm>
            <a:off x="4731129" y="1701621"/>
            <a:ext cx="3079261" cy="4427330"/>
          </a:xfrm>
          <a:prstGeom prst="rect">
            <a:avLst/>
          </a:prstGeom>
          <a:gradFill flip="none" rotWithShape="1">
            <a:gsLst>
              <a:gs pos="3000">
                <a:schemeClr val="tx2">
                  <a:lumMod val="75000"/>
                </a:schemeClr>
              </a:gs>
              <a:gs pos="100000">
                <a:srgbClr val="0070DF"/>
              </a:gs>
            </a:gsLst>
            <a:lin ang="2700000" scaled="1"/>
            <a:tileRect/>
          </a:gradFill>
        </p:spPr>
        <p:txBody>
          <a:bodyPr wrap="square" lIns="0" tIns="0" rIns="0" bIns="0" rtlCol="0"/>
          <a:lstStyle/>
          <a:p>
            <a:endParaRPr/>
          </a:p>
        </p:txBody>
      </p:sp>
      <p:sp>
        <p:nvSpPr>
          <p:cNvPr id="25" name="object 16">
            <a:extLst>
              <a:ext uri="{FF2B5EF4-FFF2-40B4-BE49-F238E27FC236}">
                <a16:creationId xmlns:a16="http://schemas.microsoft.com/office/drawing/2014/main" xmlns="" id="{FC5FEC04-B725-D14D-96DE-9103E05EC84B}"/>
              </a:ext>
            </a:extLst>
          </p:cNvPr>
          <p:cNvSpPr/>
          <p:nvPr/>
        </p:nvSpPr>
        <p:spPr>
          <a:xfrm>
            <a:off x="4640797" y="2109456"/>
            <a:ext cx="3259924" cy="821454"/>
          </a:xfrm>
          <a:custGeom>
            <a:avLst/>
            <a:gdLst/>
            <a:ahLst/>
            <a:cxnLst/>
            <a:rect l="l" t="t" r="r" b="b"/>
            <a:pathLst>
              <a:path w="2713990" h="654050">
                <a:moveTo>
                  <a:pt x="2713901" y="653783"/>
                </a:moveTo>
                <a:lnTo>
                  <a:pt x="0" y="653783"/>
                </a:lnTo>
                <a:lnTo>
                  <a:pt x="0" y="0"/>
                </a:lnTo>
                <a:lnTo>
                  <a:pt x="2713901" y="0"/>
                </a:lnTo>
                <a:lnTo>
                  <a:pt x="2713901" y="653783"/>
                </a:lnTo>
                <a:close/>
              </a:path>
            </a:pathLst>
          </a:custGeom>
          <a:solidFill>
            <a:srgbClr val="FFC32E"/>
          </a:solidFill>
        </p:spPr>
        <p:txBody>
          <a:bodyPr wrap="square" lIns="0" tIns="0" rIns="0" bIns="0" rtlCol="0"/>
          <a:lstStyle/>
          <a:p>
            <a:endParaRPr/>
          </a:p>
        </p:txBody>
      </p:sp>
      <p:sp>
        <p:nvSpPr>
          <p:cNvPr id="27" name="object 2">
            <a:extLst>
              <a:ext uri="{FF2B5EF4-FFF2-40B4-BE49-F238E27FC236}">
                <a16:creationId xmlns:a16="http://schemas.microsoft.com/office/drawing/2014/main" xmlns="" id="{C7F82BF4-97FF-FC48-95FF-6731C19E8700}"/>
              </a:ext>
            </a:extLst>
          </p:cNvPr>
          <p:cNvSpPr/>
          <p:nvPr userDrawn="1"/>
        </p:nvSpPr>
        <p:spPr>
          <a:xfrm>
            <a:off x="8099363" y="1701621"/>
            <a:ext cx="3079261" cy="4427330"/>
          </a:xfrm>
          <a:prstGeom prst="rect">
            <a:avLst/>
          </a:prstGeom>
          <a:gradFill flip="none" rotWithShape="1">
            <a:gsLst>
              <a:gs pos="3000">
                <a:schemeClr val="tx2">
                  <a:lumMod val="75000"/>
                </a:schemeClr>
              </a:gs>
              <a:gs pos="100000">
                <a:srgbClr val="0070DF"/>
              </a:gs>
            </a:gsLst>
            <a:lin ang="2700000" scaled="1"/>
            <a:tileRect/>
          </a:gradFill>
        </p:spPr>
        <p:txBody>
          <a:bodyPr wrap="square" lIns="0" tIns="0" rIns="0" bIns="0" rtlCol="0"/>
          <a:lstStyle/>
          <a:p>
            <a:endParaRPr/>
          </a:p>
        </p:txBody>
      </p:sp>
      <p:sp>
        <p:nvSpPr>
          <p:cNvPr id="28" name="object 16">
            <a:extLst>
              <a:ext uri="{FF2B5EF4-FFF2-40B4-BE49-F238E27FC236}">
                <a16:creationId xmlns:a16="http://schemas.microsoft.com/office/drawing/2014/main" xmlns="" id="{4332BE53-4724-1243-B3E3-91DD9C15C72D}"/>
              </a:ext>
            </a:extLst>
          </p:cNvPr>
          <p:cNvSpPr/>
          <p:nvPr userDrawn="1"/>
        </p:nvSpPr>
        <p:spPr>
          <a:xfrm>
            <a:off x="8009031" y="2109456"/>
            <a:ext cx="3259924" cy="821454"/>
          </a:xfrm>
          <a:custGeom>
            <a:avLst/>
            <a:gdLst/>
            <a:ahLst/>
            <a:cxnLst/>
            <a:rect l="l" t="t" r="r" b="b"/>
            <a:pathLst>
              <a:path w="2713990" h="654050">
                <a:moveTo>
                  <a:pt x="2713901" y="653783"/>
                </a:moveTo>
                <a:lnTo>
                  <a:pt x="0" y="653783"/>
                </a:lnTo>
                <a:lnTo>
                  <a:pt x="0" y="0"/>
                </a:lnTo>
                <a:lnTo>
                  <a:pt x="2713901" y="0"/>
                </a:lnTo>
                <a:lnTo>
                  <a:pt x="2713901" y="653783"/>
                </a:lnTo>
                <a:close/>
              </a:path>
            </a:pathLst>
          </a:custGeom>
          <a:solidFill>
            <a:srgbClr val="FFC32E"/>
          </a:solidFill>
        </p:spPr>
        <p:txBody>
          <a:bodyPr wrap="square" lIns="0" tIns="0" rIns="0" bIns="0" rtlCol="0"/>
          <a:lstStyle/>
          <a:p>
            <a:endParaRPr/>
          </a:p>
        </p:txBody>
      </p:sp>
      <p:sp>
        <p:nvSpPr>
          <p:cNvPr id="32" name="Текст 4">
            <a:extLst>
              <a:ext uri="{FF2B5EF4-FFF2-40B4-BE49-F238E27FC236}">
                <a16:creationId xmlns:a16="http://schemas.microsoft.com/office/drawing/2014/main" xmlns="" id="{EAF7FE5E-C8C1-E64E-A6DD-18826DFE6AED}"/>
              </a:ext>
            </a:extLst>
          </p:cNvPr>
          <p:cNvSpPr>
            <a:spLocks noGrp="1"/>
          </p:cNvSpPr>
          <p:nvPr userDrawn="1">
            <p:ph type="body" sz="quarter" idx="12"/>
          </p:nvPr>
        </p:nvSpPr>
        <p:spPr>
          <a:xfrm>
            <a:off x="1600200" y="3031457"/>
            <a:ext cx="2557682" cy="2893093"/>
          </a:xfrm>
          <a:prstGeom prst="rect">
            <a:avLst/>
          </a:prstGeom>
        </p:spPr>
        <p:txBody>
          <a:bodyPr/>
          <a:lstStyle>
            <a:lvl1pPr marL="0" indent="0">
              <a:buNone/>
              <a:defRPr sz="1600">
                <a:solidFill>
                  <a:schemeClr val="bg1"/>
                </a:solidFill>
                <a:latin typeface="Arial" panose="020B0604020202020204" pitchFamily="34" charset="0"/>
                <a:cs typeface="Arial" panose="020B0604020202020204" pitchFamily="34" charset="0"/>
              </a:defRPr>
            </a:lvl1pPr>
          </a:lstStyle>
          <a:p>
            <a:pPr lvl="0"/>
            <a:r>
              <a:rPr lang="ru-RU" dirty="0"/>
              <a:t>Образец текста</a:t>
            </a:r>
          </a:p>
        </p:txBody>
      </p:sp>
      <p:sp>
        <p:nvSpPr>
          <p:cNvPr id="33" name="Текст 4">
            <a:extLst>
              <a:ext uri="{FF2B5EF4-FFF2-40B4-BE49-F238E27FC236}">
                <a16:creationId xmlns:a16="http://schemas.microsoft.com/office/drawing/2014/main" xmlns="" id="{EAF7FE5E-C8C1-E64E-A6DD-18826DFE6AED}"/>
              </a:ext>
            </a:extLst>
          </p:cNvPr>
          <p:cNvSpPr>
            <a:spLocks noGrp="1"/>
          </p:cNvSpPr>
          <p:nvPr userDrawn="1">
            <p:ph type="body" sz="quarter" idx="13"/>
          </p:nvPr>
        </p:nvSpPr>
        <p:spPr>
          <a:xfrm>
            <a:off x="4991100" y="3031457"/>
            <a:ext cx="2557682" cy="2893093"/>
          </a:xfrm>
          <a:prstGeom prst="rect">
            <a:avLst/>
          </a:prstGeom>
        </p:spPr>
        <p:txBody>
          <a:bodyPr/>
          <a:lstStyle>
            <a:lvl1pPr marL="0" indent="0">
              <a:buNone/>
              <a:defRPr sz="1600">
                <a:solidFill>
                  <a:schemeClr val="bg1"/>
                </a:solidFill>
                <a:latin typeface="Arial" panose="020B0604020202020204" pitchFamily="34" charset="0"/>
                <a:cs typeface="Arial" panose="020B0604020202020204" pitchFamily="34" charset="0"/>
              </a:defRPr>
            </a:lvl1pPr>
          </a:lstStyle>
          <a:p>
            <a:pPr lvl="0"/>
            <a:r>
              <a:rPr lang="ru-RU" dirty="0"/>
              <a:t>Образец текста</a:t>
            </a:r>
          </a:p>
        </p:txBody>
      </p:sp>
      <p:sp>
        <p:nvSpPr>
          <p:cNvPr id="34" name="Текст 4">
            <a:extLst>
              <a:ext uri="{FF2B5EF4-FFF2-40B4-BE49-F238E27FC236}">
                <a16:creationId xmlns:a16="http://schemas.microsoft.com/office/drawing/2014/main" xmlns="" id="{EAF7FE5E-C8C1-E64E-A6DD-18826DFE6AED}"/>
              </a:ext>
            </a:extLst>
          </p:cNvPr>
          <p:cNvSpPr>
            <a:spLocks noGrp="1"/>
          </p:cNvSpPr>
          <p:nvPr>
            <p:ph type="body" sz="quarter" idx="14"/>
          </p:nvPr>
        </p:nvSpPr>
        <p:spPr>
          <a:xfrm>
            <a:off x="8343900" y="3031457"/>
            <a:ext cx="2557682" cy="2893093"/>
          </a:xfrm>
          <a:prstGeom prst="rect">
            <a:avLst/>
          </a:prstGeom>
        </p:spPr>
        <p:txBody>
          <a:bodyPr/>
          <a:lstStyle>
            <a:lvl1pPr marL="0" indent="0">
              <a:buNone/>
              <a:defRPr sz="1600">
                <a:solidFill>
                  <a:schemeClr val="bg1"/>
                </a:solidFill>
                <a:latin typeface="Arial" panose="020B0604020202020204" pitchFamily="34" charset="0"/>
                <a:cs typeface="Arial" panose="020B0604020202020204" pitchFamily="34" charset="0"/>
              </a:defRPr>
            </a:lvl1pPr>
          </a:lstStyle>
          <a:p>
            <a:pPr lvl="0"/>
            <a:r>
              <a:rPr lang="ru-RU" dirty="0"/>
              <a:t>Образец текста</a:t>
            </a:r>
          </a:p>
        </p:txBody>
      </p:sp>
      <p:sp>
        <p:nvSpPr>
          <p:cNvPr id="35" name="Текст 4">
            <a:extLst>
              <a:ext uri="{FF2B5EF4-FFF2-40B4-BE49-F238E27FC236}">
                <a16:creationId xmlns:a16="http://schemas.microsoft.com/office/drawing/2014/main" xmlns="" id="{EAF7FE5E-C8C1-E64E-A6DD-18826DFE6AED}"/>
              </a:ext>
            </a:extLst>
          </p:cNvPr>
          <p:cNvSpPr>
            <a:spLocks noGrp="1"/>
          </p:cNvSpPr>
          <p:nvPr userDrawn="1">
            <p:ph type="body" sz="quarter" idx="15"/>
          </p:nvPr>
        </p:nvSpPr>
        <p:spPr>
          <a:xfrm>
            <a:off x="1426437" y="2231357"/>
            <a:ext cx="2960421" cy="549943"/>
          </a:xfrm>
          <a:prstGeom prst="rect">
            <a:avLst/>
          </a:prstGeom>
        </p:spPr>
        <p:txBody>
          <a:bodyPr anchor="ctr" anchorCtr="0"/>
          <a:lstStyle>
            <a:lvl1pPr marL="0" indent="0" algn="ctr">
              <a:buNone/>
              <a:defRPr sz="2400">
                <a:solidFill>
                  <a:schemeClr val="bg1"/>
                </a:solidFill>
                <a:latin typeface="Arial" panose="020B0604020202020204" pitchFamily="34" charset="0"/>
                <a:cs typeface="Arial" panose="020B0604020202020204" pitchFamily="34" charset="0"/>
              </a:defRPr>
            </a:lvl1pPr>
          </a:lstStyle>
          <a:p>
            <a:pPr lvl="0"/>
            <a:r>
              <a:rPr lang="ru-RU" dirty="0"/>
              <a:t>Образец текста</a:t>
            </a:r>
          </a:p>
        </p:txBody>
      </p:sp>
      <p:sp>
        <p:nvSpPr>
          <p:cNvPr id="36" name="Текст 4">
            <a:extLst>
              <a:ext uri="{FF2B5EF4-FFF2-40B4-BE49-F238E27FC236}">
                <a16:creationId xmlns:a16="http://schemas.microsoft.com/office/drawing/2014/main" xmlns="" id="{EAF7FE5E-C8C1-E64E-A6DD-18826DFE6AED}"/>
              </a:ext>
            </a:extLst>
          </p:cNvPr>
          <p:cNvSpPr>
            <a:spLocks noGrp="1"/>
          </p:cNvSpPr>
          <p:nvPr userDrawn="1">
            <p:ph type="body" sz="quarter" idx="16"/>
          </p:nvPr>
        </p:nvSpPr>
        <p:spPr>
          <a:xfrm>
            <a:off x="4782967" y="2231357"/>
            <a:ext cx="2960421" cy="549943"/>
          </a:xfrm>
          <a:prstGeom prst="rect">
            <a:avLst/>
          </a:prstGeom>
        </p:spPr>
        <p:txBody>
          <a:bodyPr anchor="ctr" anchorCtr="0"/>
          <a:lstStyle>
            <a:lvl1pPr marL="0" indent="0" algn="ctr">
              <a:buNone/>
              <a:defRPr sz="2400">
                <a:solidFill>
                  <a:schemeClr val="bg1"/>
                </a:solidFill>
                <a:latin typeface="Arial" panose="020B0604020202020204" pitchFamily="34" charset="0"/>
                <a:cs typeface="Arial" panose="020B0604020202020204" pitchFamily="34" charset="0"/>
              </a:defRPr>
            </a:lvl1pPr>
          </a:lstStyle>
          <a:p>
            <a:pPr lvl="0"/>
            <a:r>
              <a:rPr lang="ru-RU" dirty="0"/>
              <a:t>Образец текста</a:t>
            </a:r>
          </a:p>
        </p:txBody>
      </p:sp>
      <p:sp>
        <p:nvSpPr>
          <p:cNvPr id="37" name="Текст 4">
            <a:extLst>
              <a:ext uri="{FF2B5EF4-FFF2-40B4-BE49-F238E27FC236}">
                <a16:creationId xmlns:a16="http://schemas.microsoft.com/office/drawing/2014/main" xmlns="" id="{EAF7FE5E-C8C1-E64E-A6DD-18826DFE6AED}"/>
              </a:ext>
            </a:extLst>
          </p:cNvPr>
          <p:cNvSpPr>
            <a:spLocks noGrp="1"/>
          </p:cNvSpPr>
          <p:nvPr>
            <p:ph type="body" sz="quarter" idx="17"/>
          </p:nvPr>
        </p:nvSpPr>
        <p:spPr>
          <a:xfrm>
            <a:off x="8166038" y="2231357"/>
            <a:ext cx="2960421" cy="549943"/>
          </a:xfrm>
          <a:prstGeom prst="rect">
            <a:avLst/>
          </a:prstGeom>
        </p:spPr>
        <p:txBody>
          <a:bodyPr anchor="ctr" anchorCtr="0"/>
          <a:lstStyle>
            <a:lvl1pPr marL="0" indent="0" algn="ctr">
              <a:buNone/>
              <a:defRPr sz="2400">
                <a:solidFill>
                  <a:schemeClr val="bg1"/>
                </a:solidFill>
                <a:latin typeface="Arial" panose="020B0604020202020204" pitchFamily="34" charset="0"/>
                <a:cs typeface="Arial" panose="020B0604020202020204" pitchFamily="34" charset="0"/>
              </a:defRPr>
            </a:lvl1pPr>
          </a:lstStyle>
          <a:p>
            <a:pPr lvl="0"/>
            <a:r>
              <a:rPr lang="ru-RU" dirty="0"/>
              <a:t>Образец текста</a:t>
            </a:r>
          </a:p>
        </p:txBody>
      </p:sp>
    </p:spTree>
    <p:extLst>
      <p:ext uri="{BB962C8B-B14F-4D97-AF65-F5344CB8AC3E}">
        <p14:creationId xmlns:p14="http://schemas.microsoft.com/office/powerpoint/2010/main" val="8119550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Две колонки">
    <p:spTree>
      <p:nvGrpSpPr>
        <p:cNvPr id="1" name=""/>
        <p:cNvGrpSpPr/>
        <p:nvPr/>
      </p:nvGrpSpPr>
      <p:grpSpPr>
        <a:xfrm>
          <a:off x="0" y="0"/>
          <a:ext cx="0" cy="0"/>
          <a:chOff x="0" y="0"/>
          <a:chExt cx="0" cy="0"/>
        </a:xfrm>
      </p:grpSpPr>
      <p:sp>
        <p:nvSpPr>
          <p:cNvPr id="8" name="object 8">
            <a:extLst>
              <a:ext uri="{FF2B5EF4-FFF2-40B4-BE49-F238E27FC236}">
                <a16:creationId xmlns:a16="http://schemas.microsoft.com/office/drawing/2014/main" xmlns="" id="{8E62C042-4EA4-314F-8837-7915700A0693}"/>
              </a:ext>
            </a:extLst>
          </p:cNvPr>
          <p:cNvSpPr txBox="1"/>
          <p:nvPr userDrawn="1"/>
        </p:nvSpPr>
        <p:spPr>
          <a:xfrm>
            <a:off x="358565" y="118434"/>
            <a:ext cx="1048822" cy="292151"/>
          </a:xfrm>
          <a:prstGeom prst="rect">
            <a:avLst/>
          </a:prstGeom>
        </p:spPr>
        <p:txBody>
          <a:bodyPr vert="horz" wrap="square" lIns="0" tIns="12700" rIns="0" bIns="0" rtlCol="0">
            <a:spAutoFit/>
          </a:bodyPr>
          <a:lstStyle/>
          <a:p>
            <a:pPr marL="12700">
              <a:lnSpc>
                <a:spcPct val="100000"/>
              </a:lnSpc>
              <a:spcBef>
                <a:spcPts val="100"/>
              </a:spcBef>
            </a:pPr>
            <a:r>
              <a:rPr sz="1500" b="1" spc="-45" dirty="0">
                <a:solidFill>
                  <a:srgbClr val="334286"/>
                </a:solidFill>
                <a:latin typeface="Arial"/>
                <a:cs typeface="Arial"/>
              </a:rPr>
              <a:t>РОССТАТ</a:t>
            </a:r>
            <a:endParaRPr sz="1500" dirty="0">
              <a:latin typeface="Arial"/>
              <a:cs typeface="Arial"/>
            </a:endParaRPr>
          </a:p>
        </p:txBody>
      </p:sp>
      <p:sp>
        <p:nvSpPr>
          <p:cNvPr id="12" name="object 13">
            <a:extLst>
              <a:ext uri="{FF2B5EF4-FFF2-40B4-BE49-F238E27FC236}">
                <a16:creationId xmlns:a16="http://schemas.microsoft.com/office/drawing/2014/main" xmlns="" id="{978D5EB5-026B-2249-A8D4-5B5D2223AD6E}"/>
              </a:ext>
            </a:extLst>
          </p:cNvPr>
          <p:cNvSpPr/>
          <p:nvPr/>
        </p:nvSpPr>
        <p:spPr>
          <a:xfrm>
            <a:off x="373245" y="-1"/>
            <a:ext cx="11480069" cy="90567"/>
          </a:xfrm>
          <a:custGeom>
            <a:avLst/>
            <a:gdLst/>
            <a:ahLst/>
            <a:cxnLst/>
            <a:rect l="l" t="t" r="r" b="b"/>
            <a:pathLst>
              <a:path w="9980930" h="78740">
                <a:moveTo>
                  <a:pt x="0" y="78232"/>
                </a:moveTo>
                <a:lnTo>
                  <a:pt x="9980358" y="78232"/>
                </a:lnTo>
                <a:lnTo>
                  <a:pt x="9980358" y="0"/>
                </a:lnTo>
                <a:lnTo>
                  <a:pt x="0" y="0"/>
                </a:lnTo>
                <a:lnTo>
                  <a:pt x="0" y="78232"/>
                </a:lnTo>
                <a:close/>
              </a:path>
            </a:pathLst>
          </a:custGeom>
          <a:solidFill>
            <a:srgbClr val="334286"/>
          </a:solidFill>
        </p:spPr>
        <p:txBody>
          <a:bodyPr wrap="square" lIns="0" tIns="0" rIns="0" bIns="0" rtlCol="0"/>
          <a:lstStyle/>
          <a:p>
            <a:endParaRPr/>
          </a:p>
        </p:txBody>
      </p:sp>
      <p:sp>
        <p:nvSpPr>
          <p:cNvPr id="14" name="Номер слайда 5">
            <a:extLst>
              <a:ext uri="{FF2B5EF4-FFF2-40B4-BE49-F238E27FC236}">
                <a16:creationId xmlns:a16="http://schemas.microsoft.com/office/drawing/2014/main" xmlns="" id="{589F21BF-0ECE-1B45-A099-F5B6E92C16A7}"/>
              </a:ext>
            </a:extLst>
          </p:cNvPr>
          <p:cNvSpPr>
            <a:spLocks noGrp="1"/>
          </p:cNvSpPr>
          <p:nvPr userDrawn="1">
            <p:ph type="sldNum" sz="quarter" idx="4"/>
          </p:nvPr>
        </p:nvSpPr>
        <p:spPr>
          <a:xfrm>
            <a:off x="9310907" y="6355682"/>
            <a:ext cx="2743200" cy="365125"/>
          </a:xfrm>
          <a:prstGeom prst="rect">
            <a:avLst/>
          </a:prstGeom>
        </p:spPr>
        <p:txBody>
          <a:bodyPr vert="horz" lIns="91440" tIns="45720" rIns="91440" bIns="45720" rtlCol="0" anchor="ctr"/>
          <a:lstStyle>
            <a:lvl1pPr algn="r">
              <a:defRPr sz="1600">
                <a:solidFill>
                  <a:schemeClr val="tx1">
                    <a:lumMod val="50000"/>
                    <a:lumOff val="50000"/>
                  </a:schemeClr>
                </a:solidFill>
                <a:latin typeface="Arial" panose="020B0604020202020204" pitchFamily="34" charset="0"/>
                <a:cs typeface="Arial" panose="020B0604020202020204" pitchFamily="34" charset="0"/>
              </a:defRPr>
            </a:lvl1pPr>
          </a:lstStyle>
          <a:p>
            <a:fld id="{41B81EEA-DF2A-1C47-9781-44818CAE4220}" type="slidenum">
              <a:rPr lang="ru-RU" smtClean="0"/>
              <a:pPr/>
              <a:t>‹#›</a:t>
            </a:fld>
            <a:endParaRPr lang="ru-RU"/>
          </a:p>
        </p:txBody>
      </p:sp>
      <p:sp>
        <p:nvSpPr>
          <p:cNvPr id="15" name="object 7">
            <a:extLst>
              <a:ext uri="{FF2B5EF4-FFF2-40B4-BE49-F238E27FC236}">
                <a16:creationId xmlns:a16="http://schemas.microsoft.com/office/drawing/2014/main" xmlns="" id="{6BCF7F52-C500-194A-8FDB-1C45B1890E62}"/>
              </a:ext>
            </a:extLst>
          </p:cNvPr>
          <p:cNvSpPr/>
          <p:nvPr userDrawn="1"/>
        </p:nvSpPr>
        <p:spPr>
          <a:xfrm>
            <a:off x="0" y="649854"/>
            <a:ext cx="219919" cy="739108"/>
          </a:xfrm>
          <a:custGeom>
            <a:avLst/>
            <a:gdLst/>
            <a:ahLst/>
            <a:cxnLst/>
            <a:rect l="l" t="t" r="r" b="b"/>
            <a:pathLst>
              <a:path w="203835" h="565785">
                <a:moveTo>
                  <a:pt x="0" y="565226"/>
                </a:moveTo>
                <a:lnTo>
                  <a:pt x="203530" y="565226"/>
                </a:lnTo>
                <a:lnTo>
                  <a:pt x="203530" y="0"/>
                </a:lnTo>
                <a:lnTo>
                  <a:pt x="0" y="0"/>
                </a:lnTo>
                <a:lnTo>
                  <a:pt x="0" y="565226"/>
                </a:lnTo>
                <a:close/>
              </a:path>
            </a:pathLst>
          </a:custGeom>
          <a:solidFill>
            <a:srgbClr val="E1002B"/>
          </a:solidFill>
        </p:spPr>
        <p:txBody>
          <a:bodyPr wrap="square" lIns="0" tIns="0" rIns="0" bIns="0" rtlCol="0"/>
          <a:lstStyle/>
          <a:p>
            <a:endParaRPr/>
          </a:p>
        </p:txBody>
      </p:sp>
      <p:sp>
        <p:nvSpPr>
          <p:cNvPr id="18" name="Текст 17">
            <a:extLst>
              <a:ext uri="{FF2B5EF4-FFF2-40B4-BE49-F238E27FC236}">
                <a16:creationId xmlns:a16="http://schemas.microsoft.com/office/drawing/2014/main" xmlns="" id="{505DA8AD-1619-444D-90B9-AB4F90627F8F}"/>
              </a:ext>
            </a:extLst>
          </p:cNvPr>
          <p:cNvSpPr>
            <a:spLocks noGrp="1"/>
          </p:cNvSpPr>
          <p:nvPr userDrawn="1">
            <p:ph type="body" sz="quarter" idx="10" hasCustomPrompt="1"/>
          </p:nvPr>
        </p:nvSpPr>
        <p:spPr>
          <a:xfrm>
            <a:off x="292220" y="536137"/>
            <a:ext cx="2613235" cy="936897"/>
          </a:xfrm>
          <a:prstGeom prst="rect">
            <a:avLst/>
          </a:prstGeom>
        </p:spPr>
        <p:txBody>
          <a:bodyPr anchor="t"/>
          <a:lstStyle>
            <a:lvl1pPr marL="0" indent="0">
              <a:lnSpc>
                <a:spcPct val="100000"/>
              </a:lnSpc>
              <a:buNone/>
              <a:defRPr sz="2800">
                <a:solidFill>
                  <a:srgbClr val="334286"/>
                </a:solidFill>
                <a:latin typeface="Arial" panose="020B0604020202020204" pitchFamily="34" charset="0"/>
                <a:cs typeface="Arial" panose="020B0604020202020204" pitchFamily="34" charset="0"/>
              </a:defRPr>
            </a:lvl1pPr>
          </a:lstStyle>
          <a:p>
            <a:pPr lvl="0"/>
            <a:r>
              <a:rPr lang="ru-RU" dirty="0"/>
              <a:t>ОБРАЗЕЦ ТЕКСТА</a:t>
            </a:r>
          </a:p>
        </p:txBody>
      </p:sp>
      <p:sp>
        <p:nvSpPr>
          <p:cNvPr id="17" name="object 2">
            <a:extLst>
              <a:ext uri="{FF2B5EF4-FFF2-40B4-BE49-F238E27FC236}">
                <a16:creationId xmlns:a16="http://schemas.microsoft.com/office/drawing/2014/main" xmlns="" id="{C6912CD2-630D-9145-8B0C-4EAAD953FCA4}"/>
              </a:ext>
            </a:extLst>
          </p:cNvPr>
          <p:cNvSpPr/>
          <p:nvPr/>
        </p:nvSpPr>
        <p:spPr>
          <a:xfrm>
            <a:off x="1362895" y="1701621"/>
            <a:ext cx="3816000" cy="4427330"/>
          </a:xfrm>
          <a:prstGeom prst="rect">
            <a:avLst/>
          </a:prstGeom>
          <a:gradFill flip="none" rotWithShape="1">
            <a:gsLst>
              <a:gs pos="3000">
                <a:schemeClr val="tx2">
                  <a:lumMod val="75000"/>
                </a:schemeClr>
              </a:gs>
              <a:gs pos="100000">
                <a:srgbClr val="0070DF"/>
              </a:gs>
            </a:gsLst>
            <a:lin ang="2700000" scaled="1"/>
            <a:tileRect/>
          </a:gradFill>
        </p:spPr>
        <p:txBody>
          <a:bodyPr wrap="square" lIns="0" tIns="0" rIns="0" bIns="0" rtlCol="0"/>
          <a:lstStyle/>
          <a:p>
            <a:endParaRPr/>
          </a:p>
        </p:txBody>
      </p:sp>
      <p:sp>
        <p:nvSpPr>
          <p:cNvPr id="19" name="object 16">
            <a:extLst>
              <a:ext uri="{FF2B5EF4-FFF2-40B4-BE49-F238E27FC236}">
                <a16:creationId xmlns:a16="http://schemas.microsoft.com/office/drawing/2014/main" xmlns="" id="{15DB779B-12D8-0C4A-8B31-D54A79C87DA9}"/>
              </a:ext>
            </a:extLst>
          </p:cNvPr>
          <p:cNvSpPr/>
          <p:nvPr/>
        </p:nvSpPr>
        <p:spPr>
          <a:xfrm>
            <a:off x="1272564" y="2109456"/>
            <a:ext cx="4002460" cy="821454"/>
          </a:xfrm>
          <a:custGeom>
            <a:avLst/>
            <a:gdLst/>
            <a:ahLst/>
            <a:cxnLst/>
            <a:rect l="l" t="t" r="r" b="b"/>
            <a:pathLst>
              <a:path w="2713990" h="654050">
                <a:moveTo>
                  <a:pt x="2713901" y="653783"/>
                </a:moveTo>
                <a:lnTo>
                  <a:pt x="0" y="653783"/>
                </a:lnTo>
                <a:lnTo>
                  <a:pt x="0" y="0"/>
                </a:lnTo>
                <a:lnTo>
                  <a:pt x="2713901" y="0"/>
                </a:lnTo>
                <a:lnTo>
                  <a:pt x="2713901" y="653783"/>
                </a:lnTo>
                <a:close/>
              </a:path>
            </a:pathLst>
          </a:custGeom>
          <a:solidFill>
            <a:srgbClr val="FFC32E"/>
          </a:solidFill>
        </p:spPr>
        <p:txBody>
          <a:bodyPr wrap="square" lIns="0" tIns="0" rIns="0" bIns="0" rtlCol="0"/>
          <a:lstStyle/>
          <a:p>
            <a:endParaRPr/>
          </a:p>
        </p:txBody>
      </p:sp>
      <p:sp>
        <p:nvSpPr>
          <p:cNvPr id="21" name="object 2">
            <a:extLst>
              <a:ext uri="{FF2B5EF4-FFF2-40B4-BE49-F238E27FC236}">
                <a16:creationId xmlns:a16="http://schemas.microsoft.com/office/drawing/2014/main" xmlns="" id="{1630BC1B-B261-2F4A-A4A4-9E4033137F42}"/>
              </a:ext>
            </a:extLst>
          </p:cNvPr>
          <p:cNvSpPr/>
          <p:nvPr/>
        </p:nvSpPr>
        <p:spPr>
          <a:xfrm>
            <a:off x="7017127" y="1701621"/>
            <a:ext cx="3816000" cy="4427330"/>
          </a:xfrm>
          <a:prstGeom prst="rect">
            <a:avLst/>
          </a:prstGeom>
          <a:gradFill flip="none" rotWithShape="1">
            <a:gsLst>
              <a:gs pos="3000">
                <a:schemeClr val="tx2">
                  <a:lumMod val="75000"/>
                </a:schemeClr>
              </a:gs>
              <a:gs pos="100000">
                <a:srgbClr val="0070DF"/>
              </a:gs>
            </a:gsLst>
            <a:lin ang="2700000" scaled="1"/>
            <a:tileRect/>
          </a:gradFill>
        </p:spPr>
        <p:txBody>
          <a:bodyPr wrap="square" lIns="0" tIns="0" rIns="0" bIns="0" rtlCol="0"/>
          <a:lstStyle/>
          <a:p>
            <a:endParaRPr/>
          </a:p>
        </p:txBody>
      </p:sp>
      <p:sp>
        <p:nvSpPr>
          <p:cNvPr id="25" name="object 16">
            <a:extLst>
              <a:ext uri="{FF2B5EF4-FFF2-40B4-BE49-F238E27FC236}">
                <a16:creationId xmlns:a16="http://schemas.microsoft.com/office/drawing/2014/main" xmlns="" id="{FC5FEC04-B725-D14D-96DE-9103E05EC84B}"/>
              </a:ext>
            </a:extLst>
          </p:cNvPr>
          <p:cNvSpPr/>
          <p:nvPr/>
        </p:nvSpPr>
        <p:spPr>
          <a:xfrm>
            <a:off x="6926796" y="2109456"/>
            <a:ext cx="4002460" cy="821454"/>
          </a:xfrm>
          <a:custGeom>
            <a:avLst/>
            <a:gdLst/>
            <a:ahLst/>
            <a:cxnLst/>
            <a:rect l="l" t="t" r="r" b="b"/>
            <a:pathLst>
              <a:path w="2713990" h="654050">
                <a:moveTo>
                  <a:pt x="2713901" y="653783"/>
                </a:moveTo>
                <a:lnTo>
                  <a:pt x="0" y="653783"/>
                </a:lnTo>
                <a:lnTo>
                  <a:pt x="0" y="0"/>
                </a:lnTo>
                <a:lnTo>
                  <a:pt x="2713901" y="0"/>
                </a:lnTo>
                <a:lnTo>
                  <a:pt x="2713901" y="653783"/>
                </a:lnTo>
                <a:close/>
              </a:path>
            </a:pathLst>
          </a:custGeom>
          <a:solidFill>
            <a:srgbClr val="FFC32E"/>
          </a:solidFill>
        </p:spPr>
        <p:txBody>
          <a:bodyPr wrap="square" lIns="0" tIns="0" rIns="0" bIns="0" rtlCol="0"/>
          <a:lstStyle/>
          <a:p>
            <a:endParaRPr/>
          </a:p>
        </p:txBody>
      </p:sp>
      <p:sp>
        <p:nvSpPr>
          <p:cNvPr id="32" name="Текст 4">
            <a:extLst>
              <a:ext uri="{FF2B5EF4-FFF2-40B4-BE49-F238E27FC236}">
                <a16:creationId xmlns:a16="http://schemas.microsoft.com/office/drawing/2014/main" xmlns="" id="{EAF7FE5E-C8C1-E64E-A6DD-18826DFE6AED}"/>
              </a:ext>
            </a:extLst>
          </p:cNvPr>
          <p:cNvSpPr>
            <a:spLocks noGrp="1"/>
          </p:cNvSpPr>
          <p:nvPr userDrawn="1">
            <p:ph type="body" sz="quarter" idx="12"/>
          </p:nvPr>
        </p:nvSpPr>
        <p:spPr>
          <a:xfrm>
            <a:off x="1600200" y="3031457"/>
            <a:ext cx="3352800" cy="2893093"/>
          </a:xfrm>
          <a:prstGeom prst="rect">
            <a:avLst/>
          </a:prstGeom>
        </p:spPr>
        <p:txBody>
          <a:bodyPr/>
          <a:lstStyle>
            <a:lvl1pPr marL="0" indent="0">
              <a:buNone/>
              <a:defRPr sz="1600">
                <a:solidFill>
                  <a:schemeClr val="bg1"/>
                </a:solidFill>
                <a:latin typeface="Arial" panose="020B0604020202020204" pitchFamily="34" charset="0"/>
                <a:cs typeface="Arial" panose="020B0604020202020204" pitchFamily="34" charset="0"/>
              </a:defRPr>
            </a:lvl1pPr>
          </a:lstStyle>
          <a:p>
            <a:pPr lvl="0"/>
            <a:r>
              <a:rPr lang="ru-RU" dirty="0"/>
              <a:t>Образец текста</a:t>
            </a:r>
          </a:p>
        </p:txBody>
      </p:sp>
      <p:sp>
        <p:nvSpPr>
          <p:cNvPr id="33" name="Текст 4">
            <a:extLst>
              <a:ext uri="{FF2B5EF4-FFF2-40B4-BE49-F238E27FC236}">
                <a16:creationId xmlns:a16="http://schemas.microsoft.com/office/drawing/2014/main" xmlns="" id="{EAF7FE5E-C8C1-E64E-A6DD-18826DFE6AED}"/>
              </a:ext>
            </a:extLst>
          </p:cNvPr>
          <p:cNvSpPr>
            <a:spLocks noGrp="1"/>
          </p:cNvSpPr>
          <p:nvPr userDrawn="1">
            <p:ph type="body" sz="quarter" idx="13"/>
          </p:nvPr>
        </p:nvSpPr>
        <p:spPr>
          <a:xfrm>
            <a:off x="7277099" y="3031457"/>
            <a:ext cx="3336472" cy="2893093"/>
          </a:xfrm>
          <a:prstGeom prst="rect">
            <a:avLst/>
          </a:prstGeom>
        </p:spPr>
        <p:txBody>
          <a:bodyPr/>
          <a:lstStyle>
            <a:lvl1pPr marL="0" indent="0">
              <a:buNone/>
              <a:defRPr sz="1600">
                <a:solidFill>
                  <a:schemeClr val="bg1"/>
                </a:solidFill>
                <a:latin typeface="Arial" panose="020B0604020202020204" pitchFamily="34" charset="0"/>
                <a:cs typeface="Arial" panose="020B0604020202020204" pitchFamily="34" charset="0"/>
              </a:defRPr>
            </a:lvl1pPr>
          </a:lstStyle>
          <a:p>
            <a:pPr lvl="0"/>
            <a:r>
              <a:rPr lang="ru-RU" dirty="0"/>
              <a:t>Образец текста</a:t>
            </a:r>
          </a:p>
        </p:txBody>
      </p:sp>
      <p:sp>
        <p:nvSpPr>
          <p:cNvPr id="35" name="Текст 4">
            <a:extLst>
              <a:ext uri="{FF2B5EF4-FFF2-40B4-BE49-F238E27FC236}">
                <a16:creationId xmlns:a16="http://schemas.microsoft.com/office/drawing/2014/main" xmlns="" id="{EAF7FE5E-C8C1-E64E-A6DD-18826DFE6AED}"/>
              </a:ext>
            </a:extLst>
          </p:cNvPr>
          <p:cNvSpPr>
            <a:spLocks noGrp="1"/>
          </p:cNvSpPr>
          <p:nvPr userDrawn="1">
            <p:ph type="body" sz="quarter" idx="15"/>
          </p:nvPr>
        </p:nvSpPr>
        <p:spPr>
          <a:xfrm>
            <a:off x="1426437" y="2231357"/>
            <a:ext cx="3526563" cy="549943"/>
          </a:xfrm>
          <a:prstGeom prst="rect">
            <a:avLst/>
          </a:prstGeom>
        </p:spPr>
        <p:txBody>
          <a:bodyPr anchor="ctr" anchorCtr="0"/>
          <a:lstStyle>
            <a:lvl1pPr marL="0" indent="0" algn="ctr">
              <a:buNone/>
              <a:defRPr sz="2400">
                <a:solidFill>
                  <a:schemeClr val="bg1"/>
                </a:solidFill>
                <a:latin typeface="Arial" panose="020B0604020202020204" pitchFamily="34" charset="0"/>
                <a:cs typeface="Arial" panose="020B0604020202020204" pitchFamily="34" charset="0"/>
              </a:defRPr>
            </a:lvl1pPr>
          </a:lstStyle>
          <a:p>
            <a:pPr lvl="0"/>
            <a:r>
              <a:rPr lang="ru-RU" dirty="0"/>
              <a:t>Образец текста</a:t>
            </a:r>
          </a:p>
        </p:txBody>
      </p:sp>
      <p:sp>
        <p:nvSpPr>
          <p:cNvPr id="36" name="Текст 4">
            <a:extLst>
              <a:ext uri="{FF2B5EF4-FFF2-40B4-BE49-F238E27FC236}">
                <a16:creationId xmlns:a16="http://schemas.microsoft.com/office/drawing/2014/main" xmlns="" id="{EAF7FE5E-C8C1-E64E-A6DD-18826DFE6AED}"/>
              </a:ext>
            </a:extLst>
          </p:cNvPr>
          <p:cNvSpPr>
            <a:spLocks noGrp="1"/>
          </p:cNvSpPr>
          <p:nvPr userDrawn="1">
            <p:ph type="body" sz="quarter" idx="16"/>
          </p:nvPr>
        </p:nvSpPr>
        <p:spPr>
          <a:xfrm>
            <a:off x="7068966" y="2231357"/>
            <a:ext cx="3544605" cy="549943"/>
          </a:xfrm>
          <a:prstGeom prst="rect">
            <a:avLst/>
          </a:prstGeom>
        </p:spPr>
        <p:txBody>
          <a:bodyPr anchor="ctr" anchorCtr="0"/>
          <a:lstStyle>
            <a:lvl1pPr marL="0" indent="0" algn="ctr">
              <a:buNone/>
              <a:defRPr sz="2400">
                <a:solidFill>
                  <a:schemeClr val="bg1"/>
                </a:solidFill>
                <a:latin typeface="Arial" panose="020B0604020202020204" pitchFamily="34" charset="0"/>
                <a:cs typeface="Arial" panose="020B0604020202020204" pitchFamily="34" charset="0"/>
              </a:defRPr>
            </a:lvl1pPr>
          </a:lstStyle>
          <a:p>
            <a:pPr lvl="0"/>
            <a:r>
              <a:rPr lang="ru-RU" dirty="0"/>
              <a:t>Образец текста</a:t>
            </a:r>
          </a:p>
        </p:txBody>
      </p:sp>
    </p:spTree>
    <p:extLst>
      <p:ext uri="{BB962C8B-B14F-4D97-AF65-F5344CB8AC3E}">
        <p14:creationId xmlns:p14="http://schemas.microsoft.com/office/powerpoint/2010/main" val="25081786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Текст в одну колонку">
    <p:spTree>
      <p:nvGrpSpPr>
        <p:cNvPr id="1" name=""/>
        <p:cNvGrpSpPr/>
        <p:nvPr/>
      </p:nvGrpSpPr>
      <p:grpSpPr>
        <a:xfrm>
          <a:off x="0" y="0"/>
          <a:ext cx="0" cy="0"/>
          <a:chOff x="0" y="0"/>
          <a:chExt cx="0" cy="0"/>
        </a:xfrm>
      </p:grpSpPr>
      <p:sp>
        <p:nvSpPr>
          <p:cNvPr id="8" name="object 8">
            <a:extLst>
              <a:ext uri="{FF2B5EF4-FFF2-40B4-BE49-F238E27FC236}">
                <a16:creationId xmlns:a16="http://schemas.microsoft.com/office/drawing/2014/main" xmlns="" id="{8E62C042-4EA4-314F-8837-7915700A0693}"/>
              </a:ext>
            </a:extLst>
          </p:cNvPr>
          <p:cNvSpPr txBox="1"/>
          <p:nvPr/>
        </p:nvSpPr>
        <p:spPr>
          <a:xfrm>
            <a:off x="358565" y="118434"/>
            <a:ext cx="1048822" cy="292151"/>
          </a:xfrm>
          <a:prstGeom prst="rect">
            <a:avLst/>
          </a:prstGeom>
        </p:spPr>
        <p:txBody>
          <a:bodyPr vert="horz" wrap="square" lIns="0" tIns="12700" rIns="0" bIns="0" rtlCol="0">
            <a:spAutoFit/>
          </a:bodyPr>
          <a:lstStyle/>
          <a:p>
            <a:pPr marL="12700">
              <a:lnSpc>
                <a:spcPct val="100000"/>
              </a:lnSpc>
              <a:spcBef>
                <a:spcPts val="100"/>
              </a:spcBef>
            </a:pPr>
            <a:r>
              <a:rPr sz="1500" b="1" spc="-45" dirty="0">
                <a:solidFill>
                  <a:srgbClr val="334286"/>
                </a:solidFill>
                <a:latin typeface="Arial"/>
                <a:cs typeface="Arial"/>
              </a:rPr>
              <a:t>РОССТАТ</a:t>
            </a:r>
            <a:endParaRPr sz="1500" dirty="0">
              <a:latin typeface="Arial"/>
              <a:cs typeface="Arial"/>
            </a:endParaRPr>
          </a:p>
        </p:txBody>
      </p:sp>
      <p:sp>
        <p:nvSpPr>
          <p:cNvPr id="12" name="object 13">
            <a:extLst>
              <a:ext uri="{FF2B5EF4-FFF2-40B4-BE49-F238E27FC236}">
                <a16:creationId xmlns:a16="http://schemas.microsoft.com/office/drawing/2014/main" xmlns="" id="{978D5EB5-026B-2249-A8D4-5B5D2223AD6E}"/>
              </a:ext>
            </a:extLst>
          </p:cNvPr>
          <p:cNvSpPr/>
          <p:nvPr/>
        </p:nvSpPr>
        <p:spPr>
          <a:xfrm>
            <a:off x="373245" y="-1"/>
            <a:ext cx="11480069" cy="90567"/>
          </a:xfrm>
          <a:custGeom>
            <a:avLst/>
            <a:gdLst/>
            <a:ahLst/>
            <a:cxnLst/>
            <a:rect l="l" t="t" r="r" b="b"/>
            <a:pathLst>
              <a:path w="9980930" h="78740">
                <a:moveTo>
                  <a:pt x="0" y="78232"/>
                </a:moveTo>
                <a:lnTo>
                  <a:pt x="9980358" y="78232"/>
                </a:lnTo>
                <a:lnTo>
                  <a:pt x="9980358" y="0"/>
                </a:lnTo>
                <a:lnTo>
                  <a:pt x="0" y="0"/>
                </a:lnTo>
                <a:lnTo>
                  <a:pt x="0" y="78232"/>
                </a:lnTo>
                <a:close/>
              </a:path>
            </a:pathLst>
          </a:custGeom>
          <a:solidFill>
            <a:srgbClr val="334286"/>
          </a:solidFill>
        </p:spPr>
        <p:txBody>
          <a:bodyPr wrap="square" lIns="0" tIns="0" rIns="0" bIns="0" rtlCol="0"/>
          <a:lstStyle/>
          <a:p>
            <a:endParaRPr/>
          </a:p>
        </p:txBody>
      </p:sp>
      <p:sp>
        <p:nvSpPr>
          <p:cNvPr id="14" name="Номер слайда 5">
            <a:extLst>
              <a:ext uri="{FF2B5EF4-FFF2-40B4-BE49-F238E27FC236}">
                <a16:creationId xmlns:a16="http://schemas.microsoft.com/office/drawing/2014/main" xmlns="" id="{589F21BF-0ECE-1B45-A099-F5B6E92C16A7}"/>
              </a:ext>
            </a:extLst>
          </p:cNvPr>
          <p:cNvSpPr>
            <a:spLocks noGrp="1"/>
          </p:cNvSpPr>
          <p:nvPr userDrawn="1">
            <p:ph type="sldNum" sz="quarter" idx="4"/>
          </p:nvPr>
        </p:nvSpPr>
        <p:spPr>
          <a:xfrm>
            <a:off x="9310907" y="6355682"/>
            <a:ext cx="2743200" cy="365125"/>
          </a:xfrm>
          <a:prstGeom prst="rect">
            <a:avLst/>
          </a:prstGeom>
        </p:spPr>
        <p:txBody>
          <a:bodyPr vert="horz" lIns="91440" tIns="45720" rIns="91440" bIns="45720" rtlCol="0" anchor="ctr"/>
          <a:lstStyle>
            <a:lvl1pPr algn="r">
              <a:defRPr sz="1600">
                <a:solidFill>
                  <a:schemeClr val="tx1">
                    <a:lumMod val="50000"/>
                    <a:lumOff val="50000"/>
                  </a:schemeClr>
                </a:solidFill>
                <a:latin typeface="Arial" panose="020B0604020202020204" pitchFamily="34" charset="0"/>
                <a:cs typeface="Arial" panose="020B0604020202020204" pitchFamily="34" charset="0"/>
              </a:defRPr>
            </a:lvl1pPr>
          </a:lstStyle>
          <a:p>
            <a:fld id="{41B81EEA-DF2A-1C47-9781-44818CAE4220}" type="slidenum">
              <a:rPr lang="ru-RU" smtClean="0"/>
              <a:pPr/>
              <a:t>‹#›</a:t>
            </a:fld>
            <a:endParaRPr lang="ru-RU"/>
          </a:p>
        </p:txBody>
      </p:sp>
      <p:sp>
        <p:nvSpPr>
          <p:cNvPr id="16" name="object 7">
            <a:extLst>
              <a:ext uri="{FF2B5EF4-FFF2-40B4-BE49-F238E27FC236}">
                <a16:creationId xmlns:a16="http://schemas.microsoft.com/office/drawing/2014/main" xmlns="" id="{5C608B83-A2F2-ED49-8A9B-1801A540551C}"/>
              </a:ext>
            </a:extLst>
          </p:cNvPr>
          <p:cNvSpPr/>
          <p:nvPr userDrawn="1"/>
        </p:nvSpPr>
        <p:spPr>
          <a:xfrm>
            <a:off x="0" y="649854"/>
            <a:ext cx="219919" cy="739108"/>
          </a:xfrm>
          <a:custGeom>
            <a:avLst/>
            <a:gdLst/>
            <a:ahLst/>
            <a:cxnLst/>
            <a:rect l="l" t="t" r="r" b="b"/>
            <a:pathLst>
              <a:path w="203835" h="565785">
                <a:moveTo>
                  <a:pt x="0" y="565226"/>
                </a:moveTo>
                <a:lnTo>
                  <a:pt x="203530" y="565226"/>
                </a:lnTo>
                <a:lnTo>
                  <a:pt x="203530" y="0"/>
                </a:lnTo>
                <a:lnTo>
                  <a:pt x="0" y="0"/>
                </a:lnTo>
                <a:lnTo>
                  <a:pt x="0" y="565226"/>
                </a:lnTo>
                <a:close/>
              </a:path>
            </a:pathLst>
          </a:custGeom>
          <a:solidFill>
            <a:srgbClr val="E1002B"/>
          </a:solidFill>
        </p:spPr>
        <p:txBody>
          <a:bodyPr wrap="square" lIns="0" tIns="0" rIns="0" bIns="0" rtlCol="0"/>
          <a:lstStyle/>
          <a:p>
            <a:endParaRPr/>
          </a:p>
        </p:txBody>
      </p:sp>
      <p:sp>
        <p:nvSpPr>
          <p:cNvPr id="17" name="Текст 17">
            <a:extLst>
              <a:ext uri="{FF2B5EF4-FFF2-40B4-BE49-F238E27FC236}">
                <a16:creationId xmlns:a16="http://schemas.microsoft.com/office/drawing/2014/main" xmlns="" id="{72C1670E-B5AF-C246-8209-DB0091245A2E}"/>
              </a:ext>
            </a:extLst>
          </p:cNvPr>
          <p:cNvSpPr>
            <a:spLocks noGrp="1"/>
          </p:cNvSpPr>
          <p:nvPr userDrawn="1">
            <p:ph type="body" sz="quarter" idx="10" hasCustomPrompt="1"/>
          </p:nvPr>
        </p:nvSpPr>
        <p:spPr>
          <a:xfrm>
            <a:off x="292220" y="536137"/>
            <a:ext cx="2613235" cy="936897"/>
          </a:xfrm>
          <a:prstGeom prst="rect">
            <a:avLst/>
          </a:prstGeom>
        </p:spPr>
        <p:txBody>
          <a:bodyPr anchor="t"/>
          <a:lstStyle>
            <a:lvl1pPr marL="0" indent="0">
              <a:lnSpc>
                <a:spcPct val="100000"/>
              </a:lnSpc>
              <a:buNone/>
              <a:defRPr sz="2800">
                <a:solidFill>
                  <a:srgbClr val="334286"/>
                </a:solidFill>
                <a:latin typeface="Arial" panose="020B0604020202020204" pitchFamily="34" charset="0"/>
                <a:cs typeface="Arial" panose="020B0604020202020204" pitchFamily="34" charset="0"/>
              </a:defRPr>
            </a:lvl1pPr>
          </a:lstStyle>
          <a:p>
            <a:pPr lvl="0"/>
            <a:r>
              <a:rPr lang="ru-RU" dirty="0"/>
              <a:t>ОБРАЗЕЦ ТЕКСТА</a:t>
            </a:r>
          </a:p>
        </p:txBody>
      </p:sp>
      <p:sp>
        <p:nvSpPr>
          <p:cNvPr id="18" name="Текст 4">
            <a:extLst>
              <a:ext uri="{FF2B5EF4-FFF2-40B4-BE49-F238E27FC236}">
                <a16:creationId xmlns:a16="http://schemas.microsoft.com/office/drawing/2014/main" xmlns="" id="{EAF7FE5E-C8C1-E64E-A6DD-18826DFE6AED}"/>
              </a:ext>
            </a:extLst>
          </p:cNvPr>
          <p:cNvSpPr>
            <a:spLocks noGrp="1"/>
          </p:cNvSpPr>
          <p:nvPr userDrawn="1">
            <p:ph type="body" sz="quarter" idx="12"/>
          </p:nvPr>
        </p:nvSpPr>
        <p:spPr>
          <a:xfrm>
            <a:off x="1000124" y="1687112"/>
            <a:ext cx="8310783" cy="4668570"/>
          </a:xfrm>
          <a:prstGeom prst="rect">
            <a:avLst/>
          </a:prstGeom>
        </p:spPr>
        <p:txBody>
          <a:bodyPr/>
          <a:lstStyle>
            <a:lvl1pPr marL="12700" indent="0" algn="l" defTabSz="914400" rtl="0" eaLnBrk="1" latinLnBrk="0" hangingPunct="1">
              <a:buNone/>
              <a:defRPr lang="ru-RU" sz="1450" kern="1200" spc="-10" dirty="0">
                <a:solidFill>
                  <a:srgbClr val="4D4D4D"/>
                </a:solidFill>
                <a:latin typeface="Arial"/>
                <a:ea typeface="+mn-ea"/>
                <a:cs typeface="Arial"/>
              </a:defRPr>
            </a:lvl1pPr>
          </a:lstStyle>
          <a:p>
            <a:pPr lvl="0"/>
            <a:r>
              <a:rPr lang="ru-RU" dirty="0"/>
              <a:t>Образец текста</a:t>
            </a:r>
          </a:p>
        </p:txBody>
      </p:sp>
      <p:sp>
        <p:nvSpPr>
          <p:cNvPr id="10" name="Прямоугольник 9"/>
          <p:cNvSpPr/>
          <p:nvPr userDrawn="1"/>
        </p:nvSpPr>
        <p:spPr>
          <a:xfrm>
            <a:off x="0" y="1621784"/>
            <a:ext cx="219919" cy="4576940"/>
          </a:xfrm>
          <a:prstGeom prst="rect">
            <a:avLst/>
          </a:prstGeom>
          <a:solidFill>
            <a:srgbClr val="FFC3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676459559"/>
      </p:ext>
    </p:extLst>
  </p:cSld>
  <p:clrMapOvr>
    <a:masterClrMapping/>
  </p:clrMapOvr>
  <p:extLst>
    <p:ext uri="{DCECCB84-F9BA-43D5-87BE-67443E8EF086}">
      <p15:sldGuideLst xmlns:p15="http://schemas.microsoft.com/office/powerpoint/2012/main" xmlns=""/>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Номер слайда 5">
            <a:extLst>
              <a:ext uri="{FF2B5EF4-FFF2-40B4-BE49-F238E27FC236}">
                <a16:creationId xmlns:a16="http://schemas.microsoft.com/office/drawing/2014/main" xmlns="" id="{34C9F204-1BDB-7848-90C8-213C0F4EBF36}"/>
              </a:ext>
            </a:extLst>
          </p:cNvPr>
          <p:cNvSpPr>
            <a:spLocks noGrp="1"/>
          </p:cNvSpPr>
          <p:nvPr>
            <p:ph type="sldNum" sz="quarter" idx="4"/>
          </p:nvPr>
        </p:nvSpPr>
        <p:spPr>
          <a:xfrm>
            <a:off x="9310907" y="6355682"/>
            <a:ext cx="2743200" cy="365125"/>
          </a:xfrm>
          <a:prstGeom prst="rect">
            <a:avLst/>
          </a:prstGeom>
        </p:spPr>
        <p:txBody>
          <a:bodyPr vert="horz" lIns="91440" tIns="45720" rIns="91440" bIns="45720" rtlCol="0" anchor="ctr"/>
          <a:lstStyle>
            <a:lvl1pPr algn="r">
              <a:defRPr sz="1600">
                <a:solidFill>
                  <a:schemeClr val="tx1">
                    <a:lumMod val="50000"/>
                    <a:lumOff val="50000"/>
                  </a:schemeClr>
                </a:solidFill>
                <a:latin typeface="Arial" panose="020B0604020202020204" pitchFamily="34" charset="0"/>
                <a:cs typeface="Arial" panose="020B0604020202020204" pitchFamily="34" charset="0"/>
              </a:defRPr>
            </a:lvl1pPr>
          </a:lstStyle>
          <a:p>
            <a:fld id="{41B81EEA-DF2A-1C47-9781-44818CAE4220}" type="slidenum">
              <a:rPr lang="ru-RU" smtClean="0"/>
              <a:pPr/>
              <a:t>‹#›</a:t>
            </a:fld>
            <a:endParaRPr lang="ru-RU"/>
          </a:p>
        </p:txBody>
      </p:sp>
    </p:spTree>
    <p:extLst>
      <p:ext uri="{BB962C8B-B14F-4D97-AF65-F5344CB8AC3E}">
        <p14:creationId xmlns:p14="http://schemas.microsoft.com/office/powerpoint/2010/main" val="2076459749"/>
      </p:ext>
    </p:extLst>
  </p:cSld>
  <p:clrMap bg1="lt1" tx1="dk1" bg2="lt2" tx2="dk2" accent1="accent1" accent2="accent2" accent3="accent3" accent4="accent4" accent5="accent5" accent6="accent6" hlink="hlink" folHlink="folHlink"/>
  <p:sldLayoutIdLst>
    <p:sldLayoutId id="2147483658" r:id="rId1"/>
    <p:sldLayoutId id="2147483659" r:id="rId2"/>
    <p:sldLayoutId id="2147483666" r:id="rId3"/>
    <p:sldLayoutId id="2147483657" r:id="rId4"/>
    <p:sldLayoutId id="2147483660" r:id="rId5"/>
    <p:sldLayoutId id="2147483661" r:id="rId6"/>
    <p:sldLayoutId id="2147483665" r:id="rId7"/>
    <p:sldLayoutId id="2147483670" r:id="rId8"/>
    <p:sldLayoutId id="2147483667" r:id="rId9"/>
    <p:sldLayoutId id="2147483662" r:id="rId10"/>
    <p:sldLayoutId id="2147483649" r:id="rId11"/>
    <p:sldLayoutId id="2147483656" r:id="rId12"/>
    <p:sldLayoutId id="2147483653" r:id="rId13"/>
    <p:sldLayoutId id="2147483654" r:id="rId14"/>
    <p:sldLayoutId id="2147483655" r:id="rId15"/>
    <p:sldLayoutId id="2147483668" r:id="rId16"/>
    <p:sldLayoutId id="2147483669" r:id="rId17"/>
    <p:sldLayoutId id="2147483650" r:id="rId18"/>
    <p:sldLayoutId id="2147483651" r:id="rId19"/>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17.xml"/><Relationship Id="rId5" Type="http://schemas.openxmlformats.org/officeDocument/2006/relationships/image" Target="../media/image16.png"/><Relationship Id="rId4" Type="http://schemas.microsoft.com/office/2007/relationships/hdphoto" Target="../media/hdphoto3.wdp"/></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9.png"/><Relationship Id="rId1" Type="http://schemas.openxmlformats.org/officeDocument/2006/relationships/slideLayout" Target="../slideLayouts/slideLayout17.xml"/><Relationship Id="rId4" Type="http://schemas.microsoft.com/office/2007/relationships/hdphoto" Target="../media/hdphoto4.wdp"/></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9.png"/><Relationship Id="rId1" Type="http://schemas.openxmlformats.org/officeDocument/2006/relationships/slideLayout" Target="../slideLayouts/slideLayout17.xml"/><Relationship Id="rId4" Type="http://schemas.microsoft.com/office/2007/relationships/hdphoto" Target="../media/hdphoto5.wdp"/></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7.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Layout" Target="../slideLayouts/slideLayout17.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9.png"/><Relationship Id="rId1" Type="http://schemas.openxmlformats.org/officeDocument/2006/relationships/slideLayout" Target="../slideLayouts/slideLayout17.xml"/><Relationship Id="rId4" Type="http://schemas.microsoft.com/office/2007/relationships/hdphoto" Target="../media/hdphoto2.wdp"/></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17.xml"/><Relationship Id="rId6" Type="http://schemas.openxmlformats.org/officeDocument/2006/relationships/image" Target="../media/image11.png"/><Relationship Id="rId5" Type="http://schemas.openxmlformats.org/officeDocument/2006/relationships/image" Target="../media/image10.png"/><Relationship Id="rId4" Type="http://schemas.microsoft.com/office/2007/relationships/hdphoto" Target="../media/hdphoto3.wdp"/></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17.xml"/><Relationship Id="rId5" Type="http://schemas.openxmlformats.org/officeDocument/2006/relationships/image" Target="../media/image15.png"/><Relationship Id="rId4" Type="http://schemas.microsoft.com/office/2007/relationships/hdphoto" Target="../media/hdphoto3.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a:extLst>
              <a:ext uri="{FF2B5EF4-FFF2-40B4-BE49-F238E27FC236}">
                <a16:creationId xmlns:a16="http://schemas.microsoft.com/office/drawing/2014/main" xmlns="" id="{53286E74-61A2-4F41-80F2-B0128466BF8C}"/>
              </a:ext>
            </a:extLst>
          </p:cNvPr>
          <p:cNvSpPr>
            <a:spLocks noGrp="1"/>
          </p:cNvSpPr>
          <p:nvPr>
            <p:ph type="body" sz="quarter" idx="10"/>
          </p:nvPr>
        </p:nvSpPr>
        <p:spPr>
          <a:xfrm>
            <a:off x="5413248" y="5409404"/>
            <a:ext cx="6632448" cy="1384995"/>
          </a:xfrm>
        </p:spPr>
        <p:txBody>
          <a:bodyPr/>
          <a:lstStyle/>
          <a:p>
            <a:pPr algn="ctr">
              <a:lnSpc>
                <a:spcPct val="100000"/>
              </a:lnSpc>
              <a:spcBef>
                <a:spcPts val="0"/>
              </a:spcBef>
              <a:tabLst>
                <a:tab pos="449263" algn="r"/>
              </a:tabLst>
              <a:defRPr/>
            </a:pPr>
            <a:r>
              <a:rPr lang="ru-RU" sz="2800" b="0" dirty="0">
                <a:solidFill>
                  <a:srgbClr val="E1002B"/>
                </a:solidFill>
              </a:rPr>
              <a:t>Особенности заполнения формы </a:t>
            </a:r>
            <a:endParaRPr lang="ru-RU" sz="2800" b="0" dirty="0" smtClean="0">
              <a:solidFill>
                <a:srgbClr val="E1002B"/>
              </a:solidFill>
            </a:endParaRPr>
          </a:p>
          <a:p>
            <a:pPr algn="ctr">
              <a:lnSpc>
                <a:spcPct val="100000"/>
              </a:lnSpc>
              <a:spcBef>
                <a:spcPts val="0"/>
              </a:spcBef>
              <a:tabLst>
                <a:tab pos="449263" algn="r"/>
              </a:tabLst>
              <a:defRPr/>
            </a:pPr>
            <a:r>
              <a:rPr lang="ru-RU" sz="2800" b="0" dirty="0" smtClean="0">
                <a:solidFill>
                  <a:srgbClr val="E1002B"/>
                </a:solidFill>
              </a:rPr>
              <a:t>№ </a:t>
            </a:r>
            <a:r>
              <a:rPr lang="ru-RU" sz="2800" b="0" dirty="0">
                <a:solidFill>
                  <a:srgbClr val="E1002B"/>
                </a:solidFill>
              </a:rPr>
              <a:t>П-4 </a:t>
            </a:r>
            <a:r>
              <a:rPr lang="ru-RU" sz="2800" b="0" dirty="0" smtClean="0">
                <a:solidFill>
                  <a:srgbClr val="E1002B"/>
                </a:solidFill>
              </a:rPr>
              <a:t>(НЗ) «Сведения </a:t>
            </a:r>
            <a:r>
              <a:rPr lang="ru-RU" sz="2800" b="0" dirty="0">
                <a:solidFill>
                  <a:srgbClr val="E1002B"/>
                </a:solidFill>
              </a:rPr>
              <a:t>о </a:t>
            </a:r>
            <a:r>
              <a:rPr lang="ru-RU" sz="2800" b="0" dirty="0" smtClean="0">
                <a:solidFill>
                  <a:srgbClr val="E1002B"/>
                </a:solidFill>
              </a:rPr>
              <a:t>неполной занятости и движении работников</a:t>
            </a:r>
            <a:r>
              <a:rPr lang="ru-RU" sz="2800" b="0" dirty="0">
                <a:solidFill>
                  <a:srgbClr val="E1002B"/>
                </a:solidFill>
              </a:rPr>
              <a:t>» </a:t>
            </a:r>
          </a:p>
        </p:txBody>
      </p:sp>
      <p:sp>
        <p:nvSpPr>
          <p:cNvPr id="5" name="Текст 4">
            <a:extLst>
              <a:ext uri="{FF2B5EF4-FFF2-40B4-BE49-F238E27FC236}">
                <a16:creationId xmlns:a16="http://schemas.microsoft.com/office/drawing/2014/main" xmlns="" id="{F87F880A-BB26-504E-B030-60B2AB4C030B}"/>
              </a:ext>
            </a:extLst>
          </p:cNvPr>
          <p:cNvSpPr>
            <a:spLocks noGrp="1"/>
          </p:cNvSpPr>
          <p:nvPr>
            <p:ph type="body" sz="quarter" idx="11"/>
          </p:nvPr>
        </p:nvSpPr>
        <p:spPr>
          <a:xfrm>
            <a:off x="3828288" y="4035552"/>
            <a:ext cx="8071104" cy="670560"/>
          </a:xfrm>
        </p:spPr>
        <p:txBody>
          <a:bodyPr/>
          <a:lstStyle/>
          <a:p>
            <a:pPr algn="ctr"/>
            <a:r>
              <a:rPr lang="ru-RU" sz="3200" b="1" dirty="0" smtClean="0">
                <a:solidFill>
                  <a:srgbClr val="FFFFFF"/>
                </a:solidFill>
              </a:rPr>
              <a:t>МЕТОДОЛОГИЧЕСКИЕ РАЗЪЯСНЕНИЯ</a:t>
            </a:r>
            <a:endParaRPr lang="ru-RU" sz="3200" b="1" dirty="0">
              <a:solidFill>
                <a:srgbClr val="FFFFFF"/>
              </a:solidFill>
            </a:endParaRPr>
          </a:p>
        </p:txBody>
      </p:sp>
    </p:spTree>
    <p:extLst>
      <p:ext uri="{BB962C8B-B14F-4D97-AF65-F5344CB8AC3E}">
        <p14:creationId xmlns:p14="http://schemas.microsoft.com/office/powerpoint/2010/main" val="38830476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Рисунок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912" y="766"/>
            <a:ext cx="12187592" cy="6857234"/>
          </a:xfrm>
          <a:prstGeom prst="rect">
            <a:avLst/>
          </a:prstGeom>
          <a:solidFill>
            <a:schemeClr val="bg1">
              <a:lumMod val="95000"/>
            </a:schemeClr>
          </a:solidFill>
          <a:ln w="19050">
            <a:solidFill>
              <a:srgbClr val="7F7F7F"/>
            </a:solidFill>
            <a:prstDash val="solid"/>
          </a:ln>
        </p:spPr>
      </p:pic>
      <p:sp>
        <p:nvSpPr>
          <p:cNvPr id="45" name="Текст 10">
            <a:extLst>
              <a:ext uri="{FF2B5EF4-FFF2-40B4-BE49-F238E27FC236}">
                <a16:creationId xmlns="" xmlns:a16="http://schemas.microsoft.com/office/drawing/2014/main" id="{9B0D6237-0473-2E4E-932D-8305C6EB9B42}"/>
              </a:ext>
            </a:extLst>
          </p:cNvPr>
          <p:cNvSpPr txBox="1">
            <a:spLocks/>
          </p:cNvSpPr>
          <p:nvPr/>
        </p:nvSpPr>
        <p:spPr>
          <a:xfrm>
            <a:off x="294356" y="1615560"/>
            <a:ext cx="4126230" cy="754417"/>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endParaRPr lang="ru-RU" sz="2000" kern="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52" name="Текст 10">
            <a:extLst>
              <a:ext uri="{FF2B5EF4-FFF2-40B4-BE49-F238E27FC236}">
                <a16:creationId xmlns="" xmlns:a16="http://schemas.microsoft.com/office/drawing/2014/main" id="{9B0D6237-0473-2E4E-932D-8305C6EB9B42}"/>
              </a:ext>
            </a:extLst>
          </p:cNvPr>
          <p:cNvSpPr txBox="1">
            <a:spLocks/>
          </p:cNvSpPr>
          <p:nvPr/>
        </p:nvSpPr>
        <p:spPr>
          <a:xfrm>
            <a:off x="6346564" y="1615560"/>
            <a:ext cx="4126230" cy="754417"/>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endParaRPr lang="ru-RU" sz="2000" kern="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54" name="Текст 10">
            <a:extLst>
              <a:ext uri="{FF2B5EF4-FFF2-40B4-BE49-F238E27FC236}">
                <a16:creationId xmlns="" xmlns:a16="http://schemas.microsoft.com/office/drawing/2014/main" id="{9B0D6237-0473-2E4E-932D-8305C6EB9B42}"/>
              </a:ext>
            </a:extLst>
          </p:cNvPr>
          <p:cNvSpPr txBox="1">
            <a:spLocks/>
          </p:cNvSpPr>
          <p:nvPr/>
        </p:nvSpPr>
        <p:spPr>
          <a:xfrm>
            <a:off x="6169078" y="1615560"/>
            <a:ext cx="4126230" cy="754417"/>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endParaRPr lang="ru-RU" sz="2000" kern="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7" name="Прямоугольник 6"/>
          <p:cNvSpPr/>
          <p:nvPr/>
        </p:nvSpPr>
        <p:spPr>
          <a:xfrm>
            <a:off x="375673" y="838562"/>
            <a:ext cx="2993897" cy="412934"/>
          </a:xfrm>
          <a:prstGeom prst="rect">
            <a:avLst/>
          </a:prstGeom>
        </p:spPr>
        <p:txBody>
          <a:bodyPr wrap="none">
            <a:spAutoFit/>
          </a:bodyPr>
          <a:lstStyle/>
          <a:p>
            <a:pPr>
              <a:lnSpc>
                <a:spcPts val="2500"/>
              </a:lnSpc>
              <a:spcBef>
                <a:spcPts val="0"/>
              </a:spcBef>
              <a:tabLst>
                <a:tab pos="449263" algn="r"/>
              </a:tabLst>
              <a:defRPr/>
            </a:pPr>
            <a:r>
              <a:rPr lang="ru-RU" sz="2800" b="1" dirty="0" smtClean="0">
                <a:solidFill>
                  <a:srgbClr val="283583"/>
                </a:solidFill>
                <a:latin typeface="Arial" panose="020B0604020202020204" pitchFamily="34" charset="0"/>
                <a:cs typeface="Arial" panose="020B0604020202020204" pitchFamily="34" charset="0"/>
              </a:rPr>
              <a:t>БЛАНК ФОРМЫ</a:t>
            </a:r>
            <a:endParaRPr lang="ru-RU" sz="2800" b="1" dirty="0">
              <a:solidFill>
                <a:srgbClr val="283583"/>
              </a:solidFill>
              <a:latin typeface="Arial" panose="020B0604020202020204" pitchFamily="34" charset="0"/>
              <a:cs typeface="Arial" panose="020B0604020202020204" pitchFamily="34" charset="0"/>
            </a:endParaRPr>
          </a:p>
        </p:txBody>
      </p:sp>
      <p:pic>
        <p:nvPicPr>
          <p:cNvPr id="29" name="Рисунок 28">
            <a:extLst>
              <a:ext uri="{FF2B5EF4-FFF2-40B4-BE49-F238E27FC236}">
                <a16:creationId xmlns:a16="http://schemas.microsoft.com/office/drawing/2014/main" xmlns="" id="{C472EBBD-C7E4-4BA7-A914-BFEEB4D0A908}"/>
              </a:ext>
            </a:extLst>
          </p:cNvPr>
          <p:cNvPicPr>
            <a:picLocks noChangeAspect="1"/>
          </p:cNvPicPr>
          <p:nvPr/>
        </p:nvPicPr>
        <p:blipFill>
          <a:blip r:embed="rId3">
            <a:extLst>
              <a:ext uri="{BEBA8EAE-BF5A-486C-A8C5-ECC9F3942E4B}">
                <a14:imgProps xmlns:a14="http://schemas.microsoft.com/office/drawing/2010/main">
                  <a14:imgLayer r:embed="rId4">
                    <a14:imgEffect>
                      <a14:saturation sat="0"/>
                    </a14:imgEffect>
                  </a14:imgLayer>
                </a14:imgProps>
              </a:ext>
            </a:extLst>
          </a:blip>
          <a:stretch>
            <a:fillRect/>
          </a:stretch>
        </p:blipFill>
        <p:spPr>
          <a:xfrm>
            <a:off x="10670224" y="518977"/>
            <a:ext cx="1210024" cy="1052103"/>
          </a:xfrm>
          <a:prstGeom prst="rect">
            <a:avLst/>
          </a:prstGeom>
        </p:spPr>
      </p:pic>
      <p:pic>
        <p:nvPicPr>
          <p:cNvPr id="2"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27638" t="17904" r="4300" b="25694"/>
          <a:stretch/>
        </p:blipFill>
        <p:spPr bwMode="auto">
          <a:xfrm>
            <a:off x="2519863" y="1377696"/>
            <a:ext cx="8298174" cy="53035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703567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Рисунок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5879"/>
            <a:ext cx="12187592" cy="6857234"/>
          </a:xfrm>
          <a:prstGeom prst="rect">
            <a:avLst/>
          </a:prstGeom>
        </p:spPr>
      </p:pic>
      <p:sp>
        <p:nvSpPr>
          <p:cNvPr id="45" name="Текст 10">
            <a:extLst>
              <a:ext uri="{FF2B5EF4-FFF2-40B4-BE49-F238E27FC236}">
                <a16:creationId xmlns="" xmlns:a16="http://schemas.microsoft.com/office/drawing/2014/main" id="{9B0D6237-0473-2E4E-932D-8305C6EB9B42}"/>
              </a:ext>
            </a:extLst>
          </p:cNvPr>
          <p:cNvSpPr txBox="1">
            <a:spLocks/>
          </p:cNvSpPr>
          <p:nvPr/>
        </p:nvSpPr>
        <p:spPr>
          <a:xfrm>
            <a:off x="294356" y="1615560"/>
            <a:ext cx="4126230" cy="754417"/>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endParaRPr lang="ru-RU" sz="2000" kern="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52" name="Текст 10">
            <a:extLst>
              <a:ext uri="{FF2B5EF4-FFF2-40B4-BE49-F238E27FC236}">
                <a16:creationId xmlns="" xmlns:a16="http://schemas.microsoft.com/office/drawing/2014/main" id="{9B0D6237-0473-2E4E-932D-8305C6EB9B42}"/>
              </a:ext>
            </a:extLst>
          </p:cNvPr>
          <p:cNvSpPr txBox="1">
            <a:spLocks/>
          </p:cNvSpPr>
          <p:nvPr/>
        </p:nvSpPr>
        <p:spPr>
          <a:xfrm>
            <a:off x="6346564" y="1615560"/>
            <a:ext cx="4126230" cy="754417"/>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endParaRPr lang="ru-RU" sz="2000" kern="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54" name="Текст 10">
            <a:extLst>
              <a:ext uri="{FF2B5EF4-FFF2-40B4-BE49-F238E27FC236}">
                <a16:creationId xmlns="" xmlns:a16="http://schemas.microsoft.com/office/drawing/2014/main" id="{9B0D6237-0473-2E4E-932D-8305C6EB9B42}"/>
              </a:ext>
            </a:extLst>
          </p:cNvPr>
          <p:cNvSpPr txBox="1">
            <a:spLocks/>
          </p:cNvSpPr>
          <p:nvPr/>
        </p:nvSpPr>
        <p:spPr>
          <a:xfrm>
            <a:off x="6169078" y="1615560"/>
            <a:ext cx="4126230" cy="754417"/>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endParaRPr lang="ru-RU" sz="2000" kern="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7" name="Текст 2"/>
          <p:cNvSpPr>
            <a:spLocks noGrp="1"/>
          </p:cNvSpPr>
          <p:nvPr>
            <p:ph type="body" sz="quarter" idx="10"/>
          </p:nvPr>
        </p:nvSpPr>
        <p:spPr>
          <a:xfrm>
            <a:off x="390960" y="644995"/>
            <a:ext cx="11405671" cy="651395"/>
          </a:xfrm>
        </p:spPr>
        <p:txBody>
          <a:bodyPr/>
          <a:lstStyle/>
          <a:p>
            <a:r>
              <a:rPr lang="ru-RU" b="1" dirty="0" smtClean="0">
                <a:solidFill>
                  <a:srgbClr val="283583"/>
                </a:solidFill>
              </a:rPr>
              <a:t>ПОКАЗАТЕЛИ </a:t>
            </a:r>
            <a:r>
              <a:rPr lang="ru-RU" b="1" dirty="0">
                <a:solidFill>
                  <a:srgbClr val="283583"/>
                </a:solidFill>
              </a:rPr>
              <a:t>ФОРМЫ</a:t>
            </a:r>
          </a:p>
        </p:txBody>
      </p:sp>
      <p:pic>
        <p:nvPicPr>
          <p:cNvPr id="30" name="Рисунок 29">
            <a:extLst>
              <a:ext uri="{FF2B5EF4-FFF2-40B4-BE49-F238E27FC236}">
                <a16:creationId xmlns="" xmlns:a16="http://schemas.microsoft.com/office/drawing/2014/main" id="{924D2619-AC4D-4F17-BA0F-F9C7363DD0D7}"/>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914377" y="1775995"/>
            <a:ext cx="433546" cy="433546"/>
          </a:xfrm>
          <a:prstGeom prst="rect">
            <a:avLst/>
          </a:prstGeom>
        </p:spPr>
      </p:pic>
      <p:sp>
        <p:nvSpPr>
          <p:cNvPr id="2" name="Прямоугольник 1"/>
          <p:cNvSpPr/>
          <p:nvPr/>
        </p:nvSpPr>
        <p:spPr>
          <a:xfrm>
            <a:off x="1609344" y="1775995"/>
            <a:ext cx="9692640" cy="369332"/>
          </a:xfrm>
          <a:prstGeom prst="rect">
            <a:avLst/>
          </a:prstGeom>
        </p:spPr>
        <p:txBody>
          <a:bodyPr wrap="square">
            <a:spAutoFit/>
          </a:bodyPr>
          <a:lstStyle/>
          <a:p>
            <a:r>
              <a:rPr lang="ru-RU" dirty="0">
                <a:solidFill>
                  <a:srgbClr val="595959"/>
                </a:solidFill>
                <a:cs typeface="Arial" panose="020B0604020202020204" pitchFamily="34" charset="0"/>
              </a:rPr>
              <a:t>п</a:t>
            </a:r>
            <a:r>
              <a:rPr lang="ru-RU" dirty="0" smtClean="0">
                <a:solidFill>
                  <a:srgbClr val="595959"/>
                </a:solidFill>
                <a:cs typeface="Arial" panose="020B0604020202020204" pitchFamily="34" charset="0"/>
              </a:rPr>
              <a:t>оказатели заполняются в </a:t>
            </a:r>
            <a:r>
              <a:rPr lang="ru-RU" b="1" dirty="0" smtClean="0">
                <a:solidFill>
                  <a:srgbClr val="595959"/>
                </a:solidFill>
                <a:cs typeface="Arial" panose="020B0604020202020204" pitchFamily="34" charset="0"/>
              </a:rPr>
              <a:t>целых</a:t>
            </a:r>
            <a:r>
              <a:rPr lang="ru-RU" dirty="0" smtClean="0">
                <a:solidFill>
                  <a:srgbClr val="595959"/>
                </a:solidFill>
                <a:cs typeface="Arial" panose="020B0604020202020204" pitchFamily="34" charset="0"/>
              </a:rPr>
              <a:t> числах</a:t>
            </a:r>
            <a:endParaRPr lang="ru-RU" dirty="0"/>
          </a:p>
        </p:txBody>
      </p:sp>
      <p:cxnSp>
        <p:nvCxnSpPr>
          <p:cNvPr id="31" name="Прямая соединительная линия 30">
            <a:extLst>
              <a:ext uri="{FF2B5EF4-FFF2-40B4-BE49-F238E27FC236}">
                <a16:creationId xmlns="" xmlns:a16="http://schemas.microsoft.com/office/drawing/2014/main" id="{BB9D4D57-5261-4634-AF6B-04433BB501CB}"/>
              </a:ext>
            </a:extLst>
          </p:cNvPr>
          <p:cNvCxnSpPr>
            <a:cxnSpLocks/>
          </p:cNvCxnSpPr>
          <p:nvPr/>
        </p:nvCxnSpPr>
        <p:spPr>
          <a:xfrm flipV="1">
            <a:off x="1487423" y="2184414"/>
            <a:ext cx="10272631" cy="9489"/>
          </a:xfrm>
          <a:prstGeom prst="line">
            <a:avLst/>
          </a:prstGeom>
          <a:ln w="19050">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pic>
        <p:nvPicPr>
          <p:cNvPr id="33" name="Рисунок 32">
            <a:extLst>
              <a:ext uri="{FF2B5EF4-FFF2-40B4-BE49-F238E27FC236}">
                <a16:creationId xmlns="" xmlns:a16="http://schemas.microsoft.com/office/drawing/2014/main" id="{924D2619-AC4D-4F17-BA0F-F9C7363DD0D7}"/>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914377" y="2424816"/>
            <a:ext cx="433546" cy="433546"/>
          </a:xfrm>
          <a:prstGeom prst="rect">
            <a:avLst/>
          </a:prstGeom>
        </p:spPr>
      </p:pic>
      <p:sp>
        <p:nvSpPr>
          <p:cNvPr id="36" name="Прямоугольник 35"/>
          <p:cNvSpPr/>
          <p:nvPr/>
        </p:nvSpPr>
        <p:spPr>
          <a:xfrm>
            <a:off x="1609344" y="2489030"/>
            <a:ext cx="9692640" cy="369332"/>
          </a:xfrm>
          <a:prstGeom prst="rect">
            <a:avLst/>
          </a:prstGeom>
        </p:spPr>
        <p:txBody>
          <a:bodyPr wrap="square">
            <a:spAutoFit/>
          </a:bodyPr>
          <a:lstStyle/>
          <a:p>
            <a:r>
              <a:rPr lang="ru-RU" dirty="0">
                <a:solidFill>
                  <a:srgbClr val="595959"/>
                </a:solidFill>
                <a:cs typeface="Arial" panose="020B0604020202020204" pitchFamily="34" charset="0"/>
              </a:rPr>
              <a:t>п</a:t>
            </a:r>
            <a:r>
              <a:rPr lang="ru-RU" dirty="0" smtClean="0">
                <a:solidFill>
                  <a:srgbClr val="595959"/>
                </a:solidFill>
                <a:cs typeface="Arial" panose="020B0604020202020204" pitchFamily="34" charset="0"/>
              </a:rPr>
              <a:t>риводятся данные </a:t>
            </a:r>
            <a:r>
              <a:rPr lang="ru-RU" b="1" dirty="0" smtClean="0">
                <a:solidFill>
                  <a:srgbClr val="595959"/>
                </a:solidFill>
                <a:cs typeface="Arial" panose="020B0604020202020204" pitchFamily="34" charset="0"/>
              </a:rPr>
              <a:t>списочной численности </a:t>
            </a:r>
            <a:r>
              <a:rPr lang="ru-RU" dirty="0" smtClean="0">
                <a:solidFill>
                  <a:srgbClr val="595959"/>
                </a:solidFill>
                <a:cs typeface="Arial" panose="020B0604020202020204" pitchFamily="34" charset="0"/>
              </a:rPr>
              <a:t>работников:</a:t>
            </a:r>
            <a:endParaRPr lang="ru-RU" dirty="0"/>
          </a:p>
        </p:txBody>
      </p:sp>
      <p:sp>
        <p:nvSpPr>
          <p:cNvPr id="37" name="TextBox 36">
            <a:extLst>
              <a:ext uri="{FF2B5EF4-FFF2-40B4-BE49-F238E27FC236}">
                <a16:creationId xmlns="" xmlns:a16="http://schemas.microsoft.com/office/drawing/2014/main" id="{2D81BB5D-FFFC-4FAA-B5CF-1BE413B5A111}"/>
              </a:ext>
            </a:extLst>
          </p:cNvPr>
          <p:cNvSpPr txBox="1"/>
          <p:nvPr/>
        </p:nvSpPr>
        <p:spPr>
          <a:xfrm>
            <a:off x="1806123" y="2858362"/>
            <a:ext cx="9814561" cy="3859518"/>
          </a:xfrm>
          <a:prstGeom prst="rect">
            <a:avLst/>
          </a:prstGeom>
          <a:solidFill>
            <a:schemeClr val="bg1">
              <a:lumMod val="95000"/>
            </a:schemeClr>
          </a:solidFill>
          <a:ln w="19050" cap="flat">
            <a:noFill/>
            <a:prstDash val="solid"/>
            <a:round/>
          </a:ln>
        </p:spPr>
        <p:txBody>
          <a:bodyPr wrap="square">
            <a:spAutoFit/>
          </a:bodyPr>
          <a:lstStyle>
            <a:defPPr>
              <a:defRPr lang="ru-RU"/>
            </a:defPPr>
            <a:lvl1pPr algn="ctr">
              <a:lnSpc>
                <a:spcPct val="80000"/>
              </a:lnSpc>
              <a:defRPr b="1">
                <a:solidFill>
                  <a:srgbClr val="283583"/>
                </a:solidFill>
                <a:latin typeface="Arial" panose="020B0604020202020204" pitchFamily="34" charset="0"/>
                <a:cs typeface="Arial" panose="020B0604020202020204" pitchFamily="34" charset="0"/>
              </a:defRPr>
            </a:lvl1pPr>
          </a:lstStyle>
          <a:p>
            <a:pPr algn="l">
              <a:defRPr/>
            </a:pPr>
            <a:endParaRPr lang="ru-RU" b="0" dirty="0">
              <a:solidFill>
                <a:schemeClr val="tx1">
                  <a:lumMod val="65000"/>
                  <a:lumOff val="35000"/>
                </a:schemeClr>
              </a:solidFill>
            </a:endParaRPr>
          </a:p>
          <a:p>
            <a:pPr algn="l">
              <a:buFontTx/>
              <a:buChar char="-"/>
              <a:defRPr/>
            </a:pPr>
            <a:r>
              <a:rPr lang="ru-RU" b="0" dirty="0" smtClean="0">
                <a:solidFill>
                  <a:schemeClr val="tx1">
                    <a:lumMod val="65000"/>
                    <a:lumOff val="35000"/>
                  </a:schemeClr>
                </a:solidFill>
              </a:rPr>
              <a:t> наемные работники, работавшие по трудовому договору и выполнявшие постоянную, временную или сезонную работу;</a:t>
            </a:r>
          </a:p>
          <a:p>
            <a:pPr algn="l">
              <a:defRPr/>
            </a:pPr>
            <a:endParaRPr lang="ru-RU" b="0" dirty="0" smtClean="0">
              <a:solidFill>
                <a:schemeClr val="tx1">
                  <a:lumMod val="65000"/>
                  <a:lumOff val="35000"/>
                </a:schemeClr>
              </a:solidFill>
            </a:endParaRPr>
          </a:p>
          <a:p>
            <a:pPr algn="l">
              <a:buFontTx/>
              <a:buChar char="-"/>
              <a:defRPr/>
            </a:pPr>
            <a:r>
              <a:rPr lang="ru-RU" b="0" dirty="0" smtClean="0">
                <a:solidFill>
                  <a:schemeClr val="tx1">
                    <a:lumMod val="65000"/>
                    <a:lumOff val="35000"/>
                  </a:schemeClr>
                </a:solidFill>
              </a:rPr>
              <a:t> работавшие собственники организаций, получавшие заработную плату в данной организации;</a:t>
            </a:r>
          </a:p>
          <a:p>
            <a:pPr algn="l">
              <a:defRPr/>
            </a:pPr>
            <a:endParaRPr lang="ru-RU" b="0" dirty="0" smtClean="0">
              <a:solidFill>
                <a:schemeClr val="tx1">
                  <a:lumMod val="65000"/>
                  <a:lumOff val="35000"/>
                </a:schemeClr>
              </a:solidFill>
            </a:endParaRPr>
          </a:p>
          <a:p>
            <a:pPr algn="l">
              <a:buFontTx/>
              <a:buChar char="-"/>
              <a:defRPr/>
            </a:pPr>
            <a:r>
              <a:rPr lang="ru-RU" b="0" dirty="0" smtClean="0">
                <a:solidFill>
                  <a:schemeClr val="tx1">
                    <a:lumMod val="65000"/>
                    <a:lumOff val="35000"/>
                  </a:schemeClr>
                </a:solidFill>
              </a:rPr>
              <a:t> женщины, находящиеся в отпусках по беременности и родам;</a:t>
            </a:r>
          </a:p>
          <a:p>
            <a:pPr algn="l">
              <a:defRPr/>
            </a:pPr>
            <a:endParaRPr lang="ru-RU" b="0" dirty="0" smtClean="0">
              <a:solidFill>
                <a:schemeClr val="tx1">
                  <a:lumMod val="65000"/>
                  <a:lumOff val="35000"/>
                </a:schemeClr>
              </a:solidFill>
            </a:endParaRPr>
          </a:p>
          <a:p>
            <a:pPr algn="l">
              <a:buFontTx/>
              <a:buChar char="-"/>
              <a:defRPr/>
            </a:pPr>
            <a:r>
              <a:rPr lang="ru-RU" b="0" dirty="0" smtClean="0">
                <a:solidFill>
                  <a:schemeClr val="tx1">
                    <a:lumMod val="65000"/>
                    <a:lumOff val="35000"/>
                  </a:schemeClr>
                </a:solidFill>
              </a:rPr>
              <a:t> лица, находящиеся в отпуске по уходу за ребенком;</a:t>
            </a:r>
          </a:p>
          <a:p>
            <a:pPr algn="l">
              <a:buFontTx/>
              <a:buChar char="-"/>
              <a:defRPr/>
            </a:pPr>
            <a:endParaRPr lang="ru-RU" b="0" dirty="0" smtClean="0">
              <a:solidFill>
                <a:schemeClr val="tx1">
                  <a:lumMod val="65000"/>
                  <a:lumOff val="35000"/>
                </a:schemeClr>
              </a:solidFill>
            </a:endParaRPr>
          </a:p>
          <a:p>
            <a:pPr algn="l">
              <a:buFontTx/>
              <a:buChar char="-"/>
              <a:defRPr/>
            </a:pPr>
            <a:r>
              <a:rPr lang="ru-RU" b="0" dirty="0">
                <a:solidFill>
                  <a:schemeClr val="tx1">
                    <a:lumMod val="65000"/>
                    <a:lumOff val="35000"/>
                  </a:schemeClr>
                </a:solidFill>
              </a:rPr>
              <a:t> </a:t>
            </a:r>
            <a:r>
              <a:rPr lang="ru-RU" b="0" dirty="0" smtClean="0">
                <a:solidFill>
                  <a:schemeClr val="tx1">
                    <a:lumMod val="65000"/>
                    <a:lumOff val="35000"/>
                  </a:schemeClr>
                </a:solidFill>
              </a:rPr>
              <a:t>сотрудники, имеющие специальные </a:t>
            </a:r>
            <a:r>
              <a:rPr lang="ru-RU" b="0" dirty="0" smtClean="0">
                <a:solidFill>
                  <a:schemeClr val="tx1">
                    <a:lumMod val="65000"/>
                    <a:lumOff val="35000"/>
                  </a:schemeClr>
                </a:solidFill>
              </a:rPr>
              <a:t>звания;</a:t>
            </a:r>
          </a:p>
          <a:p>
            <a:pPr algn="l">
              <a:buFontTx/>
              <a:buChar char="-"/>
              <a:defRPr/>
            </a:pPr>
            <a:endParaRPr lang="ru-RU" b="0" dirty="0" smtClean="0">
              <a:solidFill>
                <a:schemeClr val="tx1">
                  <a:lumMod val="65000"/>
                  <a:lumOff val="35000"/>
                </a:schemeClr>
              </a:solidFill>
            </a:endParaRPr>
          </a:p>
          <a:p>
            <a:pPr algn="l">
              <a:buFontTx/>
              <a:buChar char="-"/>
              <a:defRPr/>
            </a:pPr>
            <a:r>
              <a:rPr lang="ru-RU" b="0" dirty="0">
                <a:solidFill>
                  <a:schemeClr val="tx1">
                    <a:lumMod val="65000"/>
                    <a:lumOff val="35000"/>
                  </a:schemeClr>
                </a:solidFill>
              </a:rPr>
              <a:t> </a:t>
            </a:r>
            <a:r>
              <a:rPr lang="ru-RU" b="0" dirty="0" smtClean="0">
                <a:solidFill>
                  <a:srgbClr val="595959"/>
                </a:solidFill>
              </a:rPr>
              <a:t>призванные </a:t>
            </a:r>
            <a:r>
              <a:rPr lang="ru-RU" b="0" dirty="0">
                <a:solidFill>
                  <a:srgbClr val="595959"/>
                </a:solidFill>
              </a:rPr>
              <a:t>по мобилизации и добровольцы на весь период прохождения военной службы или оказания добровольного содействия Вооруженным Силам Российской </a:t>
            </a:r>
            <a:r>
              <a:rPr lang="ru-RU" b="0" dirty="0" smtClean="0">
                <a:solidFill>
                  <a:srgbClr val="595959"/>
                </a:solidFill>
              </a:rPr>
              <a:t>Федерации</a:t>
            </a:r>
            <a:endParaRPr lang="ru-RU" b="0" dirty="0">
              <a:solidFill>
                <a:schemeClr val="tx1">
                  <a:lumMod val="65000"/>
                  <a:lumOff val="35000"/>
                </a:schemeClr>
              </a:solidFill>
            </a:endParaRPr>
          </a:p>
          <a:p>
            <a:pPr>
              <a:defRPr/>
            </a:pPr>
            <a:endParaRPr lang="ru-RU" dirty="0">
              <a:solidFill>
                <a:schemeClr val="tx1">
                  <a:lumMod val="65000"/>
                  <a:lumOff val="35000"/>
                </a:schemeClr>
              </a:solidFill>
            </a:endParaRPr>
          </a:p>
        </p:txBody>
      </p:sp>
    </p:spTree>
    <p:extLst>
      <p:ext uri="{BB962C8B-B14F-4D97-AF65-F5344CB8AC3E}">
        <p14:creationId xmlns:p14="http://schemas.microsoft.com/office/powerpoint/2010/main" val="10586389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Рисунок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5879"/>
            <a:ext cx="12187592" cy="6857234"/>
          </a:xfrm>
          <a:prstGeom prst="rect">
            <a:avLst/>
          </a:prstGeom>
        </p:spPr>
      </p:pic>
      <p:sp>
        <p:nvSpPr>
          <p:cNvPr id="45" name="Текст 10">
            <a:extLst>
              <a:ext uri="{FF2B5EF4-FFF2-40B4-BE49-F238E27FC236}">
                <a16:creationId xmlns="" xmlns:a16="http://schemas.microsoft.com/office/drawing/2014/main" id="{9B0D6237-0473-2E4E-932D-8305C6EB9B42}"/>
              </a:ext>
            </a:extLst>
          </p:cNvPr>
          <p:cNvSpPr txBox="1">
            <a:spLocks/>
          </p:cNvSpPr>
          <p:nvPr/>
        </p:nvSpPr>
        <p:spPr>
          <a:xfrm>
            <a:off x="294356" y="1615560"/>
            <a:ext cx="4126230" cy="754417"/>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endParaRPr lang="ru-RU" sz="2000" kern="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52" name="Текст 10">
            <a:extLst>
              <a:ext uri="{FF2B5EF4-FFF2-40B4-BE49-F238E27FC236}">
                <a16:creationId xmlns="" xmlns:a16="http://schemas.microsoft.com/office/drawing/2014/main" id="{9B0D6237-0473-2E4E-932D-8305C6EB9B42}"/>
              </a:ext>
            </a:extLst>
          </p:cNvPr>
          <p:cNvSpPr txBox="1">
            <a:spLocks/>
          </p:cNvSpPr>
          <p:nvPr/>
        </p:nvSpPr>
        <p:spPr>
          <a:xfrm>
            <a:off x="6346564" y="1615560"/>
            <a:ext cx="4126230" cy="754417"/>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endParaRPr lang="ru-RU" sz="2000" kern="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54" name="Текст 10">
            <a:extLst>
              <a:ext uri="{FF2B5EF4-FFF2-40B4-BE49-F238E27FC236}">
                <a16:creationId xmlns="" xmlns:a16="http://schemas.microsoft.com/office/drawing/2014/main" id="{9B0D6237-0473-2E4E-932D-8305C6EB9B42}"/>
              </a:ext>
            </a:extLst>
          </p:cNvPr>
          <p:cNvSpPr txBox="1">
            <a:spLocks/>
          </p:cNvSpPr>
          <p:nvPr/>
        </p:nvSpPr>
        <p:spPr>
          <a:xfrm>
            <a:off x="6169078" y="1615560"/>
            <a:ext cx="4126230" cy="754417"/>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endParaRPr lang="ru-RU" sz="2000" kern="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7" name="Текст 2"/>
          <p:cNvSpPr>
            <a:spLocks noGrp="1"/>
          </p:cNvSpPr>
          <p:nvPr>
            <p:ph type="body" sz="quarter" idx="10"/>
          </p:nvPr>
        </p:nvSpPr>
        <p:spPr>
          <a:xfrm>
            <a:off x="390960" y="644995"/>
            <a:ext cx="11405671" cy="651395"/>
          </a:xfrm>
        </p:spPr>
        <p:txBody>
          <a:bodyPr/>
          <a:lstStyle/>
          <a:p>
            <a:r>
              <a:rPr lang="ru-RU" b="1" dirty="0" smtClean="0">
                <a:solidFill>
                  <a:srgbClr val="283583"/>
                </a:solidFill>
              </a:rPr>
              <a:t>ПОКАЗАТЕЛИ </a:t>
            </a:r>
            <a:r>
              <a:rPr lang="ru-RU" b="1" dirty="0">
                <a:solidFill>
                  <a:srgbClr val="283583"/>
                </a:solidFill>
              </a:rPr>
              <a:t>ФОРМЫ</a:t>
            </a:r>
          </a:p>
        </p:txBody>
      </p:sp>
      <p:sp>
        <p:nvSpPr>
          <p:cNvPr id="15" name="Прямоугольник 14"/>
          <p:cNvSpPr/>
          <p:nvPr/>
        </p:nvSpPr>
        <p:spPr>
          <a:xfrm>
            <a:off x="1322758" y="1992768"/>
            <a:ext cx="9692640" cy="369332"/>
          </a:xfrm>
          <a:prstGeom prst="rect">
            <a:avLst/>
          </a:prstGeom>
        </p:spPr>
        <p:txBody>
          <a:bodyPr wrap="square">
            <a:spAutoFit/>
          </a:bodyPr>
          <a:lstStyle/>
          <a:p>
            <a:pPr algn="ctr"/>
            <a:r>
              <a:rPr lang="ru-RU" b="1" dirty="0" smtClean="0">
                <a:solidFill>
                  <a:srgbClr val="E0002B"/>
                </a:solidFill>
                <a:cs typeface="Arial" panose="020B0604020202020204" pitchFamily="34" charset="0"/>
              </a:rPr>
              <a:t>НЕ УЧИТЫВАЮТСЯ </a:t>
            </a:r>
            <a:r>
              <a:rPr lang="ru-RU" dirty="0" smtClean="0">
                <a:solidFill>
                  <a:srgbClr val="E0002B"/>
                </a:solidFill>
                <a:cs typeface="Arial" panose="020B0604020202020204" pitchFamily="34" charset="0"/>
              </a:rPr>
              <a:t>В СПИСОЧНОЙ ЧИСЛЕННОСТИ РАБОТНИКОВ:</a:t>
            </a:r>
            <a:endParaRPr lang="ru-RU" dirty="0">
              <a:solidFill>
                <a:srgbClr val="E0002B"/>
              </a:solidFill>
            </a:endParaRPr>
          </a:p>
        </p:txBody>
      </p:sp>
      <p:sp>
        <p:nvSpPr>
          <p:cNvPr id="16" name="TextBox 15">
            <a:extLst>
              <a:ext uri="{FF2B5EF4-FFF2-40B4-BE49-F238E27FC236}">
                <a16:creationId xmlns="" xmlns:a16="http://schemas.microsoft.com/office/drawing/2014/main" id="{2D81BB5D-FFFC-4FAA-B5CF-1BE413B5A111}"/>
              </a:ext>
            </a:extLst>
          </p:cNvPr>
          <p:cNvSpPr txBox="1"/>
          <p:nvPr/>
        </p:nvSpPr>
        <p:spPr>
          <a:xfrm>
            <a:off x="1500242" y="2511933"/>
            <a:ext cx="9814561" cy="1865126"/>
          </a:xfrm>
          <a:prstGeom prst="rect">
            <a:avLst/>
          </a:prstGeom>
          <a:solidFill>
            <a:schemeClr val="bg1">
              <a:lumMod val="95000"/>
            </a:schemeClr>
          </a:solidFill>
          <a:ln w="19050" cap="flat">
            <a:noFill/>
            <a:prstDash val="solid"/>
            <a:round/>
          </a:ln>
        </p:spPr>
        <p:txBody>
          <a:bodyPr wrap="square">
            <a:spAutoFit/>
          </a:bodyPr>
          <a:lstStyle>
            <a:defPPr>
              <a:defRPr lang="ru-RU"/>
            </a:defPPr>
            <a:lvl1pPr algn="ctr">
              <a:lnSpc>
                <a:spcPct val="80000"/>
              </a:lnSpc>
              <a:defRPr b="1">
                <a:solidFill>
                  <a:srgbClr val="283583"/>
                </a:solidFill>
                <a:latin typeface="Arial" panose="020B0604020202020204" pitchFamily="34" charset="0"/>
                <a:cs typeface="Arial" panose="020B0604020202020204" pitchFamily="34" charset="0"/>
              </a:defRPr>
            </a:lvl1pPr>
          </a:lstStyle>
          <a:p>
            <a:pPr algn="l">
              <a:defRPr/>
            </a:pPr>
            <a:endParaRPr lang="ru-RU" b="0" dirty="0">
              <a:solidFill>
                <a:schemeClr val="tx1">
                  <a:lumMod val="65000"/>
                  <a:lumOff val="35000"/>
                </a:schemeClr>
              </a:solidFill>
            </a:endParaRPr>
          </a:p>
          <a:p>
            <a:pPr algn="l">
              <a:buFontTx/>
              <a:buChar char="-"/>
              <a:defRPr/>
            </a:pPr>
            <a:r>
              <a:rPr lang="ru-RU" b="0" dirty="0" smtClean="0">
                <a:solidFill>
                  <a:schemeClr val="tx1">
                    <a:lumMod val="65000"/>
                    <a:lumOff val="35000"/>
                  </a:schemeClr>
                </a:solidFill>
              </a:rPr>
              <a:t> военнослужащие при исполнении ими обязанностей военной службы;</a:t>
            </a:r>
          </a:p>
          <a:p>
            <a:pPr algn="l">
              <a:defRPr/>
            </a:pPr>
            <a:endParaRPr lang="ru-RU" b="0" dirty="0" smtClean="0">
              <a:solidFill>
                <a:schemeClr val="tx1">
                  <a:lumMod val="65000"/>
                  <a:lumOff val="35000"/>
                </a:schemeClr>
              </a:solidFill>
            </a:endParaRPr>
          </a:p>
          <a:p>
            <a:pPr algn="l">
              <a:buFontTx/>
              <a:buChar char="-"/>
              <a:defRPr/>
            </a:pPr>
            <a:r>
              <a:rPr lang="ru-RU" b="0" dirty="0" smtClean="0">
                <a:solidFill>
                  <a:schemeClr val="tx1">
                    <a:lumMod val="65000"/>
                    <a:lumOff val="35000"/>
                  </a:schemeClr>
                </a:solidFill>
              </a:rPr>
              <a:t> лица, принятые на работу по совместительству из других организаций;</a:t>
            </a:r>
          </a:p>
          <a:p>
            <a:pPr algn="l">
              <a:defRPr/>
            </a:pPr>
            <a:endParaRPr lang="ru-RU" b="0" dirty="0" smtClean="0">
              <a:solidFill>
                <a:schemeClr val="tx1">
                  <a:lumMod val="65000"/>
                  <a:lumOff val="35000"/>
                </a:schemeClr>
              </a:solidFill>
            </a:endParaRPr>
          </a:p>
          <a:p>
            <a:pPr algn="l">
              <a:buFontTx/>
              <a:buChar char="-"/>
              <a:defRPr/>
            </a:pPr>
            <a:r>
              <a:rPr lang="ru-RU" b="0" dirty="0">
                <a:solidFill>
                  <a:schemeClr val="tx1">
                    <a:lumMod val="65000"/>
                    <a:lumOff val="35000"/>
                  </a:schemeClr>
                </a:solidFill>
              </a:rPr>
              <a:t> </a:t>
            </a:r>
            <a:r>
              <a:rPr lang="ru-RU" b="0" dirty="0" smtClean="0">
                <a:solidFill>
                  <a:schemeClr val="tx1">
                    <a:lumMod val="65000"/>
                    <a:lumOff val="35000"/>
                  </a:schemeClr>
                </a:solidFill>
              </a:rPr>
              <a:t>лица, выполнявшие работу по договорам </a:t>
            </a:r>
            <a:r>
              <a:rPr lang="ru-RU" b="0" dirty="0" err="1" smtClean="0">
                <a:solidFill>
                  <a:schemeClr val="tx1">
                    <a:lumMod val="65000"/>
                    <a:lumOff val="35000"/>
                  </a:schemeClr>
                </a:solidFill>
              </a:rPr>
              <a:t>гражданско</a:t>
            </a:r>
            <a:r>
              <a:rPr lang="ru-RU" b="0" dirty="0" smtClean="0">
                <a:solidFill>
                  <a:schemeClr val="tx1">
                    <a:lumMod val="65000"/>
                    <a:lumOff val="35000"/>
                  </a:schemeClr>
                </a:solidFill>
              </a:rPr>
              <a:t> - правового характера</a:t>
            </a:r>
          </a:p>
          <a:p>
            <a:pPr algn="l">
              <a:defRPr/>
            </a:pPr>
            <a:endParaRPr lang="ru-RU" b="0" dirty="0" smtClean="0">
              <a:solidFill>
                <a:schemeClr val="tx1">
                  <a:lumMod val="65000"/>
                  <a:lumOff val="35000"/>
                </a:schemeClr>
              </a:solidFill>
            </a:endParaRPr>
          </a:p>
          <a:p>
            <a:pPr>
              <a:defRPr/>
            </a:pPr>
            <a:endParaRPr lang="ru-RU" dirty="0">
              <a:solidFill>
                <a:schemeClr val="tx1">
                  <a:lumMod val="65000"/>
                  <a:lumOff val="35000"/>
                </a:schemeClr>
              </a:solidFill>
            </a:endParaRPr>
          </a:p>
        </p:txBody>
      </p:sp>
    </p:spTree>
    <p:extLst>
      <p:ext uri="{BB962C8B-B14F-4D97-AF65-F5344CB8AC3E}">
        <p14:creationId xmlns:p14="http://schemas.microsoft.com/office/powerpoint/2010/main" val="24646659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Рисунок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5879"/>
            <a:ext cx="12187592" cy="6857234"/>
          </a:xfrm>
          <a:prstGeom prst="rect">
            <a:avLst/>
          </a:prstGeom>
        </p:spPr>
      </p:pic>
      <p:sp>
        <p:nvSpPr>
          <p:cNvPr id="45" name="Текст 10">
            <a:extLst>
              <a:ext uri="{FF2B5EF4-FFF2-40B4-BE49-F238E27FC236}">
                <a16:creationId xmlns="" xmlns:a16="http://schemas.microsoft.com/office/drawing/2014/main" id="{9B0D6237-0473-2E4E-932D-8305C6EB9B42}"/>
              </a:ext>
            </a:extLst>
          </p:cNvPr>
          <p:cNvSpPr txBox="1">
            <a:spLocks/>
          </p:cNvSpPr>
          <p:nvPr/>
        </p:nvSpPr>
        <p:spPr>
          <a:xfrm>
            <a:off x="294356" y="1615560"/>
            <a:ext cx="4126230" cy="754417"/>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endParaRPr lang="ru-RU" sz="2000" kern="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52" name="Текст 10">
            <a:extLst>
              <a:ext uri="{FF2B5EF4-FFF2-40B4-BE49-F238E27FC236}">
                <a16:creationId xmlns="" xmlns:a16="http://schemas.microsoft.com/office/drawing/2014/main" id="{9B0D6237-0473-2E4E-932D-8305C6EB9B42}"/>
              </a:ext>
            </a:extLst>
          </p:cNvPr>
          <p:cNvSpPr txBox="1">
            <a:spLocks/>
          </p:cNvSpPr>
          <p:nvPr/>
        </p:nvSpPr>
        <p:spPr>
          <a:xfrm>
            <a:off x="6346564" y="1615560"/>
            <a:ext cx="4126230" cy="754417"/>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endParaRPr lang="ru-RU" sz="2000" kern="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54" name="Текст 10">
            <a:extLst>
              <a:ext uri="{FF2B5EF4-FFF2-40B4-BE49-F238E27FC236}">
                <a16:creationId xmlns="" xmlns:a16="http://schemas.microsoft.com/office/drawing/2014/main" id="{9B0D6237-0473-2E4E-932D-8305C6EB9B42}"/>
              </a:ext>
            </a:extLst>
          </p:cNvPr>
          <p:cNvSpPr txBox="1">
            <a:spLocks/>
          </p:cNvSpPr>
          <p:nvPr/>
        </p:nvSpPr>
        <p:spPr>
          <a:xfrm>
            <a:off x="6169078" y="1615560"/>
            <a:ext cx="4126230" cy="754417"/>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endParaRPr lang="ru-RU" sz="2000" kern="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7" name="Текст 2"/>
          <p:cNvSpPr>
            <a:spLocks noGrp="1"/>
          </p:cNvSpPr>
          <p:nvPr>
            <p:ph type="body" sz="quarter" idx="10"/>
          </p:nvPr>
        </p:nvSpPr>
        <p:spPr>
          <a:xfrm>
            <a:off x="390960" y="644995"/>
            <a:ext cx="11405671" cy="651395"/>
          </a:xfrm>
        </p:spPr>
        <p:txBody>
          <a:bodyPr/>
          <a:lstStyle/>
          <a:p>
            <a:r>
              <a:rPr lang="ru-RU" b="1" dirty="0" smtClean="0">
                <a:solidFill>
                  <a:srgbClr val="283583"/>
                </a:solidFill>
              </a:rPr>
              <a:t>ПОКАЗАТЕЛИ </a:t>
            </a:r>
            <a:r>
              <a:rPr lang="ru-RU" b="1" dirty="0">
                <a:solidFill>
                  <a:srgbClr val="283583"/>
                </a:solidFill>
              </a:rPr>
              <a:t>ФОРМЫ</a:t>
            </a:r>
          </a:p>
        </p:txBody>
      </p:sp>
      <p:sp>
        <p:nvSpPr>
          <p:cNvPr id="15" name="Прямоугольник 14"/>
          <p:cNvSpPr/>
          <p:nvPr/>
        </p:nvSpPr>
        <p:spPr>
          <a:xfrm>
            <a:off x="658368" y="1615560"/>
            <a:ext cx="11021568" cy="2831544"/>
          </a:xfrm>
          <a:prstGeom prst="rect">
            <a:avLst/>
          </a:prstGeom>
        </p:spPr>
        <p:txBody>
          <a:bodyPr wrap="square">
            <a:spAutoFit/>
          </a:bodyPr>
          <a:lstStyle/>
          <a:p>
            <a:pPr algn="ctr"/>
            <a:r>
              <a:rPr lang="ru-RU" b="1" dirty="0" smtClean="0">
                <a:solidFill>
                  <a:srgbClr val="283583"/>
                </a:solidFill>
                <a:latin typeface="+mj-lt"/>
              </a:rPr>
              <a:t>Особенности </a:t>
            </a:r>
            <a:r>
              <a:rPr lang="ru-RU" b="1" dirty="0">
                <a:solidFill>
                  <a:srgbClr val="283583"/>
                </a:solidFill>
                <a:latin typeface="+mj-lt"/>
              </a:rPr>
              <a:t>учета занятости добровольцев и мобилизованных </a:t>
            </a:r>
            <a:r>
              <a:rPr lang="ru-RU" b="1" dirty="0" smtClean="0">
                <a:solidFill>
                  <a:srgbClr val="283583"/>
                </a:solidFill>
                <a:latin typeface="+mj-lt"/>
              </a:rPr>
              <a:t>работников</a:t>
            </a:r>
          </a:p>
          <a:p>
            <a:pPr algn="just"/>
            <a:endParaRPr lang="ru-RU" sz="1600" dirty="0" smtClean="0">
              <a:solidFill>
                <a:srgbClr val="595959"/>
              </a:solidFill>
            </a:endParaRPr>
          </a:p>
          <a:p>
            <a:pPr lvl="0" algn="ctr"/>
            <a:r>
              <a:rPr lang="ru-RU" sz="1600" u="sng" dirty="0" smtClean="0">
                <a:solidFill>
                  <a:srgbClr val="595959"/>
                </a:solidFill>
              </a:rPr>
              <a:t>В </a:t>
            </a:r>
            <a:r>
              <a:rPr lang="ru-RU" sz="1600" u="sng" dirty="0">
                <a:solidFill>
                  <a:srgbClr val="595959"/>
                </a:solidFill>
              </a:rPr>
              <a:t>отчете по форме № П-4 (НЗ) «Сведения о неполной занятости и движении работников» такие работники включаются в численность работников списочного состава на конец отчетного квартала (строка 11 графа 1) и </a:t>
            </a:r>
            <a:r>
              <a:rPr lang="ru-RU" sz="1600" u="sng" dirty="0" smtClean="0">
                <a:solidFill>
                  <a:srgbClr val="595959"/>
                </a:solidFill>
              </a:rPr>
              <a:t> </a:t>
            </a:r>
          </a:p>
          <a:p>
            <a:pPr lvl="0" algn="ctr"/>
            <a:r>
              <a:rPr lang="ru-RU" sz="1600" u="sng" dirty="0" smtClean="0">
                <a:solidFill>
                  <a:srgbClr val="595959"/>
                </a:solidFill>
              </a:rPr>
              <a:t>не </a:t>
            </a:r>
            <a:r>
              <a:rPr lang="ru-RU" sz="1600" u="sng" dirty="0">
                <a:solidFill>
                  <a:srgbClr val="595959"/>
                </a:solidFill>
              </a:rPr>
              <a:t>включаются в численность выбывших (строка 07 графа 1</a:t>
            </a:r>
            <a:r>
              <a:rPr lang="ru-RU" sz="1600" u="sng" dirty="0" smtClean="0">
                <a:solidFill>
                  <a:srgbClr val="595959"/>
                </a:solidFill>
              </a:rPr>
              <a:t>).</a:t>
            </a:r>
          </a:p>
          <a:p>
            <a:pPr lvl="0" algn="ctr"/>
            <a:endParaRPr lang="ru-RU" sz="1600" dirty="0" smtClean="0">
              <a:solidFill>
                <a:srgbClr val="595959"/>
              </a:solidFill>
            </a:endParaRPr>
          </a:p>
          <a:p>
            <a:pPr lvl="0" algn="ctr"/>
            <a:endParaRPr lang="ru-RU" sz="1600" dirty="0">
              <a:solidFill>
                <a:srgbClr val="595959"/>
              </a:solidFill>
            </a:endParaRPr>
          </a:p>
          <a:p>
            <a:pPr lvl="0" algn="ctr"/>
            <a:endParaRPr lang="ru-RU" sz="1600" dirty="0" smtClean="0">
              <a:solidFill>
                <a:srgbClr val="595959"/>
              </a:solidFill>
            </a:endParaRPr>
          </a:p>
          <a:p>
            <a:pPr lvl="0" algn="just"/>
            <a:r>
              <a:rPr lang="ru-RU" sz="1600" dirty="0" smtClean="0">
                <a:solidFill>
                  <a:srgbClr val="595959"/>
                </a:solidFill>
              </a:rPr>
              <a:t> </a:t>
            </a:r>
            <a:r>
              <a:rPr lang="ru-RU" sz="1600" dirty="0" smtClean="0">
                <a:solidFill>
                  <a:srgbClr val="595959"/>
                </a:solidFill>
              </a:rPr>
              <a:t>Лица</a:t>
            </a:r>
            <a:r>
              <a:rPr lang="ru-RU" sz="1600" dirty="0">
                <a:solidFill>
                  <a:srgbClr val="595959"/>
                </a:solidFill>
              </a:rPr>
              <a:t>, принятые по срочному трудовому договору на период отсутствия работника, призванного по мобилизации или добровольно подписавшего контракт с Вооруженными силами Российской Федерации, отражаются в отчетности аналогично принятым на «декретные ставки», т.е. включаются </a:t>
            </a:r>
            <a:r>
              <a:rPr lang="ru-RU" sz="1600" dirty="0" smtClean="0">
                <a:solidFill>
                  <a:srgbClr val="595959"/>
                </a:solidFill>
              </a:rPr>
              <a:t>в списочную</a:t>
            </a:r>
            <a:r>
              <a:rPr lang="ru-RU" sz="1600" dirty="0">
                <a:solidFill>
                  <a:srgbClr val="595959"/>
                </a:solidFill>
              </a:rPr>
              <a:t> </a:t>
            </a:r>
            <a:r>
              <a:rPr lang="ru-RU" sz="1600" dirty="0" smtClean="0">
                <a:solidFill>
                  <a:srgbClr val="595959"/>
                </a:solidFill>
              </a:rPr>
              <a:t>численность.</a:t>
            </a:r>
            <a:endParaRPr lang="ru-RU" sz="1600" dirty="0">
              <a:solidFill>
                <a:srgbClr val="595959"/>
              </a:solidFill>
            </a:endParaRPr>
          </a:p>
        </p:txBody>
      </p:sp>
    </p:spTree>
    <p:extLst>
      <p:ext uri="{BB962C8B-B14F-4D97-AF65-F5344CB8AC3E}">
        <p14:creationId xmlns:p14="http://schemas.microsoft.com/office/powerpoint/2010/main" val="11468827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Рисунок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5879"/>
            <a:ext cx="12187592" cy="6857234"/>
          </a:xfrm>
          <a:prstGeom prst="rect">
            <a:avLst/>
          </a:prstGeom>
        </p:spPr>
      </p:pic>
      <p:sp>
        <p:nvSpPr>
          <p:cNvPr id="45" name="Текст 10">
            <a:extLst>
              <a:ext uri="{FF2B5EF4-FFF2-40B4-BE49-F238E27FC236}">
                <a16:creationId xmlns="" xmlns:a16="http://schemas.microsoft.com/office/drawing/2014/main" id="{9B0D6237-0473-2E4E-932D-8305C6EB9B42}"/>
              </a:ext>
            </a:extLst>
          </p:cNvPr>
          <p:cNvSpPr txBox="1">
            <a:spLocks/>
          </p:cNvSpPr>
          <p:nvPr/>
        </p:nvSpPr>
        <p:spPr>
          <a:xfrm>
            <a:off x="294356" y="1615560"/>
            <a:ext cx="4126230" cy="754417"/>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endParaRPr lang="ru-RU" sz="2000" kern="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52" name="Текст 10">
            <a:extLst>
              <a:ext uri="{FF2B5EF4-FFF2-40B4-BE49-F238E27FC236}">
                <a16:creationId xmlns="" xmlns:a16="http://schemas.microsoft.com/office/drawing/2014/main" id="{9B0D6237-0473-2E4E-932D-8305C6EB9B42}"/>
              </a:ext>
            </a:extLst>
          </p:cNvPr>
          <p:cNvSpPr txBox="1">
            <a:spLocks/>
          </p:cNvSpPr>
          <p:nvPr/>
        </p:nvSpPr>
        <p:spPr>
          <a:xfrm>
            <a:off x="6346564" y="1615560"/>
            <a:ext cx="4126230" cy="754417"/>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endParaRPr lang="ru-RU" sz="2000" kern="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54" name="Текст 10">
            <a:extLst>
              <a:ext uri="{FF2B5EF4-FFF2-40B4-BE49-F238E27FC236}">
                <a16:creationId xmlns="" xmlns:a16="http://schemas.microsoft.com/office/drawing/2014/main" id="{9B0D6237-0473-2E4E-932D-8305C6EB9B42}"/>
              </a:ext>
            </a:extLst>
          </p:cNvPr>
          <p:cNvSpPr txBox="1">
            <a:spLocks/>
          </p:cNvSpPr>
          <p:nvPr/>
        </p:nvSpPr>
        <p:spPr>
          <a:xfrm>
            <a:off x="6169078" y="1615560"/>
            <a:ext cx="4126230" cy="754417"/>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endParaRPr lang="ru-RU" sz="2000" kern="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7" name="Текст 2"/>
          <p:cNvSpPr>
            <a:spLocks noGrp="1"/>
          </p:cNvSpPr>
          <p:nvPr>
            <p:ph type="body" sz="quarter" idx="10"/>
          </p:nvPr>
        </p:nvSpPr>
        <p:spPr>
          <a:xfrm>
            <a:off x="390960" y="644995"/>
            <a:ext cx="11405671" cy="651395"/>
          </a:xfrm>
        </p:spPr>
        <p:txBody>
          <a:bodyPr/>
          <a:lstStyle/>
          <a:p>
            <a:r>
              <a:rPr lang="ru-RU" b="1" dirty="0" smtClean="0">
                <a:solidFill>
                  <a:srgbClr val="283583"/>
                </a:solidFill>
              </a:rPr>
              <a:t>ПОКАЗАТЕЛИ </a:t>
            </a:r>
            <a:r>
              <a:rPr lang="ru-RU" b="1" dirty="0">
                <a:solidFill>
                  <a:srgbClr val="283583"/>
                </a:solidFill>
              </a:rPr>
              <a:t>ФОРМЫ</a:t>
            </a:r>
          </a:p>
        </p:txBody>
      </p:sp>
      <p:sp>
        <p:nvSpPr>
          <p:cNvPr id="10" name="TextBox 9">
            <a:extLst>
              <a:ext uri="{FF2B5EF4-FFF2-40B4-BE49-F238E27FC236}">
                <a16:creationId xmlns="" xmlns:a16="http://schemas.microsoft.com/office/drawing/2014/main" id="{2D81BB5D-FFFC-4FAA-B5CF-1BE413B5A111}"/>
              </a:ext>
            </a:extLst>
          </p:cNvPr>
          <p:cNvSpPr txBox="1"/>
          <p:nvPr/>
        </p:nvSpPr>
        <p:spPr>
          <a:xfrm>
            <a:off x="1500242" y="2869849"/>
            <a:ext cx="9814561" cy="2973122"/>
          </a:xfrm>
          <a:prstGeom prst="rect">
            <a:avLst/>
          </a:prstGeom>
          <a:solidFill>
            <a:schemeClr val="bg1">
              <a:lumMod val="95000"/>
            </a:schemeClr>
          </a:solidFill>
          <a:ln w="19050" cap="flat">
            <a:noFill/>
            <a:prstDash val="solid"/>
            <a:round/>
          </a:ln>
        </p:spPr>
        <p:txBody>
          <a:bodyPr wrap="square">
            <a:spAutoFit/>
          </a:bodyPr>
          <a:lstStyle>
            <a:defPPr>
              <a:defRPr lang="ru-RU"/>
            </a:defPPr>
            <a:lvl1pPr algn="ctr">
              <a:lnSpc>
                <a:spcPct val="80000"/>
              </a:lnSpc>
              <a:defRPr b="1">
                <a:solidFill>
                  <a:srgbClr val="283583"/>
                </a:solidFill>
                <a:latin typeface="Arial" panose="020B0604020202020204" pitchFamily="34" charset="0"/>
                <a:cs typeface="Arial" panose="020B0604020202020204" pitchFamily="34" charset="0"/>
              </a:defRPr>
            </a:lvl1pPr>
          </a:lstStyle>
          <a:p>
            <a:pPr algn="l">
              <a:defRPr/>
            </a:pPr>
            <a:endParaRPr lang="ru-RU" b="0" dirty="0">
              <a:solidFill>
                <a:schemeClr val="tx1">
                  <a:lumMod val="65000"/>
                  <a:lumOff val="35000"/>
                </a:schemeClr>
              </a:solidFill>
            </a:endParaRPr>
          </a:p>
          <a:p>
            <a:pPr algn="l">
              <a:buFontTx/>
              <a:buChar char="-"/>
              <a:defRPr/>
            </a:pPr>
            <a:r>
              <a:rPr lang="ru-RU" b="0" dirty="0" smtClean="0">
                <a:solidFill>
                  <a:schemeClr val="tx1">
                    <a:lumMod val="65000"/>
                    <a:lumOff val="35000"/>
                  </a:schemeClr>
                </a:solidFill>
              </a:rPr>
              <a:t> ст. 74 Трудового кодекса РФ;</a:t>
            </a:r>
          </a:p>
          <a:p>
            <a:pPr algn="l">
              <a:buFontTx/>
              <a:buChar char="-"/>
              <a:defRPr/>
            </a:pPr>
            <a:endParaRPr lang="ru-RU" b="0" dirty="0">
              <a:solidFill>
                <a:schemeClr val="tx1">
                  <a:lumMod val="65000"/>
                  <a:lumOff val="35000"/>
                </a:schemeClr>
              </a:solidFill>
            </a:endParaRPr>
          </a:p>
          <a:p>
            <a:pPr algn="l">
              <a:buFontTx/>
              <a:buChar char="-"/>
              <a:defRPr/>
            </a:pPr>
            <a:r>
              <a:rPr lang="ru-RU" b="0" dirty="0">
                <a:solidFill>
                  <a:schemeClr val="tx1">
                    <a:lumMod val="65000"/>
                    <a:lumOff val="35000"/>
                  </a:schemeClr>
                </a:solidFill>
              </a:rPr>
              <a:t> </a:t>
            </a:r>
            <a:r>
              <a:rPr lang="ru-RU" b="0" dirty="0" smtClean="0">
                <a:solidFill>
                  <a:schemeClr val="tx1">
                    <a:lumMod val="65000"/>
                    <a:lumOff val="35000"/>
                  </a:schemeClr>
                </a:solidFill>
              </a:rPr>
              <a:t>угроза массового увольнения;</a:t>
            </a:r>
          </a:p>
          <a:p>
            <a:pPr algn="l">
              <a:buFontTx/>
              <a:buChar char="-"/>
              <a:defRPr/>
            </a:pPr>
            <a:endParaRPr lang="ru-RU" b="0" dirty="0">
              <a:solidFill>
                <a:schemeClr val="tx1">
                  <a:lumMod val="65000"/>
                  <a:lumOff val="35000"/>
                </a:schemeClr>
              </a:solidFill>
            </a:endParaRPr>
          </a:p>
          <a:p>
            <a:pPr algn="just">
              <a:buFontTx/>
              <a:buChar char="-"/>
              <a:defRPr/>
            </a:pPr>
            <a:r>
              <a:rPr lang="ru-RU" b="0" dirty="0" smtClean="0">
                <a:solidFill>
                  <a:srgbClr val="595959"/>
                </a:solidFill>
              </a:rPr>
              <a:t> если </a:t>
            </a:r>
            <a:r>
              <a:rPr lang="ru-RU" b="0" dirty="0">
                <a:solidFill>
                  <a:srgbClr val="595959"/>
                </a:solidFill>
              </a:rPr>
              <a:t>работник в течение отчетного квартала более 1 раза переводился на режим неполного рабочего </a:t>
            </a:r>
            <a:r>
              <a:rPr lang="ru-RU" b="0" dirty="0" smtClean="0">
                <a:solidFill>
                  <a:srgbClr val="595959"/>
                </a:solidFill>
              </a:rPr>
              <a:t>дня (недели), </a:t>
            </a:r>
            <a:r>
              <a:rPr lang="ru-RU" b="0" dirty="0">
                <a:solidFill>
                  <a:srgbClr val="595959"/>
                </a:solidFill>
              </a:rPr>
              <a:t>то он учитывается один раз </a:t>
            </a:r>
            <a:r>
              <a:rPr lang="ru-RU" b="0" dirty="0" smtClean="0">
                <a:solidFill>
                  <a:srgbClr val="595959"/>
                </a:solidFill>
              </a:rPr>
              <a:t>как </a:t>
            </a:r>
            <a:r>
              <a:rPr lang="ru-RU" b="0" dirty="0">
                <a:solidFill>
                  <a:srgbClr val="595959"/>
                </a:solidFill>
              </a:rPr>
              <a:t>один человек (целая единица)</a:t>
            </a:r>
          </a:p>
          <a:p>
            <a:pPr algn="l">
              <a:buFontTx/>
              <a:buChar char="-"/>
              <a:defRPr/>
            </a:pPr>
            <a:endParaRPr lang="ru-RU" b="0" dirty="0" smtClean="0">
              <a:solidFill>
                <a:srgbClr val="595959"/>
              </a:solidFill>
            </a:endParaRPr>
          </a:p>
          <a:p>
            <a:pPr algn="l">
              <a:buFontTx/>
              <a:buChar char="-"/>
              <a:defRPr/>
            </a:pPr>
            <a:endParaRPr lang="ru-RU" b="0" dirty="0">
              <a:solidFill>
                <a:srgbClr val="595959"/>
              </a:solidFill>
            </a:endParaRPr>
          </a:p>
          <a:p>
            <a:pPr algn="l">
              <a:buFontTx/>
              <a:buChar char="-"/>
              <a:defRPr/>
            </a:pPr>
            <a:endParaRPr lang="ru-RU" b="0" dirty="0" smtClean="0">
              <a:solidFill>
                <a:schemeClr val="tx1">
                  <a:lumMod val="65000"/>
                  <a:lumOff val="35000"/>
                </a:schemeClr>
              </a:solidFill>
            </a:endParaRPr>
          </a:p>
          <a:p>
            <a:pPr algn="l">
              <a:defRPr/>
            </a:pPr>
            <a:endParaRPr lang="ru-RU" b="0" dirty="0" smtClean="0">
              <a:solidFill>
                <a:schemeClr val="tx1">
                  <a:lumMod val="65000"/>
                  <a:lumOff val="35000"/>
                </a:schemeClr>
              </a:solidFill>
            </a:endParaRPr>
          </a:p>
          <a:p>
            <a:pPr>
              <a:defRPr/>
            </a:pPr>
            <a:endParaRPr lang="ru-RU" dirty="0">
              <a:solidFill>
                <a:schemeClr val="tx1">
                  <a:lumMod val="65000"/>
                  <a:lumOff val="35000"/>
                </a:schemeClr>
              </a:solidFill>
            </a:endParaRPr>
          </a:p>
        </p:txBody>
      </p:sp>
      <p:sp>
        <p:nvSpPr>
          <p:cNvPr id="12" name="Прямоугольник 11"/>
          <p:cNvSpPr/>
          <p:nvPr/>
        </p:nvSpPr>
        <p:spPr>
          <a:xfrm>
            <a:off x="1322758" y="1992768"/>
            <a:ext cx="9692640" cy="646331"/>
          </a:xfrm>
          <a:prstGeom prst="rect">
            <a:avLst/>
          </a:prstGeom>
        </p:spPr>
        <p:txBody>
          <a:bodyPr wrap="square">
            <a:spAutoFit/>
          </a:bodyPr>
          <a:lstStyle/>
          <a:p>
            <a:pPr algn="ctr"/>
            <a:r>
              <a:rPr lang="ru-RU" b="1" dirty="0" smtClean="0">
                <a:solidFill>
                  <a:srgbClr val="283583"/>
                </a:solidFill>
                <a:cs typeface="Arial" panose="020B0604020202020204" pitchFamily="34" charset="0"/>
              </a:rPr>
              <a:t>Строка 01 - </a:t>
            </a:r>
            <a:r>
              <a:rPr lang="ru-RU" dirty="0" smtClean="0">
                <a:solidFill>
                  <a:srgbClr val="283583"/>
                </a:solidFill>
                <a:cs typeface="Arial" panose="020B0604020202020204" pitchFamily="34" charset="0"/>
              </a:rPr>
              <a:t>Численность работников списочного состава, работавших неполное рабочее время по инициативе работодателя:</a:t>
            </a:r>
            <a:endParaRPr lang="ru-RU" dirty="0">
              <a:solidFill>
                <a:srgbClr val="283583"/>
              </a:solidFill>
            </a:endParaRPr>
          </a:p>
        </p:txBody>
      </p:sp>
    </p:spTree>
    <p:extLst>
      <p:ext uri="{BB962C8B-B14F-4D97-AF65-F5344CB8AC3E}">
        <p14:creationId xmlns:p14="http://schemas.microsoft.com/office/powerpoint/2010/main" val="13750413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Рисунок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12187592" cy="6857234"/>
          </a:xfrm>
          <a:prstGeom prst="rect">
            <a:avLst/>
          </a:prstGeom>
        </p:spPr>
      </p:pic>
      <p:sp>
        <p:nvSpPr>
          <p:cNvPr id="45" name="Текст 10">
            <a:extLst>
              <a:ext uri="{FF2B5EF4-FFF2-40B4-BE49-F238E27FC236}">
                <a16:creationId xmlns="" xmlns:a16="http://schemas.microsoft.com/office/drawing/2014/main" id="{9B0D6237-0473-2E4E-932D-8305C6EB9B42}"/>
              </a:ext>
            </a:extLst>
          </p:cNvPr>
          <p:cNvSpPr txBox="1">
            <a:spLocks/>
          </p:cNvSpPr>
          <p:nvPr/>
        </p:nvSpPr>
        <p:spPr>
          <a:xfrm>
            <a:off x="294356" y="1615560"/>
            <a:ext cx="4126230" cy="754417"/>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endParaRPr lang="ru-RU" sz="2000" kern="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52" name="Текст 10">
            <a:extLst>
              <a:ext uri="{FF2B5EF4-FFF2-40B4-BE49-F238E27FC236}">
                <a16:creationId xmlns="" xmlns:a16="http://schemas.microsoft.com/office/drawing/2014/main" id="{9B0D6237-0473-2E4E-932D-8305C6EB9B42}"/>
              </a:ext>
            </a:extLst>
          </p:cNvPr>
          <p:cNvSpPr txBox="1">
            <a:spLocks/>
          </p:cNvSpPr>
          <p:nvPr/>
        </p:nvSpPr>
        <p:spPr>
          <a:xfrm>
            <a:off x="6346564" y="1615560"/>
            <a:ext cx="4126230" cy="754417"/>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endParaRPr lang="ru-RU" sz="2000" kern="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54" name="Текст 10">
            <a:extLst>
              <a:ext uri="{FF2B5EF4-FFF2-40B4-BE49-F238E27FC236}">
                <a16:creationId xmlns="" xmlns:a16="http://schemas.microsoft.com/office/drawing/2014/main" id="{9B0D6237-0473-2E4E-932D-8305C6EB9B42}"/>
              </a:ext>
            </a:extLst>
          </p:cNvPr>
          <p:cNvSpPr txBox="1">
            <a:spLocks/>
          </p:cNvSpPr>
          <p:nvPr/>
        </p:nvSpPr>
        <p:spPr>
          <a:xfrm>
            <a:off x="6169078" y="1615560"/>
            <a:ext cx="4126230" cy="754417"/>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endParaRPr lang="ru-RU" sz="2000" kern="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7" name="Текст 2"/>
          <p:cNvSpPr>
            <a:spLocks noGrp="1"/>
          </p:cNvSpPr>
          <p:nvPr>
            <p:ph type="body" sz="quarter" idx="10"/>
          </p:nvPr>
        </p:nvSpPr>
        <p:spPr>
          <a:xfrm>
            <a:off x="390960" y="644995"/>
            <a:ext cx="11405671" cy="651395"/>
          </a:xfrm>
        </p:spPr>
        <p:txBody>
          <a:bodyPr/>
          <a:lstStyle/>
          <a:p>
            <a:r>
              <a:rPr lang="ru-RU" b="1" dirty="0" smtClean="0">
                <a:solidFill>
                  <a:srgbClr val="283583"/>
                </a:solidFill>
              </a:rPr>
              <a:t>ПОКАЗАТЕЛИ </a:t>
            </a:r>
            <a:r>
              <a:rPr lang="ru-RU" b="1" dirty="0">
                <a:solidFill>
                  <a:srgbClr val="283583"/>
                </a:solidFill>
              </a:rPr>
              <a:t>ФОРМЫ</a:t>
            </a:r>
          </a:p>
        </p:txBody>
      </p:sp>
      <p:sp>
        <p:nvSpPr>
          <p:cNvPr id="10" name="TextBox 9">
            <a:extLst>
              <a:ext uri="{FF2B5EF4-FFF2-40B4-BE49-F238E27FC236}">
                <a16:creationId xmlns="" xmlns:a16="http://schemas.microsoft.com/office/drawing/2014/main" id="{2D81BB5D-FFFC-4FAA-B5CF-1BE413B5A111}"/>
              </a:ext>
            </a:extLst>
          </p:cNvPr>
          <p:cNvSpPr txBox="1"/>
          <p:nvPr/>
        </p:nvSpPr>
        <p:spPr>
          <a:xfrm>
            <a:off x="1439281" y="2399090"/>
            <a:ext cx="10082159" cy="1865126"/>
          </a:xfrm>
          <a:prstGeom prst="rect">
            <a:avLst/>
          </a:prstGeom>
          <a:noFill/>
          <a:ln w="19050" cap="flat">
            <a:noFill/>
            <a:prstDash val="solid"/>
            <a:round/>
          </a:ln>
        </p:spPr>
        <p:txBody>
          <a:bodyPr wrap="square">
            <a:spAutoFit/>
          </a:bodyPr>
          <a:lstStyle>
            <a:defPPr>
              <a:defRPr lang="ru-RU"/>
            </a:defPPr>
            <a:lvl1pPr algn="ctr">
              <a:lnSpc>
                <a:spcPct val="80000"/>
              </a:lnSpc>
              <a:defRPr b="1">
                <a:solidFill>
                  <a:srgbClr val="283583"/>
                </a:solidFill>
                <a:latin typeface="Arial" panose="020B0604020202020204" pitchFamily="34" charset="0"/>
                <a:cs typeface="Arial" panose="020B0604020202020204" pitchFamily="34" charset="0"/>
              </a:defRPr>
            </a:lvl1pPr>
          </a:lstStyle>
          <a:p>
            <a:pPr algn="l">
              <a:defRPr/>
            </a:pPr>
            <a:endParaRPr lang="ru-RU" sz="1600" b="0" dirty="0">
              <a:solidFill>
                <a:schemeClr val="tx1">
                  <a:lumMod val="65000"/>
                  <a:lumOff val="35000"/>
                </a:schemeClr>
              </a:solidFill>
            </a:endParaRPr>
          </a:p>
          <a:p>
            <a:pPr algn="just">
              <a:buFontTx/>
              <a:buChar char="-"/>
              <a:defRPr/>
            </a:pPr>
            <a:r>
              <a:rPr lang="ru-RU" sz="1600" b="0" dirty="0" smtClean="0">
                <a:solidFill>
                  <a:schemeClr val="tx1">
                    <a:lumMod val="65000"/>
                    <a:lumOff val="35000"/>
                  </a:schemeClr>
                </a:solidFill>
              </a:rPr>
              <a:t> ст. 93 Трудового кодекса РФ;</a:t>
            </a:r>
          </a:p>
          <a:p>
            <a:pPr algn="just">
              <a:defRPr/>
            </a:pPr>
            <a:endParaRPr lang="ru-RU" sz="1600" b="0" dirty="0">
              <a:solidFill>
                <a:schemeClr val="tx1">
                  <a:lumMod val="65000"/>
                  <a:lumOff val="35000"/>
                </a:schemeClr>
              </a:solidFill>
            </a:endParaRPr>
          </a:p>
          <a:p>
            <a:pPr lvl="0" algn="just">
              <a:buFontTx/>
              <a:buChar char="-"/>
              <a:defRPr/>
            </a:pPr>
            <a:r>
              <a:rPr lang="ru-RU" sz="1600" b="0" spc="-10" dirty="0" smtClean="0">
                <a:solidFill>
                  <a:srgbClr val="4D4D4D"/>
                </a:solidFill>
                <a:latin typeface="Arial"/>
                <a:cs typeface="Arial"/>
              </a:rPr>
              <a:t> показываются работники, заключившие с организацией трудовые договоры о работе на условиях неполного рабочего времени или переведенные  с согласия работника на неполное рабочее время, а также принятые на неполную ставку в соответствии со штатным расписанием;</a:t>
            </a:r>
            <a:endParaRPr lang="ru-RU" sz="1600" b="0" spc="-10" dirty="0">
              <a:solidFill>
                <a:srgbClr val="4D4D4D"/>
              </a:solidFill>
              <a:latin typeface="Arial"/>
              <a:cs typeface="Arial"/>
            </a:endParaRPr>
          </a:p>
          <a:p>
            <a:pPr algn="just">
              <a:defRPr/>
            </a:pPr>
            <a:endParaRPr lang="ru-RU" sz="1600" b="0" dirty="0">
              <a:solidFill>
                <a:schemeClr val="tx1">
                  <a:lumMod val="65000"/>
                  <a:lumOff val="35000"/>
                </a:schemeClr>
              </a:solidFill>
            </a:endParaRPr>
          </a:p>
          <a:p>
            <a:pPr algn="just">
              <a:buFontTx/>
              <a:buChar char="-"/>
              <a:defRPr/>
            </a:pPr>
            <a:r>
              <a:rPr lang="ru-RU" sz="1600" b="0" dirty="0" smtClean="0">
                <a:solidFill>
                  <a:srgbClr val="595959"/>
                </a:solidFill>
              </a:rPr>
              <a:t> если </a:t>
            </a:r>
            <a:r>
              <a:rPr lang="ru-RU" sz="1600" b="0" dirty="0">
                <a:solidFill>
                  <a:srgbClr val="595959"/>
                </a:solidFill>
              </a:rPr>
              <a:t>работник в течение отчетного квартала более 1 раза переводился на режим неполного рабочего </a:t>
            </a:r>
            <a:r>
              <a:rPr lang="ru-RU" sz="1600" b="0" dirty="0" smtClean="0">
                <a:solidFill>
                  <a:srgbClr val="595959"/>
                </a:solidFill>
              </a:rPr>
              <a:t>дня (недели), </a:t>
            </a:r>
            <a:r>
              <a:rPr lang="ru-RU" sz="1600" b="0" dirty="0">
                <a:solidFill>
                  <a:srgbClr val="595959"/>
                </a:solidFill>
              </a:rPr>
              <a:t>то он </a:t>
            </a:r>
            <a:r>
              <a:rPr lang="ru-RU" sz="1600" b="0" dirty="0" smtClean="0">
                <a:solidFill>
                  <a:srgbClr val="595959"/>
                </a:solidFill>
              </a:rPr>
              <a:t>показывается </a:t>
            </a:r>
            <a:r>
              <a:rPr lang="ru-RU" sz="1600" b="0" dirty="0">
                <a:solidFill>
                  <a:srgbClr val="595959"/>
                </a:solidFill>
              </a:rPr>
              <a:t>один раз </a:t>
            </a:r>
            <a:r>
              <a:rPr lang="ru-RU" sz="1600" b="0" dirty="0" smtClean="0">
                <a:solidFill>
                  <a:srgbClr val="595959"/>
                </a:solidFill>
              </a:rPr>
              <a:t>как </a:t>
            </a:r>
            <a:r>
              <a:rPr lang="ru-RU" sz="1600" b="0" dirty="0">
                <a:solidFill>
                  <a:srgbClr val="595959"/>
                </a:solidFill>
              </a:rPr>
              <a:t>один человек (целая единица</a:t>
            </a:r>
            <a:r>
              <a:rPr lang="ru-RU" sz="1600" b="0" dirty="0" smtClean="0">
                <a:solidFill>
                  <a:srgbClr val="595959"/>
                </a:solidFill>
              </a:rPr>
              <a:t>)</a:t>
            </a:r>
            <a:endParaRPr lang="ru-RU" sz="1600" b="0" dirty="0">
              <a:solidFill>
                <a:srgbClr val="595959"/>
              </a:solidFill>
            </a:endParaRPr>
          </a:p>
        </p:txBody>
      </p:sp>
      <p:sp>
        <p:nvSpPr>
          <p:cNvPr id="12" name="Прямоугольник 11"/>
          <p:cNvSpPr/>
          <p:nvPr/>
        </p:nvSpPr>
        <p:spPr>
          <a:xfrm>
            <a:off x="1439282" y="1615560"/>
            <a:ext cx="9692640" cy="646331"/>
          </a:xfrm>
          <a:prstGeom prst="rect">
            <a:avLst/>
          </a:prstGeom>
        </p:spPr>
        <p:txBody>
          <a:bodyPr wrap="square">
            <a:spAutoFit/>
          </a:bodyPr>
          <a:lstStyle/>
          <a:p>
            <a:pPr algn="ctr"/>
            <a:r>
              <a:rPr lang="ru-RU" b="1" dirty="0" smtClean="0">
                <a:solidFill>
                  <a:srgbClr val="283583"/>
                </a:solidFill>
                <a:cs typeface="Arial" panose="020B0604020202020204" pitchFamily="34" charset="0"/>
              </a:rPr>
              <a:t>Строка 02 - </a:t>
            </a:r>
            <a:r>
              <a:rPr lang="ru-RU" dirty="0" smtClean="0">
                <a:solidFill>
                  <a:srgbClr val="283583"/>
                </a:solidFill>
                <a:cs typeface="Arial" panose="020B0604020202020204" pitchFamily="34" charset="0"/>
              </a:rPr>
              <a:t>Численность работников списочного состава, работавших неполное рабочее время по соглашению между работником и работодателем (в целых единицах):</a:t>
            </a:r>
            <a:endParaRPr lang="ru-RU" dirty="0">
              <a:solidFill>
                <a:srgbClr val="283583"/>
              </a:solidFill>
            </a:endParaRPr>
          </a:p>
        </p:txBody>
      </p:sp>
      <p:sp>
        <p:nvSpPr>
          <p:cNvPr id="2" name="Прямоугольник 1"/>
          <p:cNvSpPr/>
          <p:nvPr/>
        </p:nvSpPr>
        <p:spPr>
          <a:xfrm>
            <a:off x="1439282" y="4499140"/>
            <a:ext cx="10216270" cy="1569660"/>
          </a:xfrm>
          <a:prstGeom prst="rect">
            <a:avLst/>
          </a:prstGeom>
        </p:spPr>
        <p:txBody>
          <a:bodyPr wrap="square">
            <a:spAutoFit/>
          </a:bodyPr>
          <a:lstStyle/>
          <a:p>
            <a:pPr lvl="0" algn="just"/>
            <a:r>
              <a:rPr lang="ru-RU" sz="1600" b="1" dirty="0">
                <a:solidFill>
                  <a:srgbClr val="E0002B"/>
                </a:solidFill>
              </a:rPr>
              <a:t>Не включаются в стр.02 </a:t>
            </a:r>
            <a:r>
              <a:rPr lang="ru-RU" sz="1600" dirty="0">
                <a:solidFill>
                  <a:srgbClr val="4D4D4D"/>
                </a:solidFill>
              </a:rPr>
              <a:t>работники, </a:t>
            </a:r>
            <a:r>
              <a:rPr lang="ru-RU" sz="1600" dirty="0" smtClean="0">
                <a:solidFill>
                  <a:srgbClr val="4D4D4D"/>
                </a:solidFill>
              </a:rPr>
              <a:t>которым </a:t>
            </a:r>
            <a:r>
              <a:rPr lang="ru-RU" sz="1600" dirty="0">
                <a:solidFill>
                  <a:srgbClr val="4D4D4D"/>
                </a:solidFill>
              </a:rPr>
              <a:t>в соответствии с законодательством РФ </a:t>
            </a:r>
            <a:br>
              <a:rPr lang="ru-RU" sz="1600" dirty="0">
                <a:solidFill>
                  <a:srgbClr val="4D4D4D"/>
                </a:solidFill>
              </a:rPr>
            </a:br>
            <a:r>
              <a:rPr lang="ru-RU" sz="1600" dirty="0">
                <a:solidFill>
                  <a:srgbClr val="4D4D4D"/>
                </a:solidFill>
              </a:rPr>
              <a:t>установлена сокращенная продолжительность рабочего времени </a:t>
            </a:r>
            <a:r>
              <a:rPr lang="ru-RU" sz="1600" dirty="0" smtClean="0">
                <a:solidFill>
                  <a:srgbClr val="4D4D4D"/>
                </a:solidFill>
              </a:rPr>
              <a:t>(</a:t>
            </a:r>
            <a:r>
              <a:rPr lang="ru-RU" sz="1600" dirty="0">
                <a:solidFill>
                  <a:srgbClr val="4D4D4D"/>
                </a:solidFill>
              </a:rPr>
              <a:t>ст. 92 Трудового Кодекса </a:t>
            </a:r>
            <a:r>
              <a:rPr lang="ru-RU" sz="1600" dirty="0" smtClean="0">
                <a:solidFill>
                  <a:srgbClr val="4D4D4D"/>
                </a:solidFill>
              </a:rPr>
              <a:t>РФ): работники в возрасте до 18 лет; работники, занятые на работах с вредными и опасными условиями труда; женщины, которым предоставлены дополнительные перерывы в работе для кормления ребенка, женщины, работающие в сельской местности; женщины, работающие в районах Крайнего Севера и приравненных к ним местностях; работники, являющиеся инвалидами </a:t>
            </a:r>
            <a:r>
              <a:rPr lang="en-US" sz="1600" dirty="0" smtClean="0">
                <a:solidFill>
                  <a:srgbClr val="4D4D4D"/>
                </a:solidFill>
              </a:rPr>
              <a:t>I </a:t>
            </a:r>
            <a:r>
              <a:rPr lang="ru-RU" sz="1600" dirty="0" smtClean="0">
                <a:solidFill>
                  <a:srgbClr val="4D4D4D"/>
                </a:solidFill>
              </a:rPr>
              <a:t>и</a:t>
            </a:r>
            <a:r>
              <a:rPr lang="en-US" sz="1600" dirty="0" smtClean="0">
                <a:solidFill>
                  <a:srgbClr val="4D4D4D"/>
                </a:solidFill>
              </a:rPr>
              <a:t> II</a:t>
            </a:r>
            <a:r>
              <a:rPr lang="ru-RU" sz="1600" dirty="0" smtClean="0">
                <a:solidFill>
                  <a:srgbClr val="4D4D4D"/>
                </a:solidFill>
              </a:rPr>
              <a:t> групп.</a:t>
            </a:r>
            <a:endParaRPr lang="ru-RU" sz="1600" dirty="0">
              <a:solidFill>
                <a:srgbClr val="4D4D4D"/>
              </a:solidFill>
            </a:endParaRPr>
          </a:p>
        </p:txBody>
      </p:sp>
    </p:spTree>
    <p:extLst>
      <p:ext uri="{BB962C8B-B14F-4D97-AF65-F5344CB8AC3E}">
        <p14:creationId xmlns:p14="http://schemas.microsoft.com/office/powerpoint/2010/main" val="39603218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Рисунок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08" y="0"/>
            <a:ext cx="12187592" cy="6857234"/>
          </a:xfrm>
          <a:prstGeom prst="rect">
            <a:avLst/>
          </a:prstGeom>
        </p:spPr>
      </p:pic>
      <p:sp>
        <p:nvSpPr>
          <p:cNvPr id="45" name="Текст 10">
            <a:extLst>
              <a:ext uri="{FF2B5EF4-FFF2-40B4-BE49-F238E27FC236}">
                <a16:creationId xmlns="" xmlns:a16="http://schemas.microsoft.com/office/drawing/2014/main" id="{9B0D6237-0473-2E4E-932D-8305C6EB9B42}"/>
              </a:ext>
            </a:extLst>
          </p:cNvPr>
          <p:cNvSpPr txBox="1">
            <a:spLocks/>
          </p:cNvSpPr>
          <p:nvPr/>
        </p:nvSpPr>
        <p:spPr>
          <a:xfrm>
            <a:off x="294356" y="1615560"/>
            <a:ext cx="4126230" cy="754417"/>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endParaRPr lang="ru-RU" sz="2000" kern="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52" name="Текст 10">
            <a:extLst>
              <a:ext uri="{FF2B5EF4-FFF2-40B4-BE49-F238E27FC236}">
                <a16:creationId xmlns="" xmlns:a16="http://schemas.microsoft.com/office/drawing/2014/main" id="{9B0D6237-0473-2E4E-932D-8305C6EB9B42}"/>
              </a:ext>
            </a:extLst>
          </p:cNvPr>
          <p:cNvSpPr txBox="1">
            <a:spLocks/>
          </p:cNvSpPr>
          <p:nvPr/>
        </p:nvSpPr>
        <p:spPr>
          <a:xfrm>
            <a:off x="6346564" y="1615560"/>
            <a:ext cx="4126230" cy="754417"/>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endParaRPr lang="ru-RU" sz="2000" kern="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54" name="Текст 10">
            <a:extLst>
              <a:ext uri="{FF2B5EF4-FFF2-40B4-BE49-F238E27FC236}">
                <a16:creationId xmlns="" xmlns:a16="http://schemas.microsoft.com/office/drawing/2014/main" id="{9B0D6237-0473-2E4E-932D-8305C6EB9B42}"/>
              </a:ext>
            </a:extLst>
          </p:cNvPr>
          <p:cNvSpPr txBox="1">
            <a:spLocks/>
          </p:cNvSpPr>
          <p:nvPr/>
        </p:nvSpPr>
        <p:spPr>
          <a:xfrm>
            <a:off x="6169078" y="1615560"/>
            <a:ext cx="4126230" cy="754417"/>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endParaRPr lang="ru-RU" sz="2000" kern="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7" name="Текст 2"/>
          <p:cNvSpPr>
            <a:spLocks noGrp="1"/>
          </p:cNvSpPr>
          <p:nvPr>
            <p:ph type="body" sz="quarter" idx="10"/>
          </p:nvPr>
        </p:nvSpPr>
        <p:spPr>
          <a:xfrm>
            <a:off x="390960" y="644995"/>
            <a:ext cx="11405671" cy="651395"/>
          </a:xfrm>
        </p:spPr>
        <p:txBody>
          <a:bodyPr/>
          <a:lstStyle/>
          <a:p>
            <a:r>
              <a:rPr lang="ru-RU" b="1" dirty="0" smtClean="0">
                <a:solidFill>
                  <a:srgbClr val="283583"/>
                </a:solidFill>
              </a:rPr>
              <a:t>ПОКАЗАТЕЛИ </a:t>
            </a:r>
            <a:r>
              <a:rPr lang="ru-RU" b="1" dirty="0">
                <a:solidFill>
                  <a:srgbClr val="283583"/>
                </a:solidFill>
              </a:rPr>
              <a:t>ФОРМЫ</a:t>
            </a:r>
          </a:p>
        </p:txBody>
      </p:sp>
      <p:sp>
        <p:nvSpPr>
          <p:cNvPr id="12" name="Прямоугольник 11"/>
          <p:cNvSpPr/>
          <p:nvPr/>
        </p:nvSpPr>
        <p:spPr>
          <a:xfrm>
            <a:off x="1322758" y="1753502"/>
            <a:ext cx="9692640" cy="646331"/>
          </a:xfrm>
          <a:prstGeom prst="rect">
            <a:avLst/>
          </a:prstGeom>
        </p:spPr>
        <p:txBody>
          <a:bodyPr wrap="square">
            <a:spAutoFit/>
          </a:bodyPr>
          <a:lstStyle/>
          <a:p>
            <a:pPr algn="ctr"/>
            <a:r>
              <a:rPr lang="ru-RU" b="1" dirty="0" smtClean="0">
                <a:solidFill>
                  <a:srgbClr val="283583"/>
                </a:solidFill>
                <a:cs typeface="Arial" panose="020B0604020202020204" pitchFamily="34" charset="0"/>
              </a:rPr>
              <a:t>Строка 03 - </a:t>
            </a:r>
            <a:r>
              <a:rPr lang="ru-RU" dirty="0" smtClean="0">
                <a:solidFill>
                  <a:srgbClr val="283583"/>
                </a:solidFill>
                <a:cs typeface="Arial" panose="020B0604020202020204" pitchFamily="34" charset="0"/>
              </a:rPr>
              <a:t>Численность работников списочного состава, находившихся в простое по вине работодателя и по причинам, не зависящим от работодателя и работника</a:t>
            </a:r>
            <a:endParaRPr lang="ru-RU" dirty="0">
              <a:solidFill>
                <a:srgbClr val="283583"/>
              </a:solidFill>
            </a:endParaRPr>
          </a:p>
        </p:txBody>
      </p:sp>
      <p:cxnSp>
        <p:nvCxnSpPr>
          <p:cNvPr id="11" name="Прямая соединительная линия 10">
            <a:extLst>
              <a:ext uri="{FF2B5EF4-FFF2-40B4-BE49-F238E27FC236}">
                <a16:creationId xmlns="" xmlns:a16="http://schemas.microsoft.com/office/drawing/2014/main" id="{BB9D4D57-5261-4634-AF6B-04433BB501CB}"/>
              </a:ext>
            </a:extLst>
          </p:cNvPr>
          <p:cNvCxnSpPr>
            <a:cxnSpLocks/>
          </p:cNvCxnSpPr>
          <p:nvPr/>
        </p:nvCxnSpPr>
        <p:spPr>
          <a:xfrm flipV="1">
            <a:off x="1264598" y="3413473"/>
            <a:ext cx="10532033" cy="13549"/>
          </a:xfrm>
          <a:prstGeom prst="line">
            <a:avLst/>
          </a:prstGeom>
          <a:ln w="19050">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sp>
        <p:nvSpPr>
          <p:cNvPr id="13" name="Прямоугольник 12"/>
          <p:cNvSpPr/>
          <p:nvPr/>
        </p:nvSpPr>
        <p:spPr>
          <a:xfrm>
            <a:off x="1273428" y="2552857"/>
            <a:ext cx="10514370" cy="584775"/>
          </a:xfrm>
          <a:prstGeom prst="rect">
            <a:avLst/>
          </a:prstGeom>
        </p:spPr>
        <p:txBody>
          <a:bodyPr wrap="square">
            <a:spAutoFit/>
          </a:bodyPr>
          <a:lstStyle/>
          <a:p>
            <a:pPr lvl="0" algn="just"/>
            <a:r>
              <a:rPr lang="ru-RU" sz="1600" spc="-10" dirty="0">
                <a:solidFill>
                  <a:srgbClr val="4D4D4D"/>
                </a:solidFill>
                <a:cs typeface="Arial"/>
              </a:rPr>
              <a:t>Простоем является временная приостановка работы по причинам экономического, технологического, технического или организационного характера</a:t>
            </a:r>
          </a:p>
        </p:txBody>
      </p:sp>
      <p:sp>
        <p:nvSpPr>
          <p:cNvPr id="15" name="Прямоугольник 14"/>
          <p:cNvSpPr/>
          <p:nvPr/>
        </p:nvSpPr>
        <p:spPr>
          <a:xfrm>
            <a:off x="1500244" y="3698126"/>
            <a:ext cx="9692640" cy="646331"/>
          </a:xfrm>
          <a:prstGeom prst="rect">
            <a:avLst/>
          </a:prstGeom>
        </p:spPr>
        <p:txBody>
          <a:bodyPr wrap="square">
            <a:spAutoFit/>
          </a:bodyPr>
          <a:lstStyle/>
          <a:p>
            <a:pPr algn="ctr"/>
            <a:r>
              <a:rPr lang="ru-RU" b="1" dirty="0" smtClean="0">
                <a:solidFill>
                  <a:srgbClr val="283583"/>
                </a:solidFill>
                <a:cs typeface="Arial" panose="020B0604020202020204" pitchFamily="34" charset="0"/>
              </a:rPr>
              <a:t>Строка 04 - </a:t>
            </a:r>
            <a:r>
              <a:rPr lang="ru-RU" dirty="0" smtClean="0">
                <a:solidFill>
                  <a:srgbClr val="283583"/>
                </a:solidFill>
                <a:cs typeface="Arial" panose="020B0604020202020204" pitchFamily="34" charset="0"/>
              </a:rPr>
              <a:t>Численность работников списочного состава, которым были предоставлены отпуска без сохранения заработной платы по письменному заявлению работника</a:t>
            </a:r>
            <a:endParaRPr lang="ru-RU" dirty="0">
              <a:solidFill>
                <a:srgbClr val="283583"/>
              </a:solidFill>
            </a:endParaRPr>
          </a:p>
        </p:txBody>
      </p:sp>
      <p:sp>
        <p:nvSpPr>
          <p:cNvPr id="17" name="Прямоугольник 16"/>
          <p:cNvSpPr/>
          <p:nvPr/>
        </p:nvSpPr>
        <p:spPr>
          <a:xfrm>
            <a:off x="1322758" y="4666802"/>
            <a:ext cx="10514370" cy="830997"/>
          </a:xfrm>
          <a:prstGeom prst="rect">
            <a:avLst/>
          </a:prstGeom>
        </p:spPr>
        <p:txBody>
          <a:bodyPr wrap="square">
            <a:spAutoFit/>
          </a:bodyPr>
          <a:lstStyle/>
          <a:p>
            <a:pPr lvl="0" algn="just"/>
            <a:r>
              <a:rPr lang="ru-RU" sz="1600" spc="-10" dirty="0">
                <a:solidFill>
                  <a:srgbClr val="595959"/>
                </a:solidFill>
                <a:cs typeface="Arial"/>
              </a:rPr>
              <a:t>По семейным обстоятельствам и другим уважительным причинам работнику может быть предоставлен отпуск по его письменному заявлению, продолжительность которого определяется  по соглашению между работником и </a:t>
            </a:r>
            <a:r>
              <a:rPr lang="ru-RU" sz="1600" spc="-10" dirty="0" smtClean="0">
                <a:solidFill>
                  <a:srgbClr val="595959"/>
                </a:solidFill>
                <a:cs typeface="Arial"/>
              </a:rPr>
              <a:t>работодателем, а также неоплаченные отпуска по инициативе работодателя</a:t>
            </a:r>
            <a:endParaRPr lang="ru-RU" sz="1600" spc="-10" dirty="0">
              <a:solidFill>
                <a:srgbClr val="595959"/>
              </a:solidFill>
              <a:cs typeface="Arial"/>
            </a:endParaRPr>
          </a:p>
        </p:txBody>
      </p:sp>
    </p:spTree>
    <p:extLst>
      <p:ext uri="{BB962C8B-B14F-4D97-AF65-F5344CB8AC3E}">
        <p14:creationId xmlns:p14="http://schemas.microsoft.com/office/powerpoint/2010/main" val="283729538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Рисунок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08" y="0"/>
            <a:ext cx="12187592" cy="6857234"/>
          </a:xfrm>
          <a:prstGeom prst="rect">
            <a:avLst/>
          </a:prstGeom>
        </p:spPr>
      </p:pic>
      <p:sp>
        <p:nvSpPr>
          <p:cNvPr id="45" name="Текст 10">
            <a:extLst>
              <a:ext uri="{FF2B5EF4-FFF2-40B4-BE49-F238E27FC236}">
                <a16:creationId xmlns="" xmlns:a16="http://schemas.microsoft.com/office/drawing/2014/main" id="{9B0D6237-0473-2E4E-932D-8305C6EB9B42}"/>
              </a:ext>
            </a:extLst>
          </p:cNvPr>
          <p:cNvSpPr txBox="1">
            <a:spLocks/>
          </p:cNvSpPr>
          <p:nvPr/>
        </p:nvSpPr>
        <p:spPr>
          <a:xfrm>
            <a:off x="294356" y="1560959"/>
            <a:ext cx="4126230" cy="754417"/>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endParaRPr lang="ru-RU" sz="2000" kern="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52" name="Текст 10">
            <a:extLst>
              <a:ext uri="{FF2B5EF4-FFF2-40B4-BE49-F238E27FC236}">
                <a16:creationId xmlns="" xmlns:a16="http://schemas.microsoft.com/office/drawing/2014/main" id="{9B0D6237-0473-2E4E-932D-8305C6EB9B42}"/>
              </a:ext>
            </a:extLst>
          </p:cNvPr>
          <p:cNvSpPr txBox="1">
            <a:spLocks/>
          </p:cNvSpPr>
          <p:nvPr/>
        </p:nvSpPr>
        <p:spPr>
          <a:xfrm>
            <a:off x="6346564" y="1615560"/>
            <a:ext cx="4126230" cy="754417"/>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endParaRPr lang="ru-RU" sz="2000" kern="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54" name="Текст 10">
            <a:extLst>
              <a:ext uri="{FF2B5EF4-FFF2-40B4-BE49-F238E27FC236}">
                <a16:creationId xmlns="" xmlns:a16="http://schemas.microsoft.com/office/drawing/2014/main" id="{9B0D6237-0473-2E4E-932D-8305C6EB9B42}"/>
              </a:ext>
            </a:extLst>
          </p:cNvPr>
          <p:cNvSpPr txBox="1">
            <a:spLocks/>
          </p:cNvSpPr>
          <p:nvPr/>
        </p:nvSpPr>
        <p:spPr>
          <a:xfrm>
            <a:off x="6169078" y="1615560"/>
            <a:ext cx="4126230" cy="754417"/>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endParaRPr lang="ru-RU" sz="2000" kern="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7" name="Текст 2"/>
          <p:cNvSpPr>
            <a:spLocks noGrp="1"/>
          </p:cNvSpPr>
          <p:nvPr>
            <p:ph type="body" sz="quarter" idx="10"/>
          </p:nvPr>
        </p:nvSpPr>
        <p:spPr>
          <a:xfrm>
            <a:off x="390960" y="644995"/>
            <a:ext cx="11405671" cy="651395"/>
          </a:xfrm>
        </p:spPr>
        <p:txBody>
          <a:bodyPr/>
          <a:lstStyle/>
          <a:p>
            <a:r>
              <a:rPr lang="ru-RU" b="1" dirty="0" smtClean="0">
                <a:solidFill>
                  <a:srgbClr val="283583"/>
                </a:solidFill>
              </a:rPr>
              <a:t>ПОКАЗАТЕЛИ </a:t>
            </a:r>
            <a:r>
              <a:rPr lang="ru-RU" b="1" dirty="0">
                <a:solidFill>
                  <a:srgbClr val="283583"/>
                </a:solidFill>
              </a:rPr>
              <a:t>ФОРМЫ</a:t>
            </a:r>
          </a:p>
        </p:txBody>
      </p:sp>
      <p:sp>
        <p:nvSpPr>
          <p:cNvPr id="12" name="Прямоугольник 11"/>
          <p:cNvSpPr/>
          <p:nvPr/>
        </p:nvSpPr>
        <p:spPr>
          <a:xfrm>
            <a:off x="1322758" y="1753502"/>
            <a:ext cx="9692640" cy="369332"/>
          </a:xfrm>
          <a:prstGeom prst="rect">
            <a:avLst/>
          </a:prstGeom>
        </p:spPr>
        <p:txBody>
          <a:bodyPr wrap="square">
            <a:spAutoFit/>
          </a:bodyPr>
          <a:lstStyle/>
          <a:p>
            <a:pPr algn="ctr"/>
            <a:r>
              <a:rPr lang="ru-RU" b="1" dirty="0" smtClean="0">
                <a:solidFill>
                  <a:srgbClr val="283583"/>
                </a:solidFill>
                <a:cs typeface="Arial" panose="020B0604020202020204" pitchFamily="34" charset="0"/>
              </a:rPr>
              <a:t>Строка 05 - </a:t>
            </a:r>
            <a:r>
              <a:rPr lang="ru-RU" dirty="0" smtClean="0">
                <a:solidFill>
                  <a:srgbClr val="283583"/>
                </a:solidFill>
                <a:cs typeface="Arial" panose="020B0604020202020204" pitchFamily="34" charset="0"/>
              </a:rPr>
              <a:t>Численность принятых работников списочного состава</a:t>
            </a:r>
            <a:endParaRPr lang="ru-RU" dirty="0">
              <a:solidFill>
                <a:srgbClr val="283583"/>
              </a:solidFill>
            </a:endParaRPr>
          </a:p>
        </p:txBody>
      </p:sp>
      <p:cxnSp>
        <p:nvCxnSpPr>
          <p:cNvPr id="11" name="Прямая соединительная линия 10">
            <a:extLst>
              <a:ext uri="{FF2B5EF4-FFF2-40B4-BE49-F238E27FC236}">
                <a16:creationId xmlns="" xmlns:a16="http://schemas.microsoft.com/office/drawing/2014/main" id="{BB9D4D57-5261-4634-AF6B-04433BB501CB}"/>
              </a:ext>
            </a:extLst>
          </p:cNvPr>
          <p:cNvCxnSpPr>
            <a:cxnSpLocks/>
          </p:cNvCxnSpPr>
          <p:nvPr/>
        </p:nvCxnSpPr>
        <p:spPr>
          <a:xfrm flipV="1">
            <a:off x="1264597" y="2901409"/>
            <a:ext cx="10532033" cy="13549"/>
          </a:xfrm>
          <a:prstGeom prst="line">
            <a:avLst/>
          </a:prstGeom>
          <a:ln w="19050">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sp>
        <p:nvSpPr>
          <p:cNvPr id="13" name="Прямоугольник 12"/>
          <p:cNvSpPr/>
          <p:nvPr/>
        </p:nvSpPr>
        <p:spPr>
          <a:xfrm>
            <a:off x="1816032" y="2315376"/>
            <a:ext cx="9199366" cy="338554"/>
          </a:xfrm>
          <a:prstGeom prst="rect">
            <a:avLst/>
          </a:prstGeom>
        </p:spPr>
        <p:txBody>
          <a:bodyPr wrap="square">
            <a:spAutoFit/>
          </a:bodyPr>
          <a:lstStyle/>
          <a:p>
            <a:pPr lvl="0" algn="just"/>
            <a:r>
              <a:rPr lang="ru-RU" sz="1600" spc="-10" dirty="0">
                <a:solidFill>
                  <a:srgbClr val="4D4D4D"/>
                </a:solidFill>
                <a:cs typeface="Arial"/>
              </a:rPr>
              <a:t>з</a:t>
            </a:r>
            <a:r>
              <a:rPr lang="ru-RU" sz="1600" spc="-10" dirty="0" smtClean="0">
                <a:solidFill>
                  <a:srgbClr val="4D4D4D"/>
                </a:solidFill>
                <a:cs typeface="Arial"/>
              </a:rPr>
              <a:t>ачислены в организацию приказом (распоряжением) о приеме на работу</a:t>
            </a:r>
            <a:endParaRPr lang="ru-RU" sz="1600" spc="-10" dirty="0">
              <a:solidFill>
                <a:srgbClr val="4D4D4D"/>
              </a:solidFill>
              <a:cs typeface="Arial"/>
            </a:endParaRPr>
          </a:p>
        </p:txBody>
      </p:sp>
      <p:sp>
        <p:nvSpPr>
          <p:cNvPr id="15" name="Прямоугольник 14"/>
          <p:cNvSpPr/>
          <p:nvPr/>
        </p:nvSpPr>
        <p:spPr>
          <a:xfrm>
            <a:off x="1425828" y="3198254"/>
            <a:ext cx="9692640" cy="923330"/>
          </a:xfrm>
          <a:prstGeom prst="rect">
            <a:avLst/>
          </a:prstGeom>
        </p:spPr>
        <p:txBody>
          <a:bodyPr wrap="square">
            <a:spAutoFit/>
          </a:bodyPr>
          <a:lstStyle/>
          <a:p>
            <a:pPr algn="ctr"/>
            <a:r>
              <a:rPr lang="ru-RU" b="1" dirty="0" smtClean="0">
                <a:solidFill>
                  <a:srgbClr val="283583"/>
                </a:solidFill>
                <a:cs typeface="Arial" panose="020B0604020202020204" pitchFamily="34" charset="0"/>
              </a:rPr>
              <a:t>Строка 06 - </a:t>
            </a:r>
            <a:r>
              <a:rPr lang="ru-RU" dirty="0" smtClean="0">
                <a:solidFill>
                  <a:srgbClr val="283583"/>
                </a:solidFill>
                <a:cs typeface="Arial" panose="020B0604020202020204" pitchFamily="34" charset="0"/>
              </a:rPr>
              <a:t>Численность принятых работников списочного состава на дополнительно введенные (созданные) рабочие места (расширение, реорганизация производства, увеличение сменности работы и т.п.)</a:t>
            </a:r>
            <a:endParaRPr lang="ru-RU" dirty="0">
              <a:solidFill>
                <a:srgbClr val="283583"/>
              </a:solidFill>
            </a:endParaRPr>
          </a:p>
        </p:txBody>
      </p:sp>
      <p:sp>
        <p:nvSpPr>
          <p:cNvPr id="17" name="Прямоугольник 16"/>
          <p:cNvSpPr/>
          <p:nvPr/>
        </p:nvSpPr>
        <p:spPr>
          <a:xfrm>
            <a:off x="1733287" y="4080195"/>
            <a:ext cx="10007532" cy="369332"/>
          </a:xfrm>
          <a:prstGeom prst="rect">
            <a:avLst/>
          </a:prstGeom>
        </p:spPr>
        <p:txBody>
          <a:bodyPr wrap="square">
            <a:spAutoFit/>
          </a:bodyPr>
          <a:lstStyle/>
          <a:p>
            <a:pPr lvl="0" algn="just"/>
            <a:endParaRPr lang="ru-RU" spc="-10" dirty="0">
              <a:solidFill>
                <a:srgbClr val="4D4D4D"/>
              </a:solidFill>
              <a:cs typeface="Arial"/>
            </a:endParaRPr>
          </a:p>
        </p:txBody>
      </p:sp>
      <p:pic>
        <p:nvPicPr>
          <p:cNvPr id="16" name="Рисунок 15">
            <a:extLst>
              <a:ext uri="{FF2B5EF4-FFF2-40B4-BE49-F238E27FC236}">
                <a16:creationId xmlns="" xmlns:a16="http://schemas.microsoft.com/office/drawing/2014/main" id="{924D2619-AC4D-4F17-BA0F-F9C7363DD0D7}"/>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1115498" y="2220384"/>
            <a:ext cx="433546" cy="433546"/>
          </a:xfrm>
          <a:prstGeom prst="rect">
            <a:avLst/>
          </a:prstGeom>
        </p:spPr>
      </p:pic>
      <p:pic>
        <p:nvPicPr>
          <p:cNvPr id="18" name="Рисунок 17">
            <a:extLst>
              <a:ext uri="{FF2B5EF4-FFF2-40B4-BE49-F238E27FC236}">
                <a16:creationId xmlns="" xmlns:a16="http://schemas.microsoft.com/office/drawing/2014/main" id="{924D2619-AC4D-4F17-BA0F-F9C7363DD0D7}"/>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1115498" y="4539200"/>
            <a:ext cx="433546" cy="433546"/>
          </a:xfrm>
          <a:prstGeom prst="rect">
            <a:avLst/>
          </a:prstGeom>
        </p:spPr>
      </p:pic>
      <p:sp>
        <p:nvSpPr>
          <p:cNvPr id="2" name="Прямоугольник 1"/>
          <p:cNvSpPr/>
          <p:nvPr/>
        </p:nvSpPr>
        <p:spPr>
          <a:xfrm>
            <a:off x="1733287" y="4463586"/>
            <a:ext cx="10007532" cy="584775"/>
          </a:xfrm>
          <a:prstGeom prst="rect">
            <a:avLst/>
          </a:prstGeom>
        </p:spPr>
        <p:txBody>
          <a:bodyPr wrap="square">
            <a:spAutoFit/>
          </a:bodyPr>
          <a:lstStyle/>
          <a:p>
            <a:pPr lvl="0" indent="449263" algn="just" fontAlgn="base">
              <a:spcBef>
                <a:spcPct val="0"/>
              </a:spcBef>
              <a:spcAft>
                <a:spcPct val="0"/>
              </a:spcAft>
            </a:pPr>
            <a:r>
              <a:rPr lang="ru-RU" sz="1600" b="1" spc="-10" dirty="0">
                <a:solidFill>
                  <a:srgbClr val="595959"/>
                </a:solidFill>
                <a:cs typeface="Arial"/>
              </a:rPr>
              <a:t>Вновь созданные организации, </a:t>
            </a:r>
            <a:r>
              <a:rPr lang="ru-RU" sz="1600" spc="-10" dirty="0">
                <a:solidFill>
                  <a:srgbClr val="595959"/>
                </a:solidFill>
                <a:cs typeface="Arial"/>
              </a:rPr>
              <a:t>которые впервые представили отчет, должны заполнить строки </a:t>
            </a:r>
            <a:r>
              <a:rPr lang="ru-RU" sz="1600" spc="-10" dirty="0" smtClean="0">
                <a:solidFill>
                  <a:srgbClr val="595959"/>
                </a:solidFill>
                <a:cs typeface="Arial"/>
              </a:rPr>
              <a:t>05 </a:t>
            </a:r>
            <a:r>
              <a:rPr lang="ru-RU" sz="1600" spc="-10" dirty="0">
                <a:solidFill>
                  <a:srgbClr val="595959"/>
                </a:solidFill>
                <a:cs typeface="Arial"/>
              </a:rPr>
              <a:t>и </a:t>
            </a:r>
            <a:r>
              <a:rPr lang="ru-RU" sz="1600" spc="-10" dirty="0" smtClean="0">
                <a:solidFill>
                  <a:srgbClr val="595959"/>
                </a:solidFill>
                <a:cs typeface="Arial"/>
              </a:rPr>
              <a:t>06 </a:t>
            </a:r>
            <a:r>
              <a:rPr lang="ru-RU" sz="1600" spc="-10" dirty="0">
                <a:solidFill>
                  <a:srgbClr val="595959"/>
                </a:solidFill>
                <a:cs typeface="Arial"/>
              </a:rPr>
              <a:t>на всех работников</a:t>
            </a:r>
            <a:r>
              <a:rPr lang="ru-RU" sz="1600" spc="-10" dirty="0" smtClean="0">
                <a:solidFill>
                  <a:srgbClr val="595959"/>
                </a:solidFill>
                <a:cs typeface="Arial"/>
              </a:rPr>
              <a:t>.</a:t>
            </a:r>
            <a:endParaRPr lang="ru-RU" sz="1600" spc="-10" dirty="0">
              <a:solidFill>
                <a:srgbClr val="595959"/>
              </a:solidFill>
              <a:cs typeface="Arial"/>
            </a:endParaRPr>
          </a:p>
        </p:txBody>
      </p:sp>
      <p:sp>
        <p:nvSpPr>
          <p:cNvPr id="19" name="Прямоугольник 18"/>
          <p:cNvSpPr/>
          <p:nvPr/>
        </p:nvSpPr>
        <p:spPr>
          <a:xfrm>
            <a:off x="1806123" y="5140942"/>
            <a:ext cx="9934696" cy="1077218"/>
          </a:xfrm>
          <a:prstGeom prst="rect">
            <a:avLst/>
          </a:prstGeom>
        </p:spPr>
        <p:txBody>
          <a:bodyPr wrap="square">
            <a:spAutoFit/>
          </a:bodyPr>
          <a:lstStyle/>
          <a:p>
            <a:pPr lvl="0" indent="450850" algn="just" eaLnBrk="0" fontAlgn="base" hangingPunct="0">
              <a:spcBef>
                <a:spcPct val="0"/>
              </a:spcBef>
              <a:spcAft>
                <a:spcPct val="0"/>
              </a:spcAft>
            </a:pPr>
            <a:r>
              <a:rPr lang="ru-RU" sz="1600" spc="-10" dirty="0">
                <a:solidFill>
                  <a:srgbClr val="595959"/>
                </a:solidFill>
                <a:cs typeface="Arial"/>
              </a:rPr>
              <a:t>К вновь созданным организациям не относятся организации, </a:t>
            </a:r>
            <a:r>
              <a:rPr lang="ru-RU" sz="1600" b="1" u="sng" spc="-10" dirty="0">
                <a:solidFill>
                  <a:srgbClr val="595959"/>
                </a:solidFill>
                <a:cs typeface="Arial"/>
              </a:rPr>
              <a:t>созданные на базе ликвидированных (реорганизованных)</a:t>
            </a:r>
            <a:r>
              <a:rPr lang="ru-RU" sz="1600" spc="-10" dirty="0">
                <a:solidFill>
                  <a:srgbClr val="595959"/>
                </a:solidFill>
                <a:cs typeface="Arial"/>
              </a:rPr>
              <a:t> юридических лиц, обособленных или несамостоятельных подразделений. В связи с этим при заполнении </a:t>
            </a:r>
            <a:r>
              <a:rPr lang="ru-RU" sz="1600" b="1" spc="-10" dirty="0">
                <a:solidFill>
                  <a:srgbClr val="595959"/>
                </a:solidFill>
                <a:cs typeface="Arial"/>
              </a:rPr>
              <a:t>строк </a:t>
            </a:r>
            <a:r>
              <a:rPr lang="ru-RU" sz="1600" b="1" spc="-10" dirty="0" smtClean="0">
                <a:solidFill>
                  <a:srgbClr val="595959"/>
                </a:solidFill>
                <a:cs typeface="Arial"/>
              </a:rPr>
              <a:t>05, 06, 07, 09 </a:t>
            </a:r>
            <a:r>
              <a:rPr lang="ru-RU" sz="1600" b="1" u="sng" spc="-10" dirty="0" smtClean="0">
                <a:solidFill>
                  <a:srgbClr val="595959"/>
                </a:solidFill>
                <a:cs typeface="Arial"/>
              </a:rPr>
              <a:t>не </a:t>
            </a:r>
            <a:r>
              <a:rPr lang="ru-RU" sz="1600" b="1" u="sng" spc="-10" dirty="0">
                <a:solidFill>
                  <a:srgbClr val="595959"/>
                </a:solidFill>
                <a:cs typeface="Arial"/>
              </a:rPr>
              <a:t>включаются работники, уволенные и тут же вновь принятые</a:t>
            </a:r>
            <a:r>
              <a:rPr lang="ru-RU" sz="1600" spc="-10" dirty="0">
                <a:solidFill>
                  <a:srgbClr val="595959"/>
                </a:solidFill>
                <a:cs typeface="Arial"/>
              </a:rPr>
              <a:t> в реорганизованную организацию.</a:t>
            </a:r>
          </a:p>
        </p:txBody>
      </p:sp>
      <p:pic>
        <p:nvPicPr>
          <p:cNvPr id="20" name="Рисунок 19">
            <a:extLst>
              <a:ext uri="{FF2B5EF4-FFF2-40B4-BE49-F238E27FC236}">
                <a16:creationId xmlns="" xmlns:a16="http://schemas.microsoft.com/office/drawing/2014/main" id="{924D2619-AC4D-4F17-BA0F-F9C7363DD0D7}"/>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1115498" y="5273133"/>
            <a:ext cx="433546" cy="433546"/>
          </a:xfrm>
          <a:prstGeom prst="rect">
            <a:avLst/>
          </a:prstGeom>
        </p:spPr>
      </p:pic>
    </p:spTree>
    <p:extLst>
      <p:ext uri="{BB962C8B-B14F-4D97-AF65-F5344CB8AC3E}">
        <p14:creationId xmlns:p14="http://schemas.microsoft.com/office/powerpoint/2010/main" val="35403525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Рисунок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94871"/>
            <a:ext cx="12187592" cy="6857234"/>
          </a:xfrm>
          <a:prstGeom prst="rect">
            <a:avLst/>
          </a:prstGeom>
        </p:spPr>
      </p:pic>
      <p:sp>
        <p:nvSpPr>
          <p:cNvPr id="45" name="Текст 10">
            <a:extLst>
              <a:ext uri="{FF2B5EF4-FFF2-40B4-BE49-F238E27FC236}">
                <a16:creationId xmlns="" xmlns:a16="http://schemas.microsoft.com/office/drawing/2014/main" id="{9B0D6237-0473-2E4E-932D-8305C6EB9B42}"/>
              </a:ext>
            </a:extLst>
          </p:cNvPr>
          <p:cNvSpPr txBox="1">
            <a:spLocks/>
          </p:cNvSpPr>
          <p:nvPr/>
        </p:nvSpPr>
        <p:spPr>
          <a:xfrm>
            <a:off x="294356" y="1560959"/>
            <a:ext cx="4126230" cy="754417"/>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endParaRPr lang="ru-RU" sz="2000" kern="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52" name="Текст 10">
            <a:extLst>
              <a:ext uri="{FF2B5EF4-FFF2-40B4-BE49-F238E27FC236}">
                <a16:creationId xmlns="" xmlns:a16="http://schemas.microsoft.com/office/drawing/2014/main" id="{9B0D6237-0473-2E4E-932D-8305C6EB9B42}"/>
              </a:ext>
            </a:extLst>
          </p:cNvPr>
          <p:cNvSpPr txBox="1">
            <a:spLocks/>
          </p:cNvSpPr>
          <p:nvPr/>
        </p:nvSpPr>
        <p:spPr>
          <a:xfrm>
            <a:off x="6346564" y="1615560"/>
            <a:ext cx="4126230" cy="754417"/>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endParaRPr lang="ru-RU" sz="2000" kern="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54" name="Текст 10">
            <a:extLst>
              <a:ext uri="{FF2B5EF4-FFF2-40B4-BE49-F238E27FC236}">
                <a16:creationId xmlns="" xmlns:a16="http://schemas.microsoft.com/office/drawing/2014/main" id="{9B0D6237-0473-2E4E-932D-8305C6EB9B42}"/>
              </a:ext>
            </a:extLst>
          </p:cNvPr>
          <p:cNvSpPr txBox="1">
            <a:spLocks/>
          </p:cNvSpPr>
          <p:nvPr/>
        </p:nvSpPr>
        <p:spPr>
          <a:xfrm>
            <a:off x="6169078" y="1615560"/>
            <a:ext cx="4126230" cy="754417"/>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endParaRPr lang="ru-RU" sz="2000" kern="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7" name="Текст 2"/>
          <p:cNvSpPr>
            <a:spLocks noGrp="1"/>
          </p:cNvSpPr>
          <p:nvPr>
            <p:ph type="body" sz="quarter" idx="10"/>
          </p:nvPr>
        </p:nvSpPr>
        <p:spPr>
          <a:xfrm>
            <a:off x="390960" y="644995"/>
            <a:ext cx="11405671" cy="651395"/>
          </a:xfrm>
        </p:spPr>
        <p:txBody>
          <a:bodyPr/>
          <a:lstStyle/>
          <a:p>
            <a:r>
              <a:rPr lang="ru-RU" b="1" dirty="0" smtClean="0">
                <a:solidFill>
                  <a:srgbClr val="283583"/>
                </a:solidFill>
              </a:rPr>
              <a:t>ПОКАЗАТЕЛИ </a:t>
            </a:r>
            <a:r>
              <a:rPr lang="ru-RU" b="1" dirty="0">
                <a:solidFill>
                  <a:srgbClr val="283583"/>
                </a:solidFill>
              </a:rPr>
              <a:t>ФОРМЫ</a:t>
            </a:r>
          </a:p>
        </p:txBody>
      </p:sp>
      <p:sp>
        <p:nvSpPr>
          <p:cNvPr id="12" name="Прямоугольник 11"/>
          <p:cNvSpPr/>
          <p:nvPr/>
        </p:nvSpPr>
        <p:spPr>
          <a:xfrm>
            <a:off x="1322758" y="1753502"/>
            <a:ext cx="9692640" cy="369332"/>
          </a:xfrm>
          <a:prstGeom prst="rect">
            <a:avLst/>
          </a:prstGeom>
        </p:spPr>
        <p:txBody>
          <a:bodyPr wrap="square">
            <a:spAutoFit/>
          </a:bodyPr>
          <a:lstStyle/>
          <a:p>
            <a:pPr algn="ctr"/>
            <a:endParaRPr lang="ru-RU" dirty="0">
              <a:solidFill>
                <a:srgbClr val="283583"/>
              </a:solidFill>
            </a:endParaRPr>
          </a:p>
        </p:txBody>
      </p:sp>
      <p:sp>
        <p:nvSpPr>
          <p:cNvPr id="17" name="Прямоугольник 16"/>
          <p:cNvSpPr/>
          <p:nvPr/>
        </p:nvSpPr>
        <p:spPr>
          <a:xfrm>
            <a:off x="1733287" y="4080195"/>
            <a:ext cx="10007532" cy="369332"/>
          </a:xfrm>
          <a:prstGeom prst="rect">
            <a:avLst/>
          </a:prstGeom>
        </p:spPr>
        <p:txBody>
          <a:bodyPr wrap="square">
            <a:spAutoFit/>
          </a:bodyPr>
          <a:lstStyle/>
          <a:p>
            <a:pPr lvl="0" algn="just"/>
            <a:endParaRPr lang="ru-RU" spc="-10" dirty="0">
              <a:solidFill>
                <a:srgbClr val="4D4D4D"/>
              </a:solidFill>
              <a:cs typeface="Arial"/>
            </a:endParaRPr>
          </a:p>
        </p:txBody>
      </p:sp>
      <p:sp>
        <p:nvSpPr>
          <p:cNvPr id="21" name="Прямоугольник: скругленные углы 50">
            <a:extLst>
              <a:ext uri="{FF2B5EF4-FFF2-40B4-BE49-F238E27FC236}">
                <a16:creationId xmlns="" xmlns:a16="http://schemas.microsoft.com/office/drawing/2014/main" id="{E6FAEDFB-A57B-4143-9642-35B8CBBCCD1D}"/>
              </a:ext>
            </a:extLst>
          </p:cNvPr>
          <p:cNvSpPr/>
          <p:nvPr/>
        </p:nvSpPr>
        <p:spPr>
          <a:xfrm>
            <a:off x="1733284" y="1549190"/>
            <a:ext cx="9692688" cy="408623"/>
          </a:xfrm>
          <a:prstGeom prst="roundRect">
            <a:avLst/>
          </a:prstGeom>
          <a:solidFill>
            <a:schemeClr val="bg1">
              <a:lumMod val="95000"/>
            </a:schemeClr>
          </a:solidFill>
          <a:ln w="19050">
            <a:solidFill>
              <a:srgbClr val="7F7F7F"/>
            </a:solidFill>
            <a:prstDash val="solid"/>
          </a:ln>
        </p:spPr>
        <p:txBody>
          <a:bodyPr wrap="square">
            <a:spAutoFit/>
          </a:bodyPr>
          <a:lstStyle/>
          <a:p>
            <a:pPr algn="ctr"/>
            <a:r>
              <a:rPr lang="ru-RU" b="1" dirty="0">
                <a:solidFill>
                  <a:srgbClr val="283583"/>
                </a:solidFill>
                <a:cs typeface="Arial" panose="020B0604020202020204" pitchFamily="34" charset="0"/>
              </a:rPr>
              <a:t>Строка 07 - </a:t>
            </a:r>
            <a:r>
              <a:rPr lang="ru-RU" dirty="0">
                <a:solidFill>
                  <a:srgbClr val="283583"/>
                </a:solidFill>
                <a:cs typeface="Arial" panose="020B0604020202020204" pitchFamily="34" charset="0"/>
              </a:rPr>
              <a:t>Численность выбывших работников списочного </a:t>
            </a:r>
            <a:r>
              <a:rPr lang="ru-RU" dirty="0" smtClean="0">
                <a:solidFill>
                  <a:srgbClr val="283583"/>
                </a:solidFill>
                <a:cs typeface="Arial" panose="020B0604020202020204" pitchFamily="34" charset="0"/>
              </a:rPr>
              <a:t>состава - всего</a:t>
            </a:r>
            <a:endParaRPr lang="ru-RU" dirty="0">
              <a:solidFill>
                <a:srgbClr val="283583"/>
              </a:solidFill>
            </a:endParaRPr>
          </a:p>
        </p:txBody>
      </p:sp>
      <p:sp>
        <p:nvSpPr>
          <p:cNvPr id="22" name="Прямоугольник: скругленные углы 50">
            <a:extLst>
              <a:ext uri="{FF2B5EF4-FFF2-40B4-BE49-F238E27FC236}">
                <a16:creationId xmlns="" xmlns:a16="http://schemas.microsoft.com/office/drawing/2014/main" id="{E6FAEDFB-A57B-4143-9642-35B8CBBCCD1D}"/>
              </a:ext>
            </a:extLst>
          </p:cNvPr>
          <p:cNvSpPr/>
          <p:nvPr/>
        </p:nvSpPr>
        <p:spPr>
          <a:xfrm>
            <a:off x="3216050" y="2111064"/>
            <a:ext cx="8241019" cy="408623"/>
          </a:xfrm>
          <a:prstGeom prst="roundRect">
            <a:avLst/>
          </a:prstGeom>
          <a:solidFill>
            <a:schemeClr val="bg1">
              <a:lumMod val="95000"/>
            </a:schemeClr>
          </a:solidFill>
          <a:ln w="19050">
            <a:solidFill>
              <a:srgbClr val="7F7F7F"/>
            </a:solidFill>
            <a:prstDash val="solid"/>
          </a:ln>
        </p:spPr>
        <p:txBody>
          <a:bodyPr wrap="square">
            <a:spAutoFit/>
          </a:bodyPr>
          <a:lstStyle/>
          <a:p>
            <a:r>
              <a:rPr lang="ru-RU" dirty="0">
                <a:solidFill>
                  <a:srgbClr val="595959"/>
                </a:solidFill>
                <a:cs typeface="Arial" panose="020B0604020202020204" pitchFamily="34" charset="0"/>
              </a:rPr>
              <a:t>Строка </a:t>
            </a:r>
            <a:r>
              <a:rPr lang="ru-RU" dirty="0" smtClean="0">
                <a:solidFill>
                  <a:srgbClr val="595959"/>
                </a:solidFill>
                <a:cs typeface="Arial" panose="020B0604020202020204" pitchFamily="34" charset="0"/>
              </a:rPr>
              <a:t>08 - по соглашению сторон (ст. 78 Трудового кодекса РФ)</a:t>
            </a:r>
            <a:endParaRPr lang="ru-RU" dirty="0">
              <a:solidFill>
                <a:srgbClr val="595959"/>
              </a:solidFill>
            </a:endParaRPr>
          </a:p>
        </p:txBody>
      </p:sp>
      <p:sp>
        <p:nvSpPr>
          <p:cNvPr id="23" name="Прямоугольник: скругленные углы 50">
            <a:extLst>
              <a:ext uri="{FF2B5EF4-FFF2-40B4-BE49-F238E27FC236}">
                <a16:creationId xmlns="" xmlns:a16="http://schemas.microsoft.com/office/drawing/2014/main" id="{E6FAEDFB-A57B-4143-9642-35B8CBBCCD1D}"/>
              </a:ext>
            </a:extLst>
          </p:cNvPr>
          <p:cNvSpPr/>
          <p:nvPr/>
        </p:nvSpPr>
        <p:spPr>
          <a:xfrm>
            <a:off x="3221287" y="2673276"/>
            <a:ext cx="8241019" cy="715089"/>
          </a:xfrm>
          <a:prstGeom prst="roundRect">
            <a:avLst/>
          </a:prstGeom>
          <a:solidFill>
            <a:schemeClr val="bg1">
              <a:lumMod val="95000"/>
            </a:schemeClr>
          </a:solidFill>
          <a:ln w="19050">
            <a:solidFill>
              <a:srgbClr val="7F7F7F"/>
            </a:solidFill>
            <a:prstDash val="solid"/>
          </a:ln>
        </p:spPr>
        <p:txBody>
          <a:bodyPr wrap="square">
            <a:spAutoFit/>
          </a:bodyPr>
          <a:lstStyle/>
          <a:p>
            <a:r>
              <a:rPr lang="ru-RU" dirty="0">
                <a:solidFill>
                  <a:srgbClr val="595959"/>
                </a:solidFill>
                <a:cs typeface="Arial" panose="020B0604020202020204" pitchFamily="34" charset="0"/>
              </a:rPr>
              <a:t>Строка </a:t>
            </a:r>
            <a:r>
              <a:rPr lang="ru-RU" dirty="0" smtClean="0">
                <a:solidFill>
                  <a:srgbClr val="595959"/>
                </a:solidFill>
                <a:cs typeface="Arial" panose="020B0604020202020204" pitchFamily="34" charset="0"/>
              </a:rPr>
              <a:t>09 - в связи с сокращением численности или штата работников организации (п.2 ст. 81 Трудового кодекса РФ)</a:t>
            </a:r>
            <a:endParaRPr lang="ru-RU" dirty="0">
              <a:solidFill>
                <a:srgbClr val="595959"/>
              </a:solidFill>
            </a:endParaRPr>
          </a:p>
        </p:txBody>
      </p:sp>
      <p:sp>
        <p:nvSpPr>
          <p:cNvPr id="24" name="Прямоугольник: скругленные углы 50">
            <a:extLst>
              <a:ext uri="{FF2B5EF4-FFF2-40B4-BE49-F238E27FC236}">
                <a16:creationId xmlns="" xmlns:a16="http://schemas.microsoft.com/office/drawing/2014/main" id="{E6FAEDFB-A57B-4143-9642-35B8CBBCCD1D}"/>
              </a:ext>
            </a:extLst>
          </p:cNvPr>
          <p:cNvSpPr/>
          <p:nvPr/>
        </p:nvSpPr>
        <p:spPr>
          <a:xfrm>
            <a:off x="3221287" y="3502663"/>
            <a:ext cx="8241019" cy="408623"/>
          </a:xfrm>
          <a:prstGeom prst="roundRect">
            <a:avLst/>
          </a:prstGeom>
          <a:solidFill>
            <a:schemeClr val="bg1">
              <a:lumMod val="95000"/>
            </a:schemeClr>
          </a:solidFill>
          <a:ln w="19050">
            <a:solidFill>
              <a:srgbClr val="7F7F7F"/>
            </a:solidFill>
            <a:prstDash val="solid"/>
          </a:ln>
        </p:spPr>
        <p:txBody>
          <a:bodyPr wrap="square">
            <a:spAutoFit/>
          </a:bodyPr>
          <a:lstStyle/>
          <a:p>
            <a:r>
              <a:rPr lang="ru-RU" dirty="0">
                <a:solidFill>
                  <a:srgbClr val="595959"/>
                </a:solidFill>
                <a:cs typeface="Arial" panose="020B0604020202020204" pitchFamily="34" charset="0"/>
              </a:rPr>
              <a:t>Строка </a:t>
            </a:r>
            <a:r>
              <a:rPr lang="ru-RU" dirty="0" smtClean="0">
                <a:solidFill>
                  <a:srgbClr val="595959"/>
                </a:solidFill>
                <a:cs typeface="Arial" panose="020B0604020202020204" pitchFamily="34" charset="0"/>
              </a:rPr>
              <a:t>10 - по собственному желанию (ст. 80 Трудового кодекса РФ)</a:t>
            </a:r>
            <a:endParaRPr lang="ru-RU" dirty="0">
              <a:solidFill>
                <a:srgbClr val="595959"/>
              </a:solidFill>
            </a:endParaRPr>
          </a:p>
        </p:txBody>
      </p:sp>
      <p:cxnSp>
        <p:nvCxnSpPr>
          <p:cNvPr id="25" name="Прямая соединительная линия 24">
            <a:extLst>
              <a:ext uri="{FF2B5EF4-FFF2-40B4-BE49-F238E27FC236}">
                <a16:creationId xmlns="" xmlns:a16="http://schemas.microsoft.com/office/drawing/2014/main" id="{061D72BF-6BC1-4BA1-A6A4-029DC620A22F}"/>
              </a:ext>
            </a:extLst>
          </p:cNvPr>
          <p:cNvCxnSpPr>
            <a:cxnSpLocks/>
          </p:cNvCxnSpPr>
          <p:nvPr/>
        </p:nvCxnSpPr>
        <p:spPr>
          <a:xfrm>
            <a:off x="2147172" y="2255673"/>
            <a:ext cx="0" cy="1463395"/>
          </a:xfrm>
          <a:prstGeom prst="line">
            <a:avLst/>
          </a:prstGeom>
          <a:ln w="19050">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 name="Прямая соединительная линия 25">
            <a:extLst>
              <a:ext uri="{FF2B5EF4-FFF2-40B4-BE49-F238E27FC236}">
                <a16:creationId xmlns="" xmlns:a16="http://schemas.microsoft.com/office/drawing/2014/main" id="{061D72BF-6BC1-4BA1-A6A4-029DC620A22F}"/>
              </a:ext>
            </a:extLst>
          </p:cNvPr>
          <p:cNvCxnSpPr>
            <a:cxnSpLocks/>
          </p:cNvCxnSpPr>
          <p:nvPr/>
        </p:nvCxnSpPr>
        <p:spPr>
          <a:xfrm flipV="1">
            <a:off x="2282110" y="3715041"/>
            <a:ext cx="748127" cy="4027"/>
          </a:xfrm>
          <a:prstGeom prst="line">
            <a:avLst/>
          </a:prstGeom>
          <a:ln w="19050">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0" name="Прямая соединительная линия 29">
            <a:extLst>
              <a:ext uri="{FF2B5EF4-FFF2-40B4-BE49-F238E27FC236}">
                <a16:creationId xmlns="" xmlns:a16="http://schemas.microsoft.com/office/drawing/2014/main" id="{061D72BF-6BC1-4BA1-A6A4-029DC620A22F}"/>
              </a:ext>
            </a:extLst>
          </p:cNvPr>
          <p:cNvCxnSpPr>
            <a:cxnSpLocks/>
          </p:cNvCxnSpPr>
          <p:nvPr/>
        </p:nvCxnSpPr>
        <p:spPr>
          <a:xfrm flipV="1">
            <a:off x="2255518" y="3046996"/>
            <a:ext cx="748127" cy="4027"/>
          </a:xfrm>
          <a:prstGeom prst="line">
            <a:avLst/>
          </a:prstGeom>
          <a:ln w="19050">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 name="Прямая соединительная линия 30">
            <a:extLst>
              <a:ext uri="{FF2B5EF4-FFF2-40B4-BE49-F238E27FC236}">
                <a16:creationId xmlns="" xmlns:a16="http://schemas.microsoft.com/office/drawing/2014/main" id="{061D72BF-6BC1-4BA1-A6A4-029DC620A22F}"/>
              </a:ext>
            </a:extLst>
          </p:cNvPr>
          <p:cNvCxnSpPr>
            <a:cxnSpLocks/>
          </p:cNvCxnSpPr>
          <p:nvPr/>
        </p:nvCxnSpPr>
        <p:spPr>
          <a:xfrm flipV="1">
            <a:off x="2282110" y="2266760"/>
            <a:ext cx="748127" cy="4027"/>
          </a:xfrm>
          <a:prstGeom prst="line">
            <a:avLst/>
          </a:prstGeom>
          <a:ln w="19050">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sp>
        <p:nvSpPr>
          <p:cNvPr id="33" name="Rectangle 1">
            <a:extLst>
              <a:ext uri="{FF2B5EF4-FFF2-40B4-BE49-F238E27FC236}">
                <a16:creationId xmlns:a16="http://schemas.microsoft.com/office/drawing/2014/main" xmlns="" id="{69BD9AD3-26EB-4623-960D-29A4B7F8AF0D}"/>
              </a:ext>
            </a:extLst>
          </p:cNvPr>
          <p:cNvSpPr>
            <a:spLocks noChangeArrowheads="1"/>
          </p:cNvSpPr>
          <p:nvPr/>
        </p:nvSpPr>
        <p:spPr bwMode="auto">
          <a:xfrm>
            <a:off x="1391584" y="4057859"/>
            <a:ext cx="10034388"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algn="just" defTabSz="914400" rtl="0" eaLnBrk="1" fontAlgn="base" latinLnBrk="0" hangingPunct="1">
              <a:lnSpc>
                <a:spcPct val="100000"/>
              </a:lnSpc>
              <a:spcBef>
                <a:spcPct val="0"/>
              </a:spcBef>
              <a:spcAft>
                <a:spcPct val="0"/>
              </a:spcAft>
              <a:buClrTx/>
              <a:buSzTx/>
              <a:buFontTx/>
              <a:buNone/>
              <a:tabLst/>
            </a:pPr>
            <a:r>
              <a:rPr lang="ru-RU" sz="1600" spc="-10" dirty="0">
                <a:solidFill>
                  <a:srgbClr val="4D4D4D"/>
                </a:solidFill>
                <a:latin typeface="Arial"/>
                <a:cs typeface="Arial"/>
              </a:rPr>
              <a:t>Работники, выбывшие по истечению срока трудового договора (ст</a:t>
            </a:r>
            <a:r>
              <a:rPr lang="ru-RU" sz="1600" spc="-10" dirty="0" smtClean="0">
                <a:solidFill>
                  <a:srgbClr val="4D4D4D"/>
                </a:solidFill>
                <a:latin typeface="Arial"/>
                <a:cs typeface="Arial"/>
              </a:rPr>
              <a:t>. 79 </a:t>
            </a:r>
            <a:r>
              <a:rPr lang="ru-RU" sz="1600" spc="-10" dirty="0">
                <a:solidFill>
                  <a:srgbClr val="4D4D4D"/>
                </a:solidFill>
                <a:latin typeface="Arial"/>
                <a:cs typeface="Arial"/>
              </a:rPr>
              <a:t>Трудового Кодекса РФ), а также по другим причинам (не указанным в строках </a:t>
            </a:r>
            <a:r>
              <a:rPr lang="ru-RU" sz="1600" spc="-10" dirty="0" smtClean="0">
                <a:solidFill>
                  <a:srgbClr val="4D4D4D"/>
                </a:solidFill>
                <a:latin typeface="Arial"/>
                <a:cs typeface="Arial"/>
              </a:rPr>
              <a:t>08, 09, 10), </a:t>
            </a:r>
            <a:r>
              <a:rPr lang="ru-RU" sz="1600" spc="-10" dirty="0">
                <a:solidFill>
                  <a:srgbClr val="4D4D4D"/>
                </a:solidFill>
                <a:latin typeface="Arial"/>
                <a:cs typeface="Arial"/>
              </a:rPr>
              <a:t>отражаются </a:t>
            </a:r>
            <a:r>
              <a:rPr lang="ru-RU" sz="1600" b="1" spc="-10" dirty="0">
                <a:solidFill>
                  <a:srgbClr val="4D4D4D"/>
                </a:solidFill>
                <a:latin typeface="Arial"/>
                <a:cs typeface="Arial"/>
              </a:rPr>
              <a:t>только по строке </a:t>
            </a:r>
            <a:r>
              <a:rPr lang="ru-RU" sz="1600" b="1" spc="-10" dirty="0" smtClean="0">
                <a:solidFill>
                  <a:srgbClr val="4D4D4D"/>
                </a:solidFill>
                <a:latin typeface="Arial"/>
                <a:cs typeface="Arial"/>
              </a:rPr>
              <a:t>07</a:t>
            </a:r>
            <a:r>
              <a:rPr lang="ru-RU" sz="1600" spc="-10" dirty="0" smtClean="0">
                <a:solidFill>
                  <a:srgbClr val="4D4D4D"/>
                </a:solidFill>
                <a:latin typeface="Arial"/>
                <a:cs typeface="Arial"/>
              </a:rPr>
              <a:t>, </a:t>
            </a:r>
            <a:r>
              <a:rPr lang="ru-RU" sz="1600" spc="-10" dirty="0">
                <a:solidFill>
                  <a:srgbClr val="4D4D4D"/>
                </a:solidFill>
                <a:latin typeface="Arial"/>
                <a:cs typeface="Arial"/>
              </a:rPr>
              <a:t>без расшифровки по строкам </a:t>
            </a:r>
            <a:r>
              <a:rPr lang="ru-RU" sz="1600" spc="-10" dirty="0" smtClean="0">
                <a:solidFill>
                  <a:srgbClr val="4D4D4D"/>
                </a:solidFill>
                <a:latin typeface="Arial"/>
                <a:cs typeface="Arial"/>
              </a:rPr>
              <a:t>08, 09, 10.</a:t>
            </a:r>
            <a:endParaRPr lang="ru-RU" sz="1600" spc="-10" dirty="0">
              <a:solidFill>
                <a:srgbClr val="4D4D4D"/>
              </a:solidFill>
              <a:latin typeface="Arial"/>
              <a:cs typeface="Arial"/>
            </a:endParaRPr>
          </a:p>
        </p:txBody>
      </p:sp>
      <p:pic>
        <p:nvPicPr>
          <p:cNvPr id="34" name="Рисунок 33">
            <a:extLst>
              <a:ext uri="{FF2B5EF4-FFF2-40B4-BE49-F238E27FC236}">
                <a16:creationId xmlns="" xmlns:a16="http://schemas.microsoft.com/office/drawing/2014/main" id="{924D2619-AC4D-4F17-BA0F-F9C7363DD0D7}"/>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856606" y="4295445"/>
            <a:ext cx="433546" cy="433546"/>
          </a:xfrm>
          <a:prstGeom prst="rect">
            <a:avLst/>
          </a:prstGeom>
        </p:spPr>
      </p:pic>
      <p:pic>
        <p:nvPicPr>
          <p:cNvPr id="36" name="Рисунок 35">
            <a:extLst>
              <a:ext uri="{FF2B5EF4-FFF2-40B4-BE49-F238E27FC236}">
                <a16:creationId xmlns="" xmlns:a16="http://schemas.microsoft.com/office/drawing/2014/main" id="{924D2619-AC4D-4F17-BA0F-F9C7363DD0D7}"/>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844897" y="5137372"/>
            <a:ext cx="433546" cy="433546"/>
          </a:xfrm>
          <a:prstGeom prst="rect">
            <a:avLst/>
          </a:prstGeom>
        </p:spPr>
      </p:pic>
      <p:sp>
        <p:nvSpPr>
          <p:cNvPr id="37" name="Rectangle 1">
            <a:extLst>
              <a:ext uri="{FF2B5EF4-FFF2-40B4-BE49-F238E27FC236}">
                <a16:creationId xmlns:a16="http://schemas.microsoft.com/office/drawing/2014/main" xmlns="" id="{69BD9AD3-26EB-4623-960D-29A4B7F8AF0D}"/>
              </a:ext>
            </a:extLst>
          </p:cNvPr>
          <p:cNvSpPr>
            <a:spLocks noChangeArrowheads="1"/>
          </p:cNvSpPr>
          <p:nvPr/>
        </p:nvSpPr>
        <p:spPr bwMode="auto">
          <a:xfrm>
            <a:off x="1407132" y="5029118"/>
            <a:ext cx="10003291"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algn="just" defTabSz="914400" rtl="0" eaLnBrk="1" fontAlgn="base" latinLnBrk="0" hangingPunct="1">
              <a:lnSpc>
                <a:spcPct val="100000"/>
              </a:lnSpc>
              <a:spcBef>
                <a:spcPct val="0"/>
              </a:spcBef>
              <a:spcAft>
                <a:spcPct val="0"/>
              </a:spcAft>
              <a:buClrTx/>
              <a:buSzTx/>
              <a:buFontTx/>
              <a:buNone/>
              <a:tabLst/>
            </a:pPr>
            <a:r>
              <a:rPr lang="ru-RU" sz="1600" spc="-10" dirty="0" smtClean="0">
                <a:solidFill>
                  <a:srgbClr val="4D4D4D"/>
                </a:solidFill>
                <a:latin typeface="Arial"/>
                <a:cs typeface="Arial"/>
              </a:rPr>
              <a:t>Работники, для которых последним днем работы является последний день квартала 30 или 31 число, включаются в </a:t>
            </a:r>
            <a:r>
              <a:rPr lang="ru-RU" sz="1600" b="1" spc="-10" dirty="0" smtClean="0">
                <a:solidFill>
                  <a:srgbClr val="4D4D4D"/>
                </a:solidFill>
                <a:latin typeface="Arial"/>
                <a:cs typeface="Arial"/>
              </a:rPr>
              <a:t>строку 07</a:t>
            </a:r>
            <a:r>
              <a:rPr lang="ru-RU" sz="1600" spc="-10" dirty="0" smtClean="0">
                <a:solidFill>
                  <a:srgbClr val="4D4D4D"/>
                </a:solidFill>
                <a:latin typeface="Arial"/>
                <a:cs typeface="Arial"/>
              </a:rPr>
              <a:t>.</a:t>
            </a:r>
            <a:endParaRPr lang="ru-RU" sz="1600" spc="-10" dirty="0">
              <a:solidFill>
                <a:srgbClr val="4D4D4D"/>
              </a:solidFill>
              <a:latin typeface="Arial"/>
              <a:cs typeface="Arial"/>
            </a:endParaRPr>
          </a:p>
        </p:txBody>
      </p:sp>
      <p:sp>
        <p:nvSpPr>
          <p:cNvPr id="27" name="Rectangle 1">
            <a:extLst>
              <a:ext uri="{FF2B5EF4-FFF2-40B4-BE49-F238E27FC236}">
                <a16:creationId xmlns:a16="http://schemas.microsoft.com/office/drawing/2014/main" xmlns="" id="{69BD9AD3-26EB-4623-960D-29A4B7F8AF0D}"/>
              </a:ext>
            </a:extLst>
          </p:cNvPr>
          <p:cNvSpPr>
            <a:spLocks noChangeArrowheads="1"/>
          </p:cNvSpPr>
          <p:nvPr/>
        </p:nvSpPr>
        <p:spPr bwMode="auto">
          <a:xfrm>
            <a:off x="1453778" y="5766734"/>
            <a:ext cx="10003291"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algn="just" defTabSz="914400" rtl="0" eaLnBrk="1" fontAlgn="base" latinLnBrk="0" hangingPunct="1">
              <a:lnSpc>
                <a:spcPct val="100000"/>
              </a:lnSpc>
              <a:spcBef>
                <a:spcPct val="0"/>
              </a:spcBef>
              <a:spcAft>
                <a:spcPct val="0"/>
              </a:spcAft>
              <a:buClrTx/>
              <a:buSzTx/>
              <a:buFontTx/>
              <a:buNone/>
              <a:tabLst/>
            </a:pPr>
            <a:r>
              <a:rPr lang="ru-RU" sz="1600" b="1" u="sng" spc="-10" dirty="0" smtClean="0">
                <a:solidFill>
                  <a:srgbClr val="FF0000"/>
                </a:solidFill>
                <a:latin typeface="Arial"/>
                <a:cs typeface="Arial"/>
              </a:rPr>
              <a:t>Изменение</a:t>
            </a:r>
            <a:r>
              <a:rPr lang="ru-RU" sz="1600" b="1" spc="-10" dirty="0" smtClean="0">
                <a:solidFill>
                  <a:srgbClr val="FF0000"/>
                </a:solidFill>
                <a:latin typeface="Arial"/>
                <a:cs typeface="Arial"/>
              </a:rPr>
              <a:t>:  Если работник принят и уволен (уволен и снова принят) в течение одного квартала, то он не показывается по строкам 05, 07.</a:t>
            </a:r>
            <a:endParaRPr lang="ru-RU" sz="1600" b="1" spc="-10" dirty="0">
              <a:solidFill>
                <a:srgbClr val="FF0000"/>
              </a:solidFill>
              <a:latin typeface="Arial"/>
              <a:cs typeface="Arial"/>
            </a:endParaRPr>
          </a:p>
        </p:txBody>
      </p:sp>
    </p:spTree>
    <p:extLst>
      <p:ext uri="{BB962C8B-B14F-4D97-AF65-F5344CB8AC3E}">
        <p14:creationId xmlns:p14="http://schemas.microsoft.com/office/powerpoint/2010/main" val="97667053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Рисунок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2679"/>
            <a:ext cx="12187592" cy="6857234"/>
          </a:xfrm>
          <a:prstGeom prst="rect">
            <a:avLst/>
          </a:prstGeom>
        </p:spPr>
      </p:pic>
      <p:sp>
        <p:nvSpPr>
          <p:cNvPr id="45" name="Текст 10">
            <a:extLst>
              <a:ext uri="{FF2B5EF4-FFF2-40B4-BE49-F238E27FC236}">
                <a16:creationId xmlns="" xmlns:a16="http://schemas.microsoft.com/office/drawing/2014/main" id="{9B0D6237-0473-2E4E-932D-8305C6EB9B42}"/>
              </a:ext>
            </a:extLst>
          </p:cNvPr>
          <p:cNvSpPr txBox="1">
            <a:spLocks/>
          </p:cNvSpPr>
          <p:nvPr/>
        </p:nvSpPr>
        <p:spPr>
          <a:xfrm>
            <a:off x="294356" y="1560959"/>
            <a:ext cx="4126230" cy="754417"/>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endParaRPr lang="ru-RU" sz="2000" kern="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52" name="Текст 10">
            <a:extLst>
              <a:ext uri="{FF2B5EF4-FFF2-40B4-BE49-F238E27FC236}">
                <a16:creationId xmlns="" xmlns:a16="http://schemas.microsoft.com/office/drawing/2014/main" id="{9B0D6237-0473-2E4E-932D-8305C6EB9B42}"/>
              </a:ext>
            </a:extLst>
          </p:cNvPr>
          <p:cNvSpPr txBox="1">
            <a:spLocks/>
          </p:cNvSpPr>
          <p:nvPr/>
        </p:nvSpPr>
        <p:spPr>
          <a:xfrm>
            <a:off x="6346564" y="1615560"/>
            <a:ext cx="4126230" cy="754417"/>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endParaRPr lang="ru-RU" sz="2000" kern="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54" name="Текст 10">
            <a:extLst>
              <a:ext uri="{FF2B5EF4-FFF2-40B4-BE49-F238E27FC236}">
                <a16:creationId xmlns="" xmlns:a16="http://schemas.microsoft.com/office/drawing/2014/main" id="{9B0D6237-0473-2E4E-932D-8305C6EB9B42}"/>
              </a:ext>
            </a:extLst>
          </p:cNvPr>
          <p:cNvSpPr txBox="1">
            <a:spLocks/>
          </p:cNvSpPr>
          <p:nvPr/>
        </p:nvSpPr>
        <p:spPr>
          <a:xfrm>
            <a:off x="6169078" y="1615560"/>
            <a:ext cx="4126230" cy="754417"/>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endParaRPr lang="ru-RU" sz="2000" kern="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7" name="Текст 2"/>
          <p:cNvSpPr>
            <a:spLocks noGrp="1"/>
          </p:cNvSpPr>
          <p:nvPr>
            <p:ph type="body" sz="quarter" idx="10"/>
          </p:nvPr>
        </p:nvSpPr>
        <p:spPr>
          <a:xfrm>
            <a:off x="390960" y="644995"/>
            <a:ext cx="11405671" cy="651395"/>
          </a:xfrm>
        </p:spPr>
        <p:txBody>
          <a:bodyPr/>
          <a:lstStyle/>
          <a:p>
            <a:r>
              <a:rPr lang="ru-RU" b="1" dirty="0" smtClean="0">
                <a:solidFill>
                  <a:srgbClr val="283583"/>
                </a:solidFill>
              </a:rPr>
              <a:t>ПОКАЗАТЕЛИ </a:t>
            </a:r>
            <a:r>
              <a:rPr lang="ru-RU" b="1" dirty="0">
                <a:solidFill>
                  <a:srgbClr val="283583"/>
                </a:solidFill>
              </a:rPr>
              <a:t>ФОРМЫ</a:t>
            </a:r>
          </a:p>
        </p:txBody>
      </p:sp>
      <p:sp>
        <p:nvSpPr>
          <p:cNvPr id="12" name="Прямоугольник 11"/>
          <p:cNvSpPr/>
          <p:nvPr/>
        </p:nvSpPr>
        <p:spPr>
          <a:xfrm>
            <a:off x="1322758" y="1753502"/>
            <a:ext cx="9692640" cy="369332"/>
          </a:xfrm>
          <a:prstGeom prst="rect">
            <a:avLst/>
          </a:prstGeom>
        </p:spPr>
        <p:txBody>
          <a:bodyPr wrap="square">
            <a:spAutoFit/>
          </a:bodyPr>
          <a:lstStyle/>
          <a:p>
            <a:pPr algn="ctr"/>
            <a:endParaRPr lang="ru-RU" dirty="0">
              <a:solidFill>
                <a:srgbClr val="283583"/>
              </a:solidFill>
            </a:endParaRPr>
          </a:p>
        </p:txBody>
      </p:sp>
      <p:sp>
        <p:nvSpPr>
          <p:cNvPr id="17" name="Прямоугольник 16"/>
          <p:cNvSpPr/>
          <p:nvPr/>
        </p:nvSpPr>
        <p:spPr>
          <a:xfrm>
            <a:off x="1733287" y="4080195"/>
            <a:ext cx="10007532" cy="369332"/>
          </a:xfrm>
          <a:prstGeom prst="rect">
            <a:avLst/>
          </a:prstGeom>
        </p:spPr>
        <p:txBody>
          <a:bodyPr wrap="square">
            <a:spAutoFit/>
          </a:bodyPr>
          <a:lstStyle/>
          <a:p>
            <a:pPr lvl="0" algn="just"/>
            <a:endParaRPr lang="ru-RU" spc="-10" dirty="0">
              <a:solidFill>
                <a:srgbClr val="4D4D4D"/>
              </a:solidFill>
              <a:cs typeface="Arial"/>
            </a:endParaRPr>
          </a:p>
        </p:txBody>
      </p:sp>
      <p:sp>
        <p:nvSpPr>
          <p:cNvPr id="21" name="Прямоугольник: скругленные углы 50">
            <a:extLst>
              <a:ext uri="{FF2B5EF4-FFF2-40B4-BE49-F238E27FC236}">
                <a16:creationId xmlns="" xmlns:a16="http://schemas.microsoft.com/office/drawing/2014/main" id="{E6FAEDFB-A57B-4143-9642-35B8CBBCCD1D}"/>
              </a:ext>
            </a:extLst>
          </p:cNvPr>
          <p:cNvSpPr/>
          <p:nvPr/>
        </p:nvSpPr>
        <p:spPr>
          <a:xfrm>
            <a:off x="1653027" y="1615560"/>
            <a:ext cx="9853207" cy="1328023"/>
          </a:xfrm>
          <a:prstGeom prst="roundRect">
            <a:avLst/>
          </a:prstGeom>
          <a:solidFill>
            <a:schemeClr val="bg1">
              <a:lumMod val="95000"/>
            </a:schemeClr>
          </a:solidFill>
          <a:ln w="19050">
            <a:solidFill>
              <a:srgbClr val="7F7F7F"/>
            </a:solidFill>
            <a:prstDash val="solid"/>
          </a:ln>
        </p:spPr>
        <p:txBody>
          <a:bodyPr wrap="square">
            <a:spAutoFit/>
          </a:bodyPr>
          <a:lstStyle/>
          <a:p>
            <a:pPr lvl="0" algn="just"/>
            <a:r>
              <a:rPr lang="ru-RU" dirty="0">
                <a:solidFill>
                  <a:srgbClr val="595959"/>
                </a:solidFill>
              </a:rPr>
              <a:t>Для контроля правильности заполнения </a:t>
            </a:r>
            <a:r>
              <a:rPr lang="ru-RU" dirty="0" smtClean="0">
                <a:solidFill>
                  <a:srgbClr val="595959"/>
                </a:solidFill>
              </a:rPr>
              <a:t>стр.11 </a:t>
            </a:r>
            <a:r>
              <a:rPr lang="ru-RU" dirty="0">
                <a:solidFill>
                  <a:srgbClr val="595959"/>
                </a:solidFill>
              </a:rPr>
              <a:t>«Численность работников списочного состава на конец отчетного квартала (включая находившихся в отпусках по беременности и родам, в отпуске по уходу за ребенком)» </a:t>
            </a:r>
            <a:br>
              <a:rPr lang="ru-RU" dirty="0">
                <a:solidFill>
                  <a:srgbClr val="595959"/>
                </a:solidFill>
              </a:rPr>
            </a:br>
            <a:r>
              <a:rPr lang="ru-RU" dirty="0" smtClean="0">
                <a:solidFill>
                  <a:srgbClr val="595959"/>
                </a:solidFill>
              </a:rPr>
              <a:t>                                         </a:t>
            </a:r>
            <a:r>
              <a:rPr lang="ru-RU" b="1" dirty="0" smtClean="0">
                <a:solidFill>
                  <a:srgbClr val="595959"/>
                </a:solidFill>
              </a:rPr>
              <a:t>НЕОБХОДИМО </a:t>
            </a:r>
            <a:r>
              <a:rPr lang="ru-RU" b="1" dirty="0">
                <a:solidFill>
                  <a:srgbClr val="595959"/>
                </a:solidFill>
              </a:rPr>
              <a:t>УЧЕСТЬ </a:t>
            </a:r>
            <a:r>
              <a:rPr lang="ru-RU" b="1" dirty="0" smtClean="0">
                <a:solidFill>
                  <a:srgbClr val="595959"/>
                </a:solidFill>
              </a:rPr>
              <a:t>СЛЕДУЮЩЕЕ:</a:t>
            </a:r>
            <a:endParaRPr lang="ru-RU" b="1" dirty="0">
              <a:solidFill>
                <a:srgbClr val="595959"/>
              </a:solidFill>
            </a:endParaRPr>
          </a:p>
        </p:txBody>
      </p:sp>
      <p:sp>
        <p:nvSpPr>
          <p:cNvPr id="22" name="Прямоугольник: скругленные углы 50">
            <a:extLst>
              <a:ext uri="{FF2B5EF4-FFF2-40B4-BE49-F238E27FC236}">
                <a16:creationId xmlns="" xmlns:a16="http://schemas.microsoft.com/office/drawing/2014/main" id="{E6FAEDFB-A57B-4143-9642-35B8CBBCCD1D}"/>
              </a:ext>
            </a:extLst>
          </p:cNvPr>
          <p:cNvSpPr/>
          <p:nvPr/>
        </p:nvSpPr>
        <p:spPr>
          <a:xfrm>
            <a:off x="1653026" y="3333746"/>
            <a:ext cx="2077725" cy="2308503"/>
          </a:xfrm>
          <a:prstGeom prst="roundRect">
            <a:avLst/>
          </a:prstGeom>
          <a:noFill/>
          <a:ln w="19050">
            <a:noFill/>
            <a:prstDash val="solid"/>
          </a:ln>
        </p:spPr>
        <p:txBody>
          <a:bodyPr wrap="square">
            <a:spAutoFit/>
          </a:bodyPr>
          <a:lstStyle/>
          <a:p>
            <a:pPr algn="ctr">
              <a:defRPr/>
            </a:pPr>
            <a:r>
              <a:rPr lang="ru-RU" sz="1200" spc="-10" dirty="0">
                <a:solidFill>
                  <a:srgbClr val="4D4D4D"/>
                </a:solidFill>
                <a:cs typeface="Arial"/>
              </a:rPr>
              <a:t>Численность работников списочного состава </a:t>
            </a:r>
          </a:p>
          <a:p>
            <a:pPr algn="ctr">
              <a:defRPr/>
            </a:pPr>
            <a:r>
              <a:rPr lang="ru-RU" sz="1200" i="1" u="sng" spc="-10" dirty="0">
                <a:solidFill>
                  <a:srgbClr val="4D4D4D"/>
                </a:solidFill>
                <a:cs typeface="Arial"/>
              </a:rPr>
              <a:t>на конец предыдущего квартала </a:t>
            </a:r>
            <a:r>
              <a:rPr lang="ru-RU" sz="1200" i="1" spc="-10" dirty="0">
                <a:solidFill>
                  <a:srgbClr val="4D4D4D"/>
                </a:solidFill>
                <a:cs typeface="Arial"/>
              </a:rPr>
              <a:t>(включая находившихся в отпусках по беременности и родам, в отпуске по уходу за ребенком)</a:t>
            </a:r>
          </a:p>
          <a:p>
            <a:pPr algn="ctr">
              <a:defRPr/>
            </a:pPr>
            <a:r>
              <a:rPr lang="ru-RU" sz="1200" spc="-10" dirty="0">
                <a:solidFill>
                  <a:srgbClr val="4D4D4D"/>
                </a:solidFill>
                <a:cs typeface="Arial"/>
              </a:rPr>
              <a:t>(</a:t>
            </a:r>
            <a:r>
              <a:rPr lang="ru-RU" sz="1200" spc="-10" dirty="0" smtClean="0">
                <a:solidFill>
                  <a:srgbClr val="4D4D4D"/>
                </a:solidFill>
                <a:cs typeface="Arial"/>
              </a:rPr>
              <a:t>стр.11)</a:t>
            </a:r>
            <a:endParaRPr lang="ru-RU" sz="1200" spc="-10" dirty="0">
              <a:solidFill>
                <a:srgbClr val="4D4D4D"/>
              </a:solidFill>
              <a:cs typeface="Arial"/>
            </a:endParaRPr>
          </a:p>
        </p:txBody>
      </p:sp>
      <p:sp>
        <p:nvSpPr>
          <p:cNvPr id="27" name="Прямоугольник: скругленные углы 50">
            <a:extLst>
              <a:ext uri="{FF2B5EF4-FFF2-40B4-BE49-F238E27FC236}">
                <a16:creationId xmlns="" xmlns:a16="http://schemas.microsoft.com/office/drawing/2014/main" id="{E6FAEDFB-A57B-4143-9642-35B8CBBCCD1D}"/>
              </a:ext>
            </a:extLst>
          </p:cNvPr>
          <p:cNvSpPr/>
          <p:nvPr/>
        </p:nvSpPr>
        <p:spPr>
          <a:xfrm>
            <a:off x="4356536" y="3873901"/>
            <a:ext cx="1814524" cy="1328023"/>
          </a:xfrm>
          <a:prstGeom prst="roundRect">
            <a:avLst/>
          </a:prstGeom>
          <a:solidFill>
            <a:schemeClr val="bg1">
              <a:lumMod val="95000"/>
            </a:schemeClr>
          </a:solidFill>
          <a:ln w="19050">
            <a:noFill/>
            <a:prstDash val="solid"/>
          </a:ln>
        </p:spPr>
        <p:txBody>
          <a:bodyPr wrap="square">
            <a:spAutoFit/>
          </a:bodyPr>
          <a:lstStyle/>
          <a:p>
            <a:pPr algn="ctr">
              <a:defRPr/>
            </a:pPr>
            <a:r>
              <a:rPr lang="ru-RU" sz="1200" spc="-10" dirty="0">
                <a:solidFill>
                  <a:srgbClr val="4D4D4D"/>
                </a:solidFill>
                <a:cs typeface="Arial"/>
              </a:rPr>
              <a:t>Численность принятых работников </a:t>
            </a:r>
            <a:r>
              <a:rPr lang="ru-RU" sz="1200" spc="-10" dirty="0" smtClean="0">
                <a:solidFill>
                  <a:srgbClr val="4D4D4D"/>
                </a:solidFill>
                <a:cs typeface="Arial"/>
              </a:rPr>
              <a:t>списочного состава</a:t>
            </a:r>
            <a:r>
              <a:rPr lang="ru-RU" sz="1200" spc="-10" dirty="0">
                <a:solidFill>
                  <a:srgbClr val="4D4D4D"/>
                </a:solidFill>
                <a:cs typeface="Arial"/>
              </a:rPr>
              <a:t/>
            </a:r>
            <a:br>
              <a:rPr lang="ru-RU" sz="1200" spc="-10" dirty="0">
                <a:solidFill>
                  <a:srgbClr val="4D4D4D"/>
                </a:solidFill>
                <a:cs typeface="Arial"/>
              </a:rPr>
            </a:br>
            <a:r>
              <a:rPr lang="ru-RU" sz="1200" i="1" spc="-10" dirty="0">
                <a:solidFill>
                  <a:srgbClr val="4D4D4D"/>
                </a:solidFill>
                <a:cs typeface="Arial"/>
              </a:rPr>
              <a:t>в отчетном квартале </a:t>
            </a:r>
            <a:r>
              <a:rPr lang="ru-RU" sz="1200" spc="-10" dirty="0">
                <a:solidFill>
                  <a:srgbClr val="4D4D4D"/>
                </a:solidFill>
                <a:cs typeface="Arial"/>
              </a:rPr>
              <a:t>(</a:t>
            </a:r>
            <a:r>
              <a:rPr lang="ru-RU" sz="1200" spc="-10" dirty="0" smtClean="0">
                <a:solidFill>
                  <a:srgbClr val="4D4D4D"/>
                </a:solidFill>
                <a:cs typeface="Arial"/>
              </a:rPr>
              <a:t>стр.05)</a:t>
            </a:r>
            <a:endParaRPr lang="ru-RU" sz="1200" spc="-10" dirty="0">
              <a:solidFill>
                <a:srgbClr val="4D4D4D"/>
              </a:solidFill>
              <a:cs typeface="Arial"/>
            </a:endParaRPr>
          </a:p>
        </p:txBody>
      </p:sp>
      <p:sp>
        <p:nvSpPr>
          <p:cNvPr id="29" name="Прямоугольник: скругленные углы 50">
            <a:extLst>
              <a:ext uri="{FF2B5EF4-FFF2-40B4-BE49-F238E27FC236}">
                <a16:creationId xmlns="" xmlns:a16="http://schemas.microsoft.com/office/drawing/2014/main" id="{E6FAEDFB-A57B-4143-9642-35B8CBBCCD1D}"/>
              </a:ext>
            </a:extLst>
          </p:cNvPr>
          <p:cNvSpPr/>
          <p:nvPr/>
        </p:nvSpPr>
        <p:spPr>
          <a:xfrm>
            <a:off x="6871165" y="3879113"/>
            <a:ext cx="1840953" cy="1339632"/>
          </a:xfrm>
          <a:prstGeom prst="roundRect">
            <a:avLst>
              <a:gd name="adj" fmla="val 18258"/>
            </a:avLst>
          </a:prstGeom>
          <a:solidFill>
            <a:schemeClr val="bg1">
              <a:lumMod val="95000"/>
            </a:schemeClr>
          </a:solidFill>
          <a:ln w="19050">
            <a:noFill/>
            <a:prstDash val="solid"/>
          </a:ln>
        </p:spPr>
        <p:txBody>
          <a:bodyPr wrap="square">
            <a:spAutoFit/>
          </a:bodyPr>
          <a:lstStyle/>
          <a:p>
            <a:pPr algn="ctr">
              <a:defRPr/>
            </a:pPr>
            <a:r>
              <a:rPr lang="ru-RU" sz="1200" spc="-10" dirty="0">
                <a:solidFill>
                  <a:srgbClr val="4D4D4D"/>
                </a:solidFill>
                <a:cs typeface="Arial"/>
              </a:rPr>
              <a:t>Численность выбывших работников </a:t>
            </a:r>
            <a:r>
              <a:rPr lang="ru-RU" sz="1200" spc="-10" dirty="0" smtClean="0">
                <a:solidFill>
                  <a:srgbClr val="4D4D4D"/>
                </a:solidFill>
                <a:cs typeface="Arial"/>
              </a:rPr>
              <a:t>списочного состава</a:t>
            </a:r>
            <a:r>
              <a:rPr lang="ru-RU" sz="1200" spc="-10" dirty="0">
                <a:solidFill>
                  <a:srgbClr val="4D4D4D"/>
                </a:solidFill>
                <a:cs typeface="Arial"/>
              </a:rPr>
              <a:t/>
            </a:r>
            <a:br>
              <a:rPr lang="ru-RU" sz="1200" spc="-10" dirty="0">
                <a:solidFill>
                  <a:srgbClr val="4D4D4D"/>
                </a:solidFill>
                <a:cs typeface="Arial"/>
              </a:rPr>
            </a:br>
            <a:r>
              <a:rPr lang="ru-RU" sz="1200" i="1" spc="-10" dirty="0">
                <a:solidFill>
                  <a:srgbClr val="4D4D4D"/>
                </a:solidFill>
                <a:cs typeface="Arial"/>
              </a:rPr>
              <a:t>в</a:t>
            </a:r>
            <a:r>
              <a:rPr lang="ru-RU" sz="1200" spc="-10" dirty="0">
                <a:solidFill>
                  <a:srgbClr val="4D4D4D"/>
                </a:solidFill>
                <a:cs typeface="Arial"/>
              </a:rPr>
              <a:t> </a:t>
            </a:r>
            <a:r>
              <a:rPr lang="ru-RU" sz="1200" i="1" spc="-10" dirty="0">
                <a:solidFill>
                  <a:srgbClr val="4D4D4D"/>
                </a:solidFill>
                <a:cs typeface="Arial"/>
              </a:rPr>
              <a:t>отчетном квартале </a:t>
            </a:r>
            <a:r>
              <a:rPr lang="ru-RU" sz="1200" spc="-10" dirty="0">
                <a:solidFill>
                  <a:srgbClr val="4D4D4D"/>
                </a:solidFill>
                <a:cs typeface="Arial"/>
              </a:rPr>
              <a:t>(</a:t>
            </a:r>
            <a:r>
              <a:rPr lang="ru-RU" sz="1200" spc="-10" dirty="0" smtClean="0">
                <a:solidFill>
                  <a:srgbClr val="4D4D4D"/>
                </a:solidFill>
                <a:cs typeface="Arial"/>
              </a:rPr>
              <a:t>стр.07)</a:t>
            </a:r>
            <a:endParaRPr lang="ru-RU" sz="1200" spc="-10" dirty="0">
              <a:solidFill>
                <a:srgbClr val="4D4D4D"/>
              </a:solidFill>
              <a:cs typeface="Arial"/>
            </a:endParaRPr>
          </a:p>
        </p:txBody>
      </p:sp>
      <p:sp>
        <p:nvSpPr>
          <p:cNvPr id="32" name="Прямоугольник: скругленные углы 50">
            <a:extLst>
              <a:ext uri="{FF2B5EF4-FFF2-40B4-BE49-F238E27FC236}">
                <a16:creationId xmlns="" xmlns:a16="http://schemas.microsoft.com/office/drawing/2014/main" id="{E6FAEDFB-A57B-4143-9642-35B8CBBCCD1D}"/>
              </a:ext>
            </a:extLst>
          </p:cNvPr>
          <p:cNvSpPr/>
          <p:nvPr/>
        </p:nvSpPr>
        <p:spPr>
          <a:xfrm>
            <a:off x="9461296" y="3295275"/>
            <a:ext cx="2022995" cy="2308503"/>
          </a:xfrm>
          <a:prstGeom prst="roundRect">
            <a:avLst/>
          </a:prstGeom>
          <a:solidFill>
            <a:schemeClr val="bg1">
              <a:lumMod val="95000"/>
            </a:schemeClr>
          </a:solidFill>
          <a:ln w="19050">
            <a:noFill/>
            <a:prstDash val="solid"/>
          </a:ln>
        </p:spPr>
        <p:txBody>
          <a:bodyPr wrap="square">
            <a:spAutoFit/>
          </a:bodyPr>
          <a:lstStyle/>
          <a:p>
            <a:pPr algn="ctr">
              <a:defRPr/>
            </a:pPr>
            <a:r>
              <a:rPr lang="ru-RU" sz="1200" spc="-10" dirty="0">
                <a:solidFill>
                  <a:srgbClr val="4D4D4D"/>
                </a:solidFill>
                <a:cs typeface="Arial"/>
              </a:rPr>
              <a:t>Численность работников списочного состава </a:t>
            </a:r>
          </a:p>
          <a:p>
            <a:pPr algn="ctr">
              <a:defRPr/>
            </a:pPr>
            <a:r>
              <a:rPr lang="ru-RU" sz="1200" i="1" u="sng" spc="-10" dirty="0">
                <a:solidFill>
                  <a:srgbClr val="4D4D4D"/>
                </a:solidFill>
                <a:cs typeface="Arial"/>
              </a:rPr>
              <a:t>на конец отчетного квартала </a:t>
            </a:r>
            <a:r>
              <a:rPr lang="ru-RU" sz="1200" i="1" spc="-10" dirty="0">
                <a:solidFill>
                  <a:srgbClr val="4D4D4D"/>
                </a:solidFill>
                <a:cs typeface="Arial"/>
              </a:rPr>
              <a:t>(включая находившихся в отпусках по беременности и родам, в отпуске по уходу за ребенком)</a:t>
            </a:r>
          </a:p>
          <a:p>
            <a:pPr algn="ctr">
              <a:defRPr/>
            </a:pPr>
            <a:r>
              <a:rPr lang="ru-RU" sz="1200" spc="-10" dirty="0">
                <a:solidFill>
                  <a:srgbClr val="4D4D4D"/>
                </a:solidFill>
                <a:cs typeface="Arial"/>
              </a:rPr>
              <a:t> (</a:t>
            </a:r>
            <a:r>
              <a:rPr lang="ru-RU" sz="1200" spc="-10" dirty="0" smtClean="0">
                <a:solidFill>
                  <a:srgbClr val="4D4D4D"/>
                </a:solidFill>
                <a:cs typeface="Arial"/>
              </a:rPr>
              <a:t>стр.11)</a:t>
            </a:r>
            <a:endParaRPr lang="ru-RU" sz="1200" spc="-10" dirty="0">
              <a:solidFill>
                <a:srgbClr val="4D4D4D"/>
              </a:solidFill>
              <a:cs typeface="Arial"/>
            </a:endParaRPr>
          </a:p>
        </p:txBody>
      </p:sp>
      <p:sp>
        <p:nvSpPr>
          <p:cNvPr id="35" name="Минус 34">
            <a:extLst>
              <a:ext uri="{FF2B5EF4-FFF2-40B4-BE49-F238E27FC236}">
                <a16:creationId xmlns:a16="http://schemas.microsoft.com/office/drawing/2014/main" xmlns="" id="{E8C767E5-04FA-44CB-93FA-172E8B8929CD}"/>
              </a:ext>
            </a:extLst>
          </p:cNvPr>
          <p:cNvSpPr/>
          <p:nvPr/>
        </p:nvSpPr>
        <p:spPr>
          <a:xfrm>
            <a:off x="6171060" y="3992327"/>
            <a:ext cx="700105" cy="914400"/>
          </a:xfrm>
          <a:prstGeom prst="mathMinus">
            <a:avLst/>
          </a:prstGeom>
          <a:solidFill>
            <a:srgbClr val="595959"/>
          </a:solid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ru-RU">
              <a:solidFill>
                <a:srgbClr val="595959"/>
              </a:solidFill>
            </a:endParaRPr>
          </a:p>
        </p:txBody>
      </p:sp>
      <p:sp>
        <p:nvSpPr>
          <p:cNvPr id="38" name="Плюс 37">
            <a:extLst>
              <a:ext uri="{FF2B5EF4-FFF2-40B4-BE49-F238E27FC236}">
                <a16:creationId xmlns:a16="http://schemas.microsoft.com/office/drawing/2014/main" xmlns="" id="{53CF4655-E1D4-4BE2-855A-B820405A656E}"/>
              </a:ext>
            </a:extLst>
          </p:cNvPr>
          <p:cNvSpPr/>
          <p:nvPr/>
        </p:nvSpPr>
        <p:spPr>
          <a:xfrm>
            <a:off x="3613214" y="4080195"/>
            <a:ext cx="914400" cy="670848"/>
          </a:xfrm>
          <a:prstGeom prst="mathPlus">
            <a:avLst/>
          </a:prstGeom>
          <a:solidFill>
            <a:srgbClr val="595959"/>
          </a:solid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ru-RU"/>
          </a:p>
        </p:txBody>
      </p:sp>
      <p:sp>
        <p:nvSpPr>
          <p:cNvPr id="39" name="Равно 38">
            <a:extLst>
              <a:ext uri="{FF2B5EF4-FFF2-40B4-BE49-F238E27FC236}">
                <a16:creationId xmlns:a16="http://schemas.microsoft.com/office/drawing/2014/main" xmlns="" id="{BCD3EF2D-6AAA-4889-B0C6-6BBD29D5E0FB}"/>
              </a:ext>
            </a:extLst>
          </p:cNvPr>
          <p:cNvSpPr/>
          <p:nvPr/>
        </p:nvSpPr>
        <p:spPr>
          <a:xfrm>
            <a:off x="8712118" y="4030650"/>
            <a:ext cx="555644" cy="769937"/>
          </a:xfrm>
          <a:prstGeom prst="mathEqual">
            <a:avLst/>
          </a:prstGeom>
          <a:solidFill>
            <a:srgbClr val="595959"/>
          </a:solid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ru-RU" sz="1200" dirty="0">
              <a:solidFill>
                <a:schemeClr val="tx1"/>
              </a:solidFill>
            </a:endParaRPr>
          </a:p>
        </p:txBody>
      </p:sp>
    </p:spTree>
    <p:extLst>
      <p:ext uri="{BB962C8B-B14F-4D97-AF65-F5344CB8AC3E}">
        <p14:creationId xmlns:p14="http://schemas.microsoft.com/office/powerpoint/2010/main" val="37063318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Текст 7">
            <a:extLst>
              <a:ext uri="{FF2B5EF4-FFF2-40B4-BE49-F238E27FC236}">
                <a16:creationId xmlns="" xmlns:a16="http://schemas.microsoft.com/office/drawing/2014/main" id="{B5761015-71A8-434D-A45F-33D2EF1CF484}"/>
              </a:ext>
            </a:extLst>
          </p:cNvPr>
          <p:cNvSpPr>
            <a:spLocks noGrp="1"/>
          </p:cNvSpPr>
          <p:nvPr>
            <p:ph type="body" sz="quarter" idx="11"/>
          </p:nvPr>
        </p:nvSpPr>
        <p:spPr>
          <a:xfrm>
            <a:off x="121920" y="1289050"/>
            <a:ext cx="5181600" cy="4317619"/>
          </a:xfrm>
        </p:spPr>
        <p:txBody>
          <a:bodyPr anchor="ctr" anchorCtr="0"/>
          <a:lstStyle/>
          <a:p>
            <a:pPr algn="ctr">
              <a:tabLst>
                <a:tab pos="449263" algn="r"/>
              </a:tabLst>
              <a:defRPr/>
            </a:pPr>
            <a:r>
              <a:rPr lang="ru-RU" sz="3500" dirty="0" smtClean="0"/>
              <a:t>МЕТОДОЛОГИЧЕСКИЕ  РАЗЪЯСНЕНИЯ</a:t>
            </a:r>
          </a:p>
          <a:p>
            <a:pPr algn="ctr">
              <a:lnSpc>
                <a:spcPct val="100000"/>
              </a:lnSpc>
              <a:spcBef>
                <a:spcPts val="0"/>
              </a:spcBef>
              <a:tabLst>
                <a:tab pos="449263" algn="r"/>
              </a:tabLst>
              <a:defRPr/>
            </a:pPr>
            <a:endParaRPr lang="ru-RU" sz="2400" dirty="0" smtClean="0"/>
          </a:p>
          <a:p>
            <a:pPr algn="ctr">
              <a:lnSpc>
                <a:spcPct val="100000"/>
              </a:lnSpc>
              <a:spcBef>
                <a:spcPts val="0"/>
              </a:spcBef>
              <a:tabLst>
                <a:tab pos="449263" algn="r"/>
              </a:tabLst>
              <a:defRPr/>
            </a:pPr>
            <a:r>
              <a:rPr lang="ru-RU" sz="2400" dirty="0" smtClean="0"/>
              <a:t>по форме № П-4 (НЗ)</a:t>
            </a:r>
          </a:p>
          <a:p>
            <a:pPr algn="ctr">
              <a:lnSpc>
                <a:spcPct val="100000"/>
              </a:lnSpc>
              <a:spcBef>
                <a:spcPts val="0"/>
              </a:spcBef>
              <a:tabLst>
                <a:tab pos="449263" algn="r"/>
              </a:tabLst>
              <a:defRPr/>
            </a:pPr>
            <a:r>
              <a:rPr lang="ru-RU" sz="2400" dirty="0" smtClean="0"/>
              <a:t>«Сведения о неполной занятости и движении работников» </a:t>
            </a:r>
          </a:p>
        </p:txBody>
      </p:sp>
      <p:sp>
        <p:nvSpPr>
          <p:cNvPr id="12" name="TextBox 11">
            <a:extLst>
              <a:ext uri="{FF2B5EF4-FFF2-40B4-BE49-F238E27FC236}">
                <a16:creationId xmlns="" xmlns:a16="http://schemas.microsoft.com/office/drawing/2014/main" id="{62B3942C-AF2A-9941-973B-2F7A0748C5C5}"/>
              </a:ext>
            </a:extLst>
          </p:cNvPr>
          <p:cNvSpPr txBox="1"/>
          <p:nvPr/>
        </p:nvSpPr>
        <p:spPr>
          <a:xfrm>
            <a:off x="5944723" y="1860838"/>
            <a:ext cx="755335" cy="707886"/>
          </a:xfrm>
          <a:prstGeom prst="rect">
            <a:avLst/>
          </a:prstGeom>
          <a:noFill/>
        </p:spPr>
        <p:txBody>
          <a:bodyPr wrap="square" rtlCol="0">
            <a:spAutoFit/>
          </a:bodyPr>
          <a:lstStyle/>
          <a:p>
            <a:r>
              <a:rPr lang="en-US" sz="4000" dirty="0">
                <a:solidFill>
                  <a:srgbClr val="E1002B"/>
                </a:solidFill>
                <a:latin typeface="Arial" panose="020B0604020202020204" pitchFamily="34" charset="0"/>
                <a:cs typeface="Arial" panose="020B0604020202020204" pitchFamily="34" charset="0"/>
              </a:rPr>
              <a:t>01</a:t>
            </a:r>
            <a:endParaRPr lang="ru-RU" sz="4000" dirty="0">
              <a:solidFill>
                <a:srgbClr val="E1002B"/>
              </a:solidFill>
              <a:latin typeface="Arial" panose="020B0604020202020204" pitchFamily="34" charset="0"/>
              <a:cs typeface="Arial" panose="020B0604020202020204" pitchFamily="34" charset="0"/>
            </a:endParaRPr>
          </a:p>
        </p:txBody>
      </p:sp>
      <p:sp>
        <p:nvSpPr>
          <p:cNvPr id="13" name="TextBox 12">
            <a:extLst>
              <a:ext uri="{FF2B5EF4-FFF2-40B4-BE49-F238E27FC236}">
                <a16:creationId xmlns="" xmlns:a16="http://schemas.microsoft.com/office/drawing/2014/main" id="{B14577E3-77E7-0642-A0BE-22BE0A730F5D}"/>
              </a:ext>
            </a:extLst>
          </p:cNvPr>
          <p:cNvSpPr txBox="1"/>
          <p:nvPr/>
        </p:nvSpPr>
        <p:spPr>
          <a:xfrm>
            <a:off x="5952130" y="3167517"/>
            <a:ext cx="755335" cy="707886"/>
          </a:xfrm>
          <a:prstGeom prst="rect">
            <a:avLst/>
          </a:prstGeom>
          <a:noFill/>
        </p:spPr>
        <p:txBody>
          <a:bodyPr wrap="square" rtlCol="0">
            <a:spAutoFit/>
          </a:bodyPr>
          <a:lstStyle/>
          <a:p>
            <a:r>
              <a:rPr lang="en-US" sz="4000" dirty="0">
                <a:solidFill>
                  <a:srgbClr val="E1002B"/>
                </a:solidFill>
                <a:latin typeface="Arial" panose="020B0604020202020204" pitchFamily="34" charset="0"/>
                <a:cs typeface="Arial" panose="020B0604020202020204" pitchFamily="34" charset="0"/>
              </a:rPr>
              <a:t>02</a:t>
            </a:r>
            <a:endParaRPr lang="ru-RU" sz="4000" dirty="0">
              <a:solidFill>
                <a:srgbClr val="E1002B"/>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 xmlns:a16="http://schemas.microsoft.com/office/drawing/2014/main" id="{A131323C-2055-584D-A86B-5B9C74DDA48E}"/>
              </a:ext>
            </a:extLst>
          </p:cNvPr>
          <p:cNvSpPr txBox="1"/>
          <p:nvPr/>
        </p:nvSpPr>
        <p:spPr>
          <a:xfrm>
            <a:off x="5952131" y="4474196"/>
            <a:ext cx="755335" cy="707886"/>
          </a:xfrm>
          <a:prstGeom prst="rect">
            <a:avLst/>
          </a:prstGeom>
          <a:noFill/>
        </p:spPr>
        <p:txBody>
          <a:bodyPr wrap="square" rtlCol="0">
            <a:spAutoFit/>
          </a:bodyPr>
          <a:lstStyle/>
          <a:p>
            <a:r>
              <a:rPr lang="en-US" sz="4000" dirty="0">
                <a:solidFill>
                  <a:srgbClr val="E1002B"/>
                </a:solidFill>
                <a:latin typeface="Arial" panose="020B0604020202020204" pitchFamily="34" charset="0"/>
                <a:cs typeface="Arial" panose="020B0604020202020204" pitchFamily="34" charset="0"/>
              </a:rPr>
              <a:t>03</a:t>
            </a:r>
            <a:endParaRPr lang="ru-RU" sz="4000" dirty="0">
              <a:solidFill>
                <a:srgbClr val="E1002B"/>
              </a:solidFill>
              <a:latin typeface="Arial" panose="020B0604020202020204" pitchFamily="34" charset="0"/>
              <a:cs typeface="Arial" panose="020B0604020202020204" pitchFamily="34" charset="0"/>
            </a:endParaRPr>
          </a:p>
        </p:txBody>
      </p:sp>
      <p:sp>
        <p:nvSpPr>
          <p:cNvPr id="17" name="Прямоугольник 16">
            <a:extLst>
              <a:ext uri="{FF2B5EF4-FFF2-40B4-BE49-F238E27FC236}">
                <a16:creationId xmlns="" xmlns:a16="http://schemas.microsoft.com/office/drawing/2014/main" id="{CE1E3910-F163-3C41-BC8C-4F60797C8CC1}"/>
              </a:ext>
            </a:extLst>
          </p:cNvPr>
          <p:cNvSpPr/>
          <p:nvPr/>
        </p:nvSpPr>
        <p:spPr>
          <a:xfrm>
            <a:off x="6794943" y="2055566"/>
            <a:ext cx="5046744" cy="369332"/>
          </a:xfrm>
          <a:prstGeom prst="rect">
            <a:avLst/>
          </a:prstGeom>
        </p:spPr>
        <p:txBody>
          <a:bodyPr wrap="square">
            <a:spAutoFit/>
          </a:bodyPr>
          <a:lstStyle/>
          <a:p>
            <a:pPr marL="26670">
              <a:lnSpc>
                <a:spcPct val="100000"/>
              </a:lnSpc>
              <a:spcBef>
                <a:spcPts val="1335"/>
              </a:spcBef>
            </a:pPr>
            <a:r>
              <a:rPr lang="ru-RU" dirty="0" smtClean="0">
                <a:solidFill>
                  <a:srgbClr val="595959"/>
                </a:solidFill>
              </a:rPr>
              <a:t>ОБЩИЕ ПОЛОЖЕНИЯ</a:t>
            </a:r>
            <a:endParaRPr lang="ru-RU" dirty="0">
              <a:solidFill>
                <a:srgbClr val="595959"/>
              </a:solidFill>
            </a:endParaRPr>
          </a:p>
        </p:txBody>
      </p:sp>
      <p:sp>
        <p:nvSpPr>
          <p:cNvPr id="18" name="Прямоугольник 17">
            <a:extLst>
              <a:ext uri="{FF2B5EF4-FFF2-40B4-BE49-F238E27FC236}">
                <a16:creationId xmlns="" xmlns:a16="http://schemas.microsoft.com/office/drawing/2014/main" id="{F0254615-4211-1E48-AC2F-83E3F0881460}"/>
              </a:ext>
            </a:extLst>
          </p:cNvPr>
          <p:cNvSpPr/>
          <p:nvPr/>
        </p:nvSpPr>
        <p:spPr>
          <a:xfrm>
            <a:off x="6797200" y="3229072"/>
            <a:ext cx="5046744" cy="646331"/>
          </a:xfrm>
          <a:prstGeom prst="rect">
            <a:avLst/>
          </a:prstGeom>
        </p:spPr>
        <p:txBody>
          <a:bodyPr wrap="square">
            <a:spAutoFit/>
          </a:bodyPr>
          <a:lstStyle/>
          <a:p>
            <a:pPr marL="26670">
              <a:spcBef>
                <a:spcPts val="1335"/>
              </a:spcBef>
            </a:pPr>
            <a:r>
              <a:rPr lang="ru-RU" dirty="0" smtClean="0">
                <a:solidFill>
                  <a:srgbClr val="595959"/>
                </a:solidFill>
              </a:rPr>
              <a:t>РАЗЪЯСНЕНИЯ ПО ЗАПОЛНЕНИЮ ПЕРВИЧНЫХ СТАТИСТИЧЕСКИХ ДАННЫХ</a:t>
            </a:r>
            <a:endParaRPr lang="ru-RU" dirty="0">
              <a:solidFill>
                <a:srgbClr val="595959"/>
              </a:solidFill>
            </a:endParaRPr>
          </a:p>
        </p:txBody>
      </p:sp>
      <p:sp>
        <p:nvSpPr>
          <p:cNvPr id="23" name="Прямоугольник 20">
            <a:extLst>
              <a:ext uri="{FF2B5EF4-FFF2-40B4-BE49-F238E27FC236}">
                <a16:creationId xmlns="" xmlns:a16="http://schemas.microsoft.com/office/drawing/2014/main" id="{9E4F9504-1360-421C-A382-95FBE1AD6407}"/>
              </a:ext>
            </a:extLst>
          </p:cNvPr>
          <p:cNvSpPr/>
          <p:nvPr/>
        </p:nvSpPr>
        <p:spPr>
          <a:xfrm>
            <a:off x="6794943" y="4633875"/>
            <a:ext cx="5046744" cy="369332"/>
          </a:xfrm>
          <a:prstGeom prst="rect">
            <a:avLst/>
          </a:prstGeom>
        </p:spPr>
        <p:txBody>
          <a:bodyPr wrap="square">
            <a:spAutoFit/>
          </a:bodyPr>
          <a:lstStyle/>
          <a:p>
            <a:pPr marL="26670">
              <a:lnSpc>
                <a:spcPct val="100000"/>
              </a:lnSpc>
              <a:spcBef>
                <a:spcPts val="1335"/>
              </a:spcBef>
            </a:pPr>
            <a:r>
              <a:rPr lang="ru-RU" dirty="0" smtClean="0">
                <a:solidFill>
                  <a:srgbClr val="595959"/>
                </a:solidFill>
              </a:rPr>
              <a:t>ОБРАТИТЕ ВНИМАНИЕ</a:t>
            </a:r>
            <a:endParaRPr lang="ru-RU" dirty="0">
              <a:solidFill>
                <a:srgbClr val="595959"/>
              </a:solidFill>
            </a:endParaRPr>
          </a:p>
        </p:txBody>
      </p:sp>
    </p:spTree>
    <p:extLst>
      <p:ext uri="{BB962C8B-B14F-4D97-AF65-F5344CB8AC3E}">
        <p14:creationId xmlns:p14="http://schemas.microsoft.com/office/powerpoint/2010/main" val="34143359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Рисунок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08" y="0"/>
            <a:ext cx="12187592" cy="6857234"/>
          </a:xfrm>
          <a:prstGeom prst="rect">
            <a:avLst/>
          </a:prstGeom>
        </p:spPr>
      </p:pic>
      <p:sp>
        <p:nvSpPr>
          <p:cNvPr id="45" name="Текст 10">
            <a:extLst>
              <a:ext uri="{FF2B5EF4-FFF2-40B4-BE49-F238E27FC236}">
                <a16:creationId xmlns="" xmlns:a16="http://schemas.microsoft.com/office/drawing/2014/main" id="{9B0D6237-0473-2E4E-932D-8305C6EB9B42}"/>
              </a:ext>
            </a:extLst>
          </p:cNvPr>
          <p:cNvSpPr txBox="1">
            <a:spLocks/>
          </p:cNvSpPr>
          <p:nvPr/>
        </p:nvSpPr>
        <p:spPr>
          <a:xfrm>
            <a:off x="294356" y="1560959"/>
            <a:ext cx="4126230" cy="754417"/>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endParaRPr lang="ru-RU" sz="2000" kern="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52" name="Текст 10">
            <a:extLst>
              <a:ext uri="{FF2B5EF4-FFF2-40B4-BE49-F238E27FC236}">
                <a16:creationId xmlns="" xmlns:a16="http://schemas.microsoft.com/office/drawing/2014/main" id="{9B0D6237-0473-2E4E-932D-8305C6EB9B42}"/>
              </a:ext>
            </a:extLst>
          </p:cNvPr>
          <p:cNvSpPr txBox="1">
            <a:spLocks/>
          </p:cNvSpPr>
          <p:nvPr/>
        </p:nvSpPr>
        <p:spPr>
          <a:xfrm>
            <a:off x="6346564" y="1615560"/>
            <a:ext cx="4126230" cy="754417"/>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endParaRPr lang="ru-RU" sz="2000" kern="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54" name="Текст 10">
            <a:extLst>
              <a:ext uri="{FF2B5EF4-FFF2-40B4-BE49-F238E27FC236}">
                <a16:creationId xmlns="" xmlns:a16="http://schemas.microsoft.com/office/drawing/2014/main" id="{9B0D6237-0473-2E4E-932D-8305C6EB9B42}"/>
              </a:ext>
            </a:extLst>
          </p:cNvPr>
          <p:cNvSpPr txBox="1">
            <a:spLocks/>
          </p:cNvSpPr>
          <p:nvPr/>
        </p:nvSpPr>
        <p:spPr>
          <a:xfrm>
            <a:off x="6169078" y="1615560"/>
            <a:ext cx="4126230" cy="754417"/>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endParaRPr lang="ru-RU" sz="2000" kern="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7" name="Текст 2"/>
          <p:cNvSpPr>
            <a:spLocks noGrp="1"/>
          </p:cNvSpPr>
          <p:nvPr>
            <p:ph type="body" sz="quarter" idx="10"/>
          </p:nvPr>
        </p:nvSpPr>
        <p:spPr>
          <a:xfrm>
            <a:off x="390960" y="644995"/>
            <a:ext cx="11405671" cy="651395"/>
          </a:xfrm>
        </p:spPr>
        <p:txBody>
          <a:bodyPr/>
          <a:lstStyle/>
          <a:p>
            <a:r>
              <a:rPr lang="ru-RU" b="1" dirty="0" smtClean="0">
                <a:solidFill>
                  <a:srgbClr val="283583"/>
                </a:solidFill>
              </a:rPr>
              <a:t>ПОКАЗАТЕЛИ </a:t>
            </a:r>
            <a:r>
              <a:rPr lang="ru-RU" b="1" dirty="0">
                <a:solidFill>
                  <a:srgbClr val="283583"/>
                </a:solidFill>
              </a:rPr>
              <a:t>ФОРМЫ</a:t>
            </a:r>
          </a:p>
        </p:txBody>
      </p:sp>
      <p:sp>
        <p:nvSpPr>
          <p:cNvPr id="12" name="Прямоугольник 11"/>
          <p:cNvSpPr/>
          <p:nvPr/>
        </p:nvSpPr>
        <p:spPr>
          <a:xfrm>
            <a:off x="1425827" y="3382920"/>
            <a:ext cx="10314991" cy="2923877"/>
          </a:xfrm>
          <a:prstGeom prst="rect">
            <a:avLst/>
          </a:prstGeom>
        </p:spPr>
        <p:txBody>
          <a:bodyPr wrap="square">
            <a:spAutoFit/>
          </a:bodyPr>
          <a:lstStyle/>
          <a:p>
            <a:pPr algn="ctr"/>
            <a:r>
              <a:rPr lang="ru-RU" b="1" dirty="0">
                <a:solidFill>
                  <a:srgbClr val="283583"/>
                </a:solidFill>
                <a:cs typeface="Arial" panose="020B0604020202020204" pitchFamily="34" charset="0"/>
              </a:rPr>
              <a:t>Строка 13 - </a:t>
            </a:r>
            <a:r>
              <a:rPr lang="ru-RU" dirty="0">
                <a:solidFill>
                  <a:srgbClr val="283583"/>
                </a:solidFill>
                <a:cs typeface="Arial" panose="020B0604020202020204" pitchFamily="34" charset="0"/>
              </a:rPr>
              <a:t>Численность работников списочного состава, намеченных к высвобождению в следующем квартале </a:t>
            </a:r>
            <a:endParaRPr lang="ru-RU" dirty="0" smtClean="0">
              <a:solidFill>
                <a:srgbClr val="283583"/>
              </a:solidFill>
              <a:cs typeface="Arial" panose="020B0604020202020204" pitchFamily="34" charset="0"/>
            </a:endParaRPr>
          </a:p>
          <a:p>
            <a:pPr algn="ctr"/>
            <a:endParaRPr lang="ru-RU" dirty="0" smtClean="0">
              <a:solidFill>
                <a:srgbClr val="283583"/>
              </a:solidFill>
              <a:cs typeface="Arial" panose="020B0604020202020204" pitchFamily="34" charset="0"/>
            </a:endParaRPr>
          </a:p>
          <a:p>
            <a:pPr algn="just"/>
            <a:r>
              <a:rPr lang="ru-RU" sz="1600" dirty="0" smtClean="0">
                <a:solidFill>
                  <a:srgbClr val="4D4D4D"/>
                </a:solidFill>
              </a:rPr>
              <a:t>Численность работников списочного состава, намеченных к высвобождению в следующем квартале, в связи с ликвидацией предприятий, учреждений, организаций либо сокращением численности или штата работников, следует показать по строке 13.</a:t>
            </a:r>
          </a:p>
          <a:p>
            <a:pPr algn="just"/>
            <a:endParaRPr lang="ru-RU" sz="1600" dirty="0">
              <a:solidFill>
                <a:srgbClr val="4D4D4D"/>
              </a:solidFill>
            </a:endParaRPr>
          </a:p>
          <a:p>
            <a:pPr lvl="0"/>
            <a:r>
              <a:rPr lang="ru-RU" sz="1600" b="1" spc="-10" dirty="0">
                <a:solidFill>
                  <a:srgbClr val="4D4D4D"/>
                </a:solidFill>
                <a:cs typeface="Arial"/>
              </a:rPr>
              <a:t>Не включать</a:t>
            </a:r>
            <a:r>
              <a:rPr lang="ru-RU" sz="1600" spc="-10" dirty="0">
                <a:solidFill>
                  <a:srgbClr val="4D4D4D"/>
                </a:solidFill>
                <a:cs typeface="Arial"/>
              </a:rPr>
              <a:t>: </a:t>
            </a:r>
            <a:endParaRPr lang="ru-RU" sz="1600" spc="-10" dirty="0" smtClean="0">
              <a:solidFill>
                <a:srgbClr val="4D4D4D"/>
              </a:solidFill>
              <a:cs typeface="Arial"/>
            </a:endParaRPr>
          </a:p>
          <a:p>
            <a:r>
              <a:rPr lang="ru-RU" sz="1600" spc="-10" dirty="0" smtClean="0">
                <a:solidFill>
                  <a:srgbClr val="4D4D4D"/>
                </a:solidFill>
                <a:cs typeface="Arial"/>
              </a:rPr>
              <a:t>- работников</a:t>
            </a:r>
            <a:r>
              <a:rPr lang="ru-RU" sz="1600" spc="-10" dirty="0">
                <a:solidFill>
                  <a:srgbClr val="4D4D4D"/>
                </a:solidFill>
                <a:cs typeface="Arial"/>
              </a:rPr>
              <a:t>, у которых </a:t>
            </a:r>
            <a:r>
              <a:rPr lang="ru-RU" sz="1600" spc="-10" dirty="0" smtClean="0">
                <a:solidFill>
                  <a:srgbClr val="4D4D4D"/>
                </a:solidFill>
                <a:cs typeface="Arial"/>
              </a:rPr>
              <a:t>в следующем квартале истекает </a:t>
            </a:r>
            <a:r>
              <a:rPr lang="ru-RU" sz="1600" spc="-10" dirty="0">
                <a:solidFill>
                  <a:srgbClr val="4D4D4D"/>
                </a:solidFill>
                <a:cs typeface="Arial"/>
              </a:rPr>
              <a:t>срок </a:t>
            </a:r>
            <a:r>
              <a:rPr lang="ru-RU" sz="1600" spc="-10" dirty="0" smtClean="0">
                <a:solidFill>
                  <a:srgbClr val="4D4D4D"/>
                </a:solidFill>
                <a:cs typeface="Arial"/>
              </a:rPr>
              <a:t>срочного трудового договора;</a:t>
            </a:r>
            <a:endParaRPr lang="ru-RU" sz="1600" spc="-10" dirty="0">
              <a:solidFill>
                <a:srgbClr val="4D4D4D"/>
              </a:solidFill>
              <a:cs typeface="Arial"/>
            </a:endParaRPr>
          </a:p>
          <a:p>
            <a:pPr lvl="0"/>
            <a:r>
              <a:rPr lang="ru-RU" sz="1600" spc="-10" dirty="0">
                <a:solidFill>
                  <a:srgbClr val="4D4D4D"/>
                </a:solidFill>
                <a:cs typeface="Arial"/>
              </a:rPr>
              <a:t>- работников, увольняющихся в следующем квартале в связи с выходом на пенсию</a:t>
            </a:r>
          </a:p>
          <a:p>
            <a:pPr algn="ctr"/>
            <a:endParaRPr lang="ru-RU" dirty="0">
              <a:solidFill>
                <a:srgbClr val="283583"/>
              </a:solidFill>
            </a:endParaRPr>
          </a:p>
        </p:txBody>
      </p:sp>
      <p:sp>
        <p:nvSpPr>
          <p:cNvPr id="15" name="Прямоугольник 14"/>
          <p:cNvSpPr/>
          <p:nvPr/>
        </p:nvSpPr>
        <p:spPr>
          <a:xfrm>
            <a:off x="1425828" y="3198254"/>
            <a:ext cx="9692640" cy="369332"/>
          </a:xfrm>
          <a:prstGeom prst="rect">
            <a:avLst/>
          </a:prstGeom>
        </p:spPr>
        <p:txBody>
          <a:bodyPr wrap="square">
            <a:spAutoFit/>
          </a:bodyPr>
          <a:lstStyle/>
          <a:p>
            <a:pPr algn="ctr"/>
            <a:endParaRPr lang="ru-RU" dirty="0">
              <a:solidFill>
                <a:srgbClr val="283583"/>
              </a:solidFill>
            </a:endParaRPr>
          </a:p>
        </p:txBody>
      </p:sp>
      <p:sp>
        <p:nvSpPr>
          <p:cNvPr id="17" name="Прямоугольник 16"/>
          <p:cNvSpPr/>
          <p:nvPr/>
        </p:nvSpPr>
        <p:spPr>
          <a:xfrm>
            <a:off x="1733287" y="4080195"/>
            <a:ext cx="10007532" cy="369332"/>
          </a:xfrm>
          <a:prstGeom prst="rect">
            <a:avLst/>
          </a:prstGeom>
        </p:spPr>
        <p:txBody>
          <a:bodyPr wrap="square">
            <a:spAutoFit/>
          </a:bodyPr>
          <a:lstStyle/>
          <a:p>
            <a:pPr lvl="0" algn="just"/>
            <a:endParaRPr lang="ru-RU" spc="-10" dirty="0">
              <a:solidFill>
                <a:srgbClr val="4D4D4D"/>
              </a:solidFill>
              <a:cs typeface="Arial"/>
            </a:endParaRPr>
          </a:p>
        </p:txBody>
      </p:sp>
      <p:sp>
        <p:nvSpPr>
          <p:cNvPr id="21" name="Прямоугольник 20"/>
          <p:cNvSpPr/>
          <p:nvPr/>
        </p:nvSpPr>
        <p:spPr>
          <a:xfrm>
            <a:off x="1322758" y="1753502"/>
            <a:ext cx="9692640" cy="646331"/>
          </a:xfrm>
          <a:prstGeom prst="rect">
            <a:avLst/>
          </a:prstGeom>
        </p:spPr>
        <p:txBody>
          <a:bodyPr wrap="square">
            <a:spAutoFit/>
          </a:bodyPr>
          <a:lstStyle/>
          <a:p>
            <a:pPr algn="ctr"/>
            <a:r>
              <a:rPr lang="ru-RU" b="1" dirty="0" smtClean="0">
                <a:solidFill>
                  <a:srgbClr val="283583"/>
                </a:solidFill>
                <a:cs typeface="Arial" panose="020B0604020202020204" pitchFamily="34" charset="0"/>
              </a:rPr>
              <a:t>Строка 12 - </a:t>
            </a:r>
            <a:r>
              <a:rPr lang="ru-RU" dirty="0" smtClean="0">
                <a:solidFill>
                  <a:srgbClr val="283583"/>
                </a:solidFill>
                <a:cs typeface="Arial" panose="020B0604020202020204" pitchFamily="34" charset="0"/>
              </a:rPr>
              <a:t>Численность требуемых на конец отчетного квартала работников списочного состава, которых предполагается принять на вакантные рабочие места</a:t>
            </a:r>
            <a:endParaRPr lang="ru-RU" dirty="0">
              <a:solidFill>
                <a:srgbClr val="283583"/>
              </a:solidFill>
            </a:endParaRPr>
          </a:p>
        </p:txBody>
      </p:sp>
      <p:cxnSp>
        <p:nvCxnSpPr>
          <p:cNvPr id="22" name="Прямая соединительная линия 21">
            <a:extLst>
              <a:ext uri="{FF2B5EF4-FFF2-40B4-BE49-F238E27FC236}">
                <a16:creationId xmlns="" xmlns:a16="http://schemas.microsoft.com/office/drawing/2014/main" id="{BB9D4D57-5261-4634-AF6B-04433BB501CB}"/>
              </a:ext>
            </a:extLst>
          </p:cNvPr>
          <p:cNvCxnSpPr>
            <a:cxnSpLocks/>
          </p:cNvCxnSpPr>
          <p:nvPr/>
        </p:nvCxnSpPr>
        <p:spPr>
          <a:xfrm flipV="1">
            <a:off x="1264597" y="2901409"/>
            <a:ext cx="10532033" cy="13549"/>
          </a:xfrm>
          <a:prstGeom prst="line">
            <a:avLst/>
          </a:prstGeom>
          <a:ln w="19050">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981908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Рисунок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08" y="0"/>
            <a:ext cx="12187592" cy="6857234"/>
          </a:xfrm>
          <a:prstGeom prst="rect">
            <a:avLst/>
          </a:prstGeom>
        </p:spPr>
      </p:pic>
      <p:sp>
        <p:nvSpPr>
          <p:cNvPr id="45" name="Текст 10">
            <a:extLst>
              <a:ext uri="{FF2B5EF4-FFF2-40B4-BE49-F238E27FC236}">
                <a16:creationId xmlns="" xmlns:a16="http://schemas.microsoft.com/office/drawing/2014/main" id="{9B0D6237-0473-2E4E-932D-8305C6EB9B42}"/>
              </a:ext>
            </a:extLst>
          </p:cNvPr>
          <p:cNvSpPr txBox="1">
            <a:spLocks/>
          </p:cNvSpPr>
          <p:nvPr/>
        </p:nvSpPr>
        <p:spPr>
          <a:xfrm>
            <a:off x="294356" y="1560959"/>
            <a:ext cx="4126230" cy="754417"/>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endParaRPr lang="ru-RU" sz="2000" kern="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52" name="Текст 10">
            <a:extLst>
              <a:ext uri="{FF2B5EF4-FFF2-40B4-BE49-F238E27FC236}">
                <a16:creationId xmlns="" xmlns:a16="http://schemas.microsoft.com/office/drawing/2014/main" id="{9B0D6237-0473-2E4E-932D-8305C6EB9B42}"/>
              </a:ext>
            </a:extLst>
          </p:cNvPr>
          <p:cNvSpPr txBox="1">
            <a:spLocks/>
          </p:cNvSpPr>
          <p:nvPr/>
        </p:nvSpPr>
        <p:spPr>
          <a:xfrm>
            <a:off x="6346564" y="1615560"/>
            <a:ext cx="4126230" cy="754417"/>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endParaRPr lang="ru-RU" sz="2000" kern="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54" name="Текст 10">
            <a:extLst>
              <a:ext uri="{FF2B5EF4-FFF2-40B4-BE49-F238E27FC236}">
                <a16:creationId xmlns="" xmlns:a16="http://schemas.microsoft.com/office/drawing/2014/main" id="{9B0D6237-0473-2E4E-932D-8305C6EB9B42}"/>
              </a:ext>
            </a:extLst>
          </p:cNvPr>
          <p:cNvSpPr txBox="1">
            <a:spLocks/>
          </p:cNvSpPr>
          <p:nvPr/>
        </p:nvSpPr>
        <p:spPr>
          <a:xfrm>
            <a:off x="6169078" y="1615560"/>
            <a:ext cx="4126230" cy="754417"/>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endParaRPr lang="ru-RU" sz="2000" kern="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7" name="Текст 2"/>
          <p:cNvSpPr>
            <a:spLocks noGrp="1"/>
          </p:cNvSpPr>
          <p:nvPr>
            <p:ph type="body" sz="quarter" idx="10"/>
          </p:nvPr>
        </p:nvSpPr>
        <p:spPr>
          <a:xfrm>
            <a:off x="390960" y="644995"/>
            <a:ext cx="11405671" cy="651395"/>
          </a:xfrm>
        </p:spPr>
        <p:txBody>
          <a:bodyPr/>
          <a:lstStyle/>
          <a:p>
            <a:r>
              <a:rPr lang="ru-RU" b="1" dirty="0" smtClean="0">
                <a:solidFill>
                  <a:srgbClr val="283583"/>
                </a:solidFill>
              </a:rPr>
              <a:t>ПОКАЗАТЕЛИ </a:t>
            </a:r>
            <a:r>
              <a:rPr lang="ru-RU" b="1" dirty="0">
                <a:solidFill>
                  <a:srgbClr val="283583"/>
                </a:solidFill>
              </a:rPr>
              <a:t>ФОРМЫ</a:t>
            </a:r>
          </a:p>
        </p:txBody>
      </p:sp>
      <p:sp>
        <p:nvSpPr>
          <p:cNvPr id="15" name="Прямоугольник 14"/>
          <p:cNvSpPr/>
          <p:nvPr/>
        </p:nvSpPr>
        <p:spPr>
          <a:xfrm>
            <a:off x="1425828" y="3198254"/>
            <a:ext cx="9692640" cy="369332"/>
          </a:xfrm>
          <a:prstGeom prst="rect">
            <a:avLst/>
          </a:prstGeom>
        </p:spPr>
        <p:txBody>
          <a:bodyPr wrap="square">
            <a:spAutoFit/>
          </a:bodyPr>
          <a:lstStyle/>
          <a:p>
            <a:pPr algn="ctr"/>
            <a:endParaRPr lang="ru-RU" dirty="0">
              <a:solidFill>
                <a:srgbClr val="283583"/>
              </a:solidFill>
            </a:endParaRPr>
          </a:p>
        </p:txBody>
      </p:sp>
      <p:sp>
        <p:nvSpPr>
          <p:cNvPr id="17" name="Прямоугольник 16"/>
          <p:cNvSpPr/>
          <p:nvPr/>
        </p:nvSpPr>
        <p:spPr>
          <a:xfrm>
            <a:off x="1733287" y="4080195"/>
            <a:ext cx="10007532" cy="369332"/>
          </a:xfrm>
          <a:prstGeom prst="rect">
            <a:avLst/>
          </a:prstGeom>
        </p:spPr>
        <p:txBody>
          <a:bodyPr wrap="square">
            <a:spAutoFit/>
          </a:bodyPr>
          <a:lstStyle/>
          <a:p>
            <a:pPr lvl="0" algn="just"/>
            <a:endParaRPr lang="ru-RU" spc="-10" dirty="0">
              <a:solidFill>
                <a:srgbClr val="4D4D4D"/>
              </a:solidFill>
              <a:cs typeface="Arial"/>
            </a:endParaRPr>
          </a:p>
        </p:txBody>
      </p:sp>
      <p:sp>
        <p:nvSpPr>
          <p:cNvPr id="21" name="Прямоугольник 20"/>
          <p:cNvSpPr/>
          <p:nvPr/>
        </p:nvSpPr>
        <p:spPr>
          <a:xfrm>
            <a:off x="1425828" y="1615560"/>
            <a:ext cx="9692640" cy="590931"/>
          </a:xfrm>
          <a:prstGeom prst="rect">
            <a:avLst/>
          </a:prstGeom>
        </p:spPr>
        <p:txBody>
          <a:bodyPr wrap="square">
            <a:spAutoFit/>
          </a:bodyPr>
          <a:lstStyle/>
          <a:p>
            <a:pPr marL="271463" lvl="0" algn="just" defTabSz="889000">
              <a:lnSpc>
                <a:spcPct val="90000"/>
              </a:lnSpc>
              <a:spcBef>
                <a:spcPct val="0"/>
              </a:spcBef>
              <a:spcAft>
                <a:spcPct val="35000"/>
              </a:spcAft>
            </a:pPr>
            <a:r>
              <a:rPr lang="ru-RU" b="1" dirty="0" smtClean="0">
                <a:solidFill>
                  <a:srgbClr val="283583"/>
                </a:solidFill>
                <a:cs typeface="Arial" panose="020B0604020202020204" pitchFamily="34" charset="0"/>
              </a:rPr>
              <a:t>Строка 14 - </a:t>
            </a:r>
            <a:r>
              <a:rPr lang="ru-RU" dirty="0">
                <a:solidFill>
                  <a:srgbClr val="283583"/>
                </a:solidFill>
              </a:rPr>
              <a:t>Численность женщин, находящихся в отпуске по уходу за ребенком до достижения им возраста 1,5 лет, на конец отчетного квартала</a:t>
            </a:r>
          </a:p>
        </p:txBody>
      </p:sp>
      <p:sp>
        <p:nvSpPr>
          <p:cNvPr id="13" name="Прямоугольник 12"/>
          <p:cNvSpPr/>
          <p:nvPr/>
        </p:nvSpPr>
        <p:spPr>
          <a:xfrm>
            <a:off x="1425828" y="2464254"/>
            <a:ext cx="9692640" cy="590931"/>
          </a:xfrm>
          <a:prstGeom prst="rect">
            <a:avLst/>
          </a:prstGeom>
        </p:spPr>
        <p:txBody>
          <a:bodyPr wrap="square">
            <a:spAutoFit/>
          </a:bodyPr>
          <a:lstStyle/>
          <a:p>
            <a:pPr marL="271463" lvl="0" algn="just" defTabSz="889000">
              <a:lnSpc>
                <a:spcPct val="90000"/>
              </a:lnSpc>
              <a:spcBef>
                <a:spcPct val="0"/>
              </a:spcBef>
              <a:spcAft>
                <a:spcPct val="35000"/>
              </a:spcAft>
            </a:pPr>
            <a:r>
              <a:rPr lang="ru-RU" b="1" dirty="0" smtClean="0">
                <a:solidFill>
                  <a:srgbClr val="283583"/>
                </a:solidFill>
                <a:cs typeface="Arial" panose="020B0604020202020204" pitchFamily="34" charset="0"/>
              </a:rPr>
              <a:t>Строка 15 - </a:t>
            </a:r>
            <a:r>
              <a:rPr lang="ru-RU" dirty="0">
                <a:solidFill>
                  <a:srgbClr val="283583"/>
                </a:solidFill>
              </a:rPr>
              <a:t>Численность женщин, находящихся в отпуске по уходу за ребенком в возрасте от 1,5 до 3 лет, на конец отчетного квартала</a:t>
            </a:r>
          </a:p>
        </p:txBody>
      </p:sp>
      <p:sp>
        <p:nvSpPr>
          <p:cNvPr id="16" name="Прямоугольник 15"/>
          <p:cNvSpPr/>
          <p:nvPr/>
        </p:nvSpPr>
        <p:spPr>
          <a:xfrm>
            <a:off x="1425828" y="3222321"/>
            <a:ext cx="10119995" cy="830997"/>
          </a:xfrm>
          <a:prstGeom prst="rect">
            <a:avLst/>
          </a:prstGeom>
        </p:spPr>
        <p:txBody>
          <a:bodyPr wrap="square">
            <a:spAutoFit/>
          </a:bodyPr>
          <a:lstStyle/>
          <a:p>
            <a:pPr lvl="0" algn="just" defTabSz="800100">
              <a:spcBef>
                <a:spcPct val="0"/>
              </a:spcBef>
            </a:pPr>
            <a:r>
              <a:rPr lang="ru-RU" sz="1600" spc="-10" dirty="0">
                <a:solidFill>
                  <a:srgbClr val="4D4D4D"/>
                </a:solidFill>
                <a:cs typeface="Arial"/>
              </a:rPr>
              <a:t>В </a:t>
            </a:r>
            <a:r>
              <a:rPr lang="ru-RU" sz="1600" b="1" spc="-10" dirty="0">
                <a:solidFill>
                  <a:srgbClr val="4D4D4D"/>
                </a:solidFill>
                <a:cs typeface="Arial"/>
              </a:rPr>
              <a:t>строках </a:t>
            </a:r>
            <a:r>
              <a:rPr lang="ru-RU" sz="1600" b="1" spc="-10" dirty="0" smtClean="0">
                <a:solidFill>
                  <a:srgbClr val="4D4D4D"/>
                </a:solidFill>
                <a:cs typeface="Arial"/>
              </a:rPr>
              <a:t>14, 15 </a:t>
            </a:r>
            <a:r>
              <a:rPr lang="ru-RU" sz="1600" spc="-10" dirty="0">
                <a:solidFill>
                  <a:srgbClr val="4D4D4D"/>
                </a:solidFill>
                <a:cs typeface="Arial"/>
              </a:rPr>
              <a:t>учитывается </a:t>
            </a:r>
            <a:r>
              <a:rPr lang="ru-RU" sz="1600" b="1" spc="-10" dirty="0">
                <a:solidFill>
                  <a:srgbClr val="4D4D4D"/>
                </a:solidFill>
                <a:cs typeface="Arial"/>
              </a:rPr>
              <a:t>только численность женщин</a:t>
            </a:r>
            <a:r>
              <a:rPr lang="ru-RU" sz="1600" spc="-10" dirty="0">
                <a:solidFill>
                  <a:srgbClr val="4D4D4D"/>
                </a:solidFill>
                <a:cs typeface="Arial"/>
              </a:rPr>
              <a:t>, находившихся в отпуске по уходу за ребенком, и состоящих в списочном составе организации. Отец, бабушка, дед или другие </a:t>
            </a:r>
            <a:r>
              <a:rPr lang="ru-RU" sz="1600" spc="-10" dirty="0" smtClean="0">
                <a:solidFill>
                  <a:srgbClr val="4D4D4D"/>
                </a:solidFill>
                <a:cs typeface="Arial"/>
              </a:rPr>
              <a:t>родственники, находящиеся в отпуске по уходу за ребенком, </a:t>
            </a:r>
            <a:r>
              <a:rPr lang="ru-RU" sz="1600" spc="-10" dirty="0">
                <a:solidFill>
                  <a:srgbClr val="4D4D4D"/>
                </a:solidFill>
                <a:cs typeface="Arial"/>
              </a:rPr>
              <a:t>в строках </a:t>
            </a:r>
            <a:r>
              <a:rPr lang="ru-RU" sz="1600" spc="-10" dirty="0" smtClean="0">
                <a:solidFill>
                  <a:srgbClr val="4D4D4D"/>
                </a:solidFill>
                <a:cs typeface="Arial"/>
              </a:rPr>
              <a:t>14, 15 </a:t>
            </a:r>
            <a:r>
              <a:rPr lang="ru-RU" sz="1600" u="sng" spc="-10" dirty="0">
                <a:solidFill>
                  <a:srgbClr val="4D4D4D"/>
                </a:solidFill>
                <a:cs typeface="Arial"/>
              </a:rPr>
              <a:t>не </a:t>
            </a:r>
            <a:r>
              <a:rPr lang="ru-RU" sz="1600" u="sng" spc="-10" dirty="0" smtClean="0">
                <a:solidFill>
                  <a:srgbClr val="4D4D4D"/>
                </a:solidFill>
                <a:cs typeface="Arial"/>
              </a:rPr>
              <a:t>учитываются</a:t>
            </a:r>
            <a:r>
              <a:rPr lang="ru-RU" sz="1600" spc="-10" dirty="0" smtClean="0">
                <a:solidFill>
                  <a:srgbClr val="4D4D4D"/>
                </a:solidFill>
                <a:cs typeface="Arial"/>
              </a:rPr>
              <a:t>;</a:t>
            </a:r>
            <a:endParaRPr lang="ru-RU" sz="1600" spc="-10" dirty="0">
              <a:solidFill>
                <a:srgbClr val="4D4D4D"/>
              </a:solidFill>
              <a:cs typeface="Arial"/>
            </a:endParaRPr>
          </a:p>
        </p:txBody>
      </p:sp>
      <p:pic>
        <p:nvPicPr>
          <p:cNvPr id="18" name="Рисунок 17">
            <a:extLst>
              <a:ext uri="{FF2B5EF4-FFF2-40B4-BE49-F238E27FC236}">
                <a16:creationId xmlns="" xmlns:a16="http://schemas.microsoft.com/office/drawing/2014/main" id="{924D2619-AC4D-4F17-BA0F-F9C7363DD0D7}"/>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842491" y="3382920"/>
            <a:ext cx="433546" cy="433546"/>
          </a:xfrm>
          <a:prstGeom prst="rect">
            <a:avLst/>
          </a:prstGeom>
        </p:spPr>
      </p:pic>
      <p:sp>
        <p:nvSpPr>
          <p:cNvPr id="19" name="Прямоугольник 18"/>
          <p:cNvSpPr/>
          <p:nvPr/>
        </p:nvSpPr>
        <p:spPr>
          <a:xfrm>
            <a:off x="1425828" y="4272340"/>
            <a:ext cx="10217531" cy="1077218"/>
          </a:xfrm>
          <a:prstGeom prst="rect">
            <a:avLst/>
          </a:prstGeom>
        </p:spPr>
        <p:txBody>
          <a:bodyPr wrap="square">
            <a:spAutoFit/>
          </a:bodyPr>
          <a:lstStyle/>
          <a:p>
            <a:pPr lvl="0" algn="just" defTabSz="800100">
              <a:spcBef>
                <a:spcPct val="0"/>
              </a:spcBef>
            </a:pPr>
            <a:r>
              <a:rPr lang="ru-RU" sz="1600" spc="-10" dirty="0">
                <a:solidFill>
                  <a:srgbClr val="4D4D4D"/>
                </a:solidFill>
                <a:cs typeface="Arial"/>
              </a:rPr>
              <a:t>Когда в организации имеется </a:t>
            </a:r>
            <a:r>
              <a:rPr lang="ru-RU" sz="1600" b="1" spc="-10" dirty="0">
                <a:solidFill>
                  <a:srgbClr val="4D4D4D"/>
                </a:solidFill>
                <a:cs typeface="Arial"/>
              </a:rPr>
              <a:t>два заявления </a:t>
            </a:r>
            <a:r>
              <a:rPr lang="ru-RU" sz="1600" spc="-10" dirty="0">
                <a:solidFill>
                  <a:srgbClr val="4D4D4D"/>
                </a:solidFill>
                <a:cs typeface="Arial"/>
              </a:rPr>
              <a:t>одной женщины, например, о предоставлении отпуска по уходу за (младшим) ребенком до достижения им возраста 1,5 лет, и о предоставлении отпуска по уходу за (старшим) ребенком в возрасте от 1,5 до 3 лет, такие женщины </a:t>
            </a:r>
            <a:r>
              <a:rPr lang="ru-RU" sz="1600" b="1" spc="-10" dirty="0">
                <a:solidFill>
                  <a:srgbClr val="4D4D4D"/>
                </a:solidFill>
                <a:cs typeface="Arial"/>
              </a:rPr>
              <a:t>учитываются в строках </a:t>
            </a:r>
            <a:r>
              <a:rPr lang="ru-RU" sz="1600" b="1" spc="-10" dirty="0" smtClean="0">
                <a:solidFill>
                  <a:srgbClr val="4D4D4D"/>
                </a:solidFill>
                <a:cs typeface="Arial"/>
              </a:rPr>
              <a:t>14 </a:t>
            </a:r>
            <a:r>
              <a:rPr lang="ru-RU" sz="1600" b="1" spc="-10" dirty="0">
                <a:solidFill>
                  <a:srgbClr val="4D4D4D"/>
                </a:solidFill>
                <a:cs typeface="Arial"/>
              </a:rPr>
              <a:t>или </a:t>
            </a:r>
            <a:r>
              <a:rPr lang="ru-RU" sz="1600" b="1" spc="-10" dirty="0" smtClean="0">
                <a:solidFill>
                  <a:srgbClr val="4D4D4D"/>
                </a:solidFill>
                <a:cs typeface="Arial"/>
              </a:rPr>
              <a:t>15 </a:t>
            </a:r>
            <a:r>
              <a:rPr lang="ru-RU" sz="1600" b="1" spc="-10" dirty="0">
                <a:solidFill>
                  <a:srgbClr val="4D4D4D"/>
                </a:solidFill>
                <a:cs typeface="Arial"/>
              </a:rPr>
              <a:t>один раз исходя из возраста младшего </a:t>
            </a:r>
            <a:r>
              <a:rPr lang="ru-RU" sz="1600" b="1" spc="-10" dirty="0" smtClean="0">
                <a:solidFill>
                  <a:srgbClr val="4D4D4D"/>
                </a:solidFill>
                <a:cs typeface="Arial"/>
              </a:rPr>
              <a:t>ребенка;</a:t>
            </a:r>
            <a:endParaRPr lang="ru-RU" sz="1600" spc="-10" dirty="0">
              <a:solidFill>
                <a:srgbClr val="4D4D4D"/>
              </a:solidFill>
              <a:cs typeface="Arial"/>
            </a:endParaRPr>
          </a:p>
        </p:txBody>
      </p:sp>
      <p:pic>
        <p:nvPicPr>
          <p:cNvPr id="20" name="Рисунок 19">
            <a:extLst>
              <a:ext uri="{FF2B5EF4-FFF2-40B4-BE49-F238E27FC236}">
                <a16:creationId xmlns="" xmlns:a16="http://schemas.microsoft.com/office/drawing/2014/main" id="{924D2619-AC4D-4F17-BA0F-F9C7363DD0D7}"/>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731323" y="4487010"/>
            <a:ext cx="433546" cy="433546"/>
          </a:xfrm>
          <a:prstGeom prst="rect">
            <a:avLst/>
          </a:prstGeom>
        </p:spPr>
      </p:pic>
      <p:sp>
        <p:nvSpPr>
          <p:cNvPr id="23" name="Прямоугольник 22"/>
          <p:cNvSpPr/>
          <p:nvPr/>
        </p:nvSpPr>
        <p:spPr>
          <a:xfrm>
            <a:off x="1425827" y="5549529"/>
            <a:ext cx="10217531" cy="1077218"/>
          </a:xfrm>
          <a:prstGeom prst="rect">
            <a:avLst/>
          </a:prstGeom>
        </p:spPr>
        <p:txBody>
          <a:bodyPr wrap="square">
            <a:spAutoFit/>
          </a:bodyPr>
          <a:lstStyle/>
          <a:p>
            <a:pPr algn="just" defTabSz="800100">
              <a:spcBef>
                <a:spcPct val="0"/>
              </a:spcBef>
            </a:pPr>
            <a:r>
              <a:rPr lang="ru-RU" sz="1600" spc="-10" dirty="0">
                <a:solidFill>
                  <a:srgbClr val="4D4D4D"/>
                </a:solidFill>
                <a:cs typeface="Arial"/>
              </a:rPr>
              <a:t>Женщины, работающие на условиях неполного рабочего времени в период отпуска по уходу за ребенком, </a:t>
            </a:r>
            <a:r>
              <a:rPr lang="ru-RU" sz="1600" b="1" spc="-10" dirty="0" smtClean="0">
                <a:solidFill>
                  <a:srgbClr val="4D4D4D"/>
                </a:solidFill>
                <a:cs typeface="Arial"/>
              </a:rPr>
              <a:t>учитываются </a:t>
            </a:r>
            <a:r>
              <a:rPr lang="ru-RU" sz="1600" b="1" spc="-10" dirty="0">
                <a:solidFill>
                  <a:srgbClr val="4D4D4D"/>
                </a:solidFill>
                <a:cs typeface="Arial"/>
              </a:rPr>
              <a:t>в строке 02 </a:t>
            </a:r>
            <a:r>
              <a:rPr lang="ru-RU" sz="1600" spc="-10" dirty="0">
                <a:solidFill>
                  <a:srgbClr val="4D4D4D"/>
                </a:solidFill>
                <a:cs typeface="Arial"/>
              </a:rPr>
              <a:t>«Численность работников списочного состава, работавших неполное рабочее время по соглашению между работником и работодателем» </a:t>
            </a:r>
            <a:r>
              <a:rPr lang="ru-RU" sz="1600" spc="-10" dirty="0" smtClean="0">
                <a:solidFill>
                  <a:srgbClr val="4D4D4D"/>
                </a:solidFill>
                <a:cs typeface="Arial"/>
              </a:rPr>
              <a:t>и </a:t>
            </a:r>
            <a:r>
              <a:rPr lang="ru-RU" sz="1600" b="1" spc="-10" dirty="0">
                <a:solidFill>
                  <a:srgbClr val="4D4D4D"/>
                </a:solidFill>
                <a:cs typeface="Arial"/>
              </a:rPr>
              <a:t>не учитываются в строках </a:t>
            </a:r>
            <a:r>
              <a:rPr lang="ru-RU" sz="1600" b="1" spc="-10" dirty="0" smtClean="0">
                <a:solidFill>
                  <a:srgbClr val="4D4D4D"/>
                </a:solidFill>
                <a:cs typeface="Arial"/>
              </a:rPr>
              <a:t>14 </a:t>
            </a:r>
            <a:r>
              <a:rPr lang="ru-RU" sz="1600" b="1" spc="-10" dirty="0">
                <a:solidFill>
                  <a:srgbClr val="4D4D4D"/>
                </a:solidFill>
                <a:cs typeface="Arial"/>
              </a:rPr>
              <a:t>или </a:t>
            </a:r>
            <a:r>
              <a:rPr lang="ru-RU" sz="1600" b="1" spc="-10" dirty="0" smtClean="0">
                <a:solidFill>
                  <a:srgbClr val="4D4D4D"/>
                </a:solidFill>
                <a:cs typeface="Arial"/>
              </a:rPr>
              <a:t>15</a:t>
            </a:r>
            <a:endParaRPr lang="ru-RU" sz="1600" b="1" spc="-10" dirty="0">
              <a:solidFill>
                <a:srgbClr val="4D4D4D"/>
              </a:solidFill>
              <a:cs typeface="Arial"/>
            </a:endParaRPr>
          </a:p>
          <a:p>
            <a:pPr lvl="0" algn="just" defTabSz="800100">
              <a:spcBef>
                <a:spcPct val="0"/>
              </a:spcBef>
            </a:pPr>
            <a:endParaRPr lang="ru-RU" sz="1600" spc="-10" dirty="0">
              <a:solidFill>
                <a:srgbClr val="4D4D4D"/>
              </a:solidFill>
              <a:cs typeface="Arial"/>
            </a:endParaRPr>
          </a:p>
        </p:txBody>
      </p:sp>
      <p:pic>
        <p:nvPicPr>
          <p:cNvPr id="24" name="Рисунок 23">
            <a:extLst>
              <a:ext uri="{FF2B5EF4-FFF2-40B4-BE49-F238E27FC236}">
                <a16:creationId xmlns="" xmlns:a16="http://schemas.microsoft.com/office/drawing/2014/main" id="{924D2619-AC4D-4F17-BA0F-F9C7363DD0D7}"/>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821249" y="5631509"/>
            <a:ext cx="433546" cy="433546"/>
          </a:xfrm>
          <a:prstGeom prst="rect">
            <a:avLst/>
          </a:prstGeom>
        </p:spPr>
      </p:pic>
    </p:spTree>
    <p:extLst>
      <p:ext uri="{BB962C8B-B14F-4D97-AF65-F5344CB8AC3E}">
        <p14:creationId xmlns:p14="http://schemas.microsoft.com/office/powerpoint/2010/main" val="416581545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Рисунок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08" y="0"/>
            <a:ext cx="12187592" cy="6857234"/>
          </a:xfrm>
          <a:prstGeom prst="rect">
            <a:avLst/>
          </a:prstGeom>
        </p:spPr>
      </p:pic>
      <p:sp>
        <p:nvSpPr>
          <p:cNvPr id="45" name="Текст 10">
            <a:extLst>
              <a:ext uri="{FF2B5EF4-FFF2-40B4-BE49-F238E27FC236}">
                <a16:creationId xmlns="" xmlns:a16="http://schemas.microsoft.com/office/drawing/2014/main" id="{9B0D6237-0473-2E4E-932D-8305C6EB9B42}"/>
              </a:ext>
            </a:extLst>
          </p:cNvPr>
          <p:cNvSpPr txBox="1">
            <a:spLocks/>
          </p:cNvSpPr>
          <p:nvPr/>
        </p:nvSpPr>
        <p:spPr>
          <a:xfrm>
            <a:off x="294356" y="1560959"/>
            <a:ext cx="4126230" cy="754417"/>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endParaRPr lang="ru-RU" sz="2000" kern="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52" name="Текст 10">
            <a:extLst>
              <a:ext uri="{FF2B5EF4-FFF2-40B4-BE49-F238E27FC236}">
                <a16:creationId xmlns="" xmlns:a16="http://schemas.microsoft.com/office/drawing/2014/main" id="{9B0D6237-0473-2E4E-932D-8305C6EB9B42}"/>
              </a:ext>
            </a:extLst>
          </p:cNvPr>
          <p:cNvSpPr txBox="1">
            <a:spLocks/>
          </p:cNvSpPr>
          <p:nvPr/>
        </p:nvSpPr>
        <p:spPr>
          <a:xfrm>
            <a:off x="6346564" y="1615560"/>
            <a:ext cx="4126230" cy="754417"/>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endParaRPr lang="ru-RU" sz="2000" kern="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54" name="Текст 10">
            <a:extLst>
              <a:ext uri="{FF2B5EF4-FFF2-40B4-BE49-F238E27FC236}">
                <a16:creationId xmlns="" xmlns:a16="http://schemas.microsoft.com/office/drawing/2014/main" id="{9B0D6237-0473-2E4E-932D-8305C6EB9B42}"/>
              </a:ext>
            </a:extLst>
          </p:cNvPr>
          <p:cNvSpPr txBox="1">
            <a:spLocks/>
          </p:cNvSpPr>
          <p:nvPr/>
        </p:nvSpPr>
        <p:spPr>
          <a:xfrm>
            <a:off x="6169078" y="1615560"/>
            <a:ext cx="4126230" cy="754417"/>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endParaRPr lang="ru-RU" sz="2000" kern="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7" name="Текст 2"/>
          <p:cNvSpPr>
            <a:spLocks noGrp="1"/>
          </p:cNvSpPr>
          <p:nvPr>
            <p:ph type="body" sz="quarter" idx="10"/>
          </p:nvPr>
        </p:nvSpPr>
        <p:spPr>
          <a:xfrm>
            <a:off x="390960" y="644995"/>
            <a:ext cx="11405671" cy="651395"/>
          </a:xfrm>
        </p:spPr>
        <p:txBody>
          <a:bodyPr/>
          <a:lstStyle/>
          <a:p>
            <a:r>
              <a:rPr lang="ru-RU" b="1" dirty="0" smtClean="0">
                <a:solidFill>
                  <a:srgbClr val="283583"/>
                </a:solidFill>
              </a:rPr>
              <a:t>ПОКАЗАТЕЛИ </a:t>
            </a:r>
            <a:r>
              <a:rPr lang="ru-RU" b="1" dirty="0">
                <a:solidFill>
                  <a:srgbClr val="283583"/>
                </a:solidFill>
              </a:rPr>
              <a:t>ФОРМЫ</a:t>
            </a:r>
          </a:p>
        </p:txBody>
      </p:sp>
      <p:sp>
        <p:nvSpPr>
          <p:cNvPr id="15" name="Прямоугольник 14"/>
          <p:cNvSpPr/>
          <p:nvPr/>
        </p:nvSpPr>
        <p:spPr>
          <a:xfrm>
            <a:off x="1425828" y="3198254"/>
            <a:ext cx="9692640" cy="369332"/>
          </a:xfrm>
          <a:prstGeom prst="rect">
            <a:avLst/>
          </a:prstGeom>
        </p:spPr>
        <p:txBody>
          <a:bodyPr wrap="square">
            <a:spAutoFit/>
          </a:bodyPr>
          <a:lstStyle/>
          <a:p>
            <a:pPr algn="ctr"/>
            <a:endParaRPr lang="ru-RU" dirty="0">
              <a:solidFill>
                <a:srgbClr val="283583"/>
              </a:solidFill>
            </a:endParaRPr>
          </a:p>
        </p:txBody>
      </p:sp>
      <p:sp>
        <p:nvSpPr>
          <p:cNvPr id="17" name="Прямоугольник 16"/>
          <p:cNvSpPr/>
          <p:nvPr/>
        </p:nvSpPr>
        <p:spPr>
          <a:xfrm>
            <a:off x="1733287" y="4080195"/>
            <a:ext cx="10007532" cy="369332"/>
          </a:xfrm>
          <a:prstGeom prst="rect">
            <a:avLst/>
          </a:prstGeom>
        </p:spPr>
        <p:txBody>
          <a:bodyPr wrap="square">
            <a:spAutoFit/>
          </a:bodyPr>
          <a:lstStyle/>
          <a:p>
            <a:pPr lvl="0" algn="just"/>
            <a:endParaRPr lang="ru-RU" spc="-10" dirty="0">
              <a:solidFill>
                <a:srgbClr val="4D4D4D"/>
              </a:solidFill>
              <a:cs typeface="Arial"/>
            </a:endParaRPr>
          </a:p>
        </p:txBody>
      </p:sp>
      <p:sp>
        <p:nvSpPr>
          <p:cNvPr id="21" name="Прямоугольник 20"/>
          <p:cNvSpPr/>
          <p:nvPr/>
        </p:nvSpPr>
        <p:spPr>
          <a:xfrm>
            <a:off x="1322758" y="1642701"/>
            <a:ext cx="9692640" cy="590931"/>
          </a:xfrm>
          <a:prstGeom prst="rect">
            <a:avLst/>
          </a:prstGeom>
        </p:spPr>
        <p:txBody>
          <a:bodyPr wrap="square">
            <a:spAutoFit/>
          </a:bodyPr>
          <a:lstStyle/>
          <a:p>
            <a:pPr marL="271463" lvl="0" algn="ctr" defTabSz="889000">
              <a:lnSpc>
                <a:spcPct val="90000"/>
              </a:lnSpc>
              <a:spcBef>
                <a:spcPct val="0"/>
              </a:spcBef>
              <a:spcAft>
                <a:spcPct val="35000"/>
              </a:spcAft>
            </a:pPr>
            <a:r>
              <a:rPr lang="ru-RU" b="1" dirty="0" smtClean="0">
                <a:solidFill>
                  <a:srgbClr val="283583"/>
                </a:solidFill>
                <a:cs typeface="Arial" panose="020B0604020202020204" pitchFamily="34" charset="0"/>
              </a:rPr>
              <a:t>Строка 16 - </a:t>
            </a:r>
            <a:r>
              <a:rPr lang="ru-RU" dirty="0">
                <a:solidFill>
                  <a:srgbClr val="283583"/>
                </a:solidFill>
              </a:rPr>
              <a:t>Численность </a:t>
            </a:r>
            <a:r>
              <a:rPr lang="ru-RU" dirty="0" smtClean="0">
                <a:solidFill>
                  <a:srgbClr val="283583"/>
                </a:solidFill>
              </a:rPr>
              <a:t>работников, </a:t>
            </a:r>
            <a:r>
              <a:rPr lang="ru-RU" dirty="0" err="1" smtClean="0">
                <a:solidFill>
                  <a:srgbClr val="283583"/>
                </a:solidFill>
              </a:rPr>
              <a:t>привлекавшихся</a:t>
            </a:r>
            <a:r>
              <a:rPr lang="ru-RU" dirty="0" smtClean="0">
                <a:solidFill>
                  <a:srgbClr val="283583"/>
                </a:solidFill>
              </a:rPr>
              <a:t> в отчетном квартале к работе вахтовым методом (глава 47 Трудового кодекса РФ)</a:t>
            </a:r>
            <a:endParaRPr lang="ru-RU" dirty="0">
              <a:solidFill>
                <a:srgbClr val="283583"/>
              </a:solidFill>
            </a:endParaRPr>
          </a:p>
        </p:txBody>
      </p:sp>
      <p:sp>
        <p:nvSpPr>
          <p:cNvPr id="2" name="Прямоугольник 1"/>
          <p:cNvSpPr/>
          <p:nvPr/>
        </p:nvSpPr>
        <p:spPr>
          <a:xfrm>
            <a:off x="1121664" y="2690336"/>
            <a:ext cx="10314432" cy="830997"/>
          </a:xfrm>
          <a:prstGeom prst="rect">
            <a:avLst/>
          </a:prstGeom>
        </p:spPr>
        <p:txBody>
          <a:bodyPr wrap="square">
            <a:spAutoFit/>
          </a:bodyPr>
          <a:lstStyle/>
          <a:p>
            <a:pPr algn="just"/>
            <a:r>
              <a:rPr lang="ru-RU" sz="1600" b="1" dirty="0">
                <a:solidFill>
                  <a:srgbClr val="595959"/>
                </a:solidFill>
              </a:rPr>
              <a:t>Вахтовый метод </a:t>
            </a:r>
            <a:r>
              <a:rPr lang="ru-RU" sz="1600" dirty="0">
                <a:solidFill>
                  <a:srgbClr val="595959"/>
                </a:solidFill>
              </a:rPr>
              <a:t>- особая форма осуществления трудового процесса вне места постоянного проживания работников, когда не может быть обеспечено ежедневное их возвращение к месту постоянного проживания.</a:t>
            </a:r>
          </a:p>
        </p:txBody>
      </p:sp>
      <p:sp>
        <p:nvSpPr>
          <p:cNvPr id="22" name="Прямоугольник 21"/>
          <p:cNvSpPr/>
          <p:nvPr/>
        </p:nvSpPr>
        <p:spPr>
          <a:xfrm>
            <a:off x="1121664" y="4449527"/>
            <a:ext cx="10314432" cy="1569660"/>
          </a:xfrm>
          <a:prstGeom prst="rect">
            <a:avLst/>
          </a:prstGeom>
        </p:spPr>
        <p:txBody>
          <a:bodyPr wrap="square">
            <a:spAutoFit/>
          </a:bodyPr>
          <a:lstStyle/>
          <a:p>
            <a:pPr algn="just"/>
            <a:r>
              <a:rPr lang="ru-RU" sz="1600" dirty="0" smtClean="0">
                <a:solidFill>
                  <a:srgbClr val="595959"/>
                </a:solidFill>
              </a:rPr>
              <a:t>В случае, когда организация в </a:t>
            </a:r>
            <a:r>
              <a:rPr lang="ru-RU" sz="1600" b="1" dirty="0" smtClean="0">
                <a:solidFill>
                  <a:srgbClr val="595959"/>
                </a:solidFill>
              </a:rPr>
              <a:t>своих структурных подразделениях</a:t>
            </a:r>
            <a:r>
              <a:rPr lang="ru-RU" sz="1600" dirty="0" smtClean="0">
                <a:solidFill>
                  <a:srgbClr val="595959"/>
                </a:solidFill>
              </a:rPr>
              <a:t>, расположенных на территории другого субъекта Российской Федерации, осуществляет работы вахтовым методом, данные по строке 16 заполняют структурные подразделения. Если организация не имеет обособленных подразделений на территории другого субъекта Российской Федерации, где производятся вахтовые работы, то работники, выполнявшие работы вахтовым методом, показываются по строке 16 в отчете той организации, в которой они оформлены. </a:t>
            </a:r>
            <a:endParaRPr lang="ru-RU" sz="1600" dirty="0">
              <a:solidFill>
                <a:srgbClr val="595959"/>
              </a:solidFill>
            </a:endParaRPr>
          </a:p>
        </p:txBody>
      </p:sp>
      <p:sp>
        <p:nvSpPr>
          <p:cNvPr id="13" name="Прямоугольник 12"/>
          <p:cNvSpPr/>
          <p:nvPr/>
        </p:nvSpPr>
        <p:spPr>
          <a:xfrm>
            <a:off x="1121664" y="3664697"/>
            <a:ext cx="10143744" cy="584775"/>
          </a:xfrm>
          <a:prstGeom prst="rect">
            <a:avLst/>
          </a:prstGeom>
        </p:spPr>
        <p:txBody>
          <a:bodyPr wrap="square">
            <a:spAutoFit/>
          </a:bodyPr>
          <a:lstStyle/>
          <a:p>
            <a:pPr algn="just"/>
            <a:r>
              <a:rPr lang="ru-RU" sz="1600" dirty="0" smtClean="0">
                <a:solidFill>
                  <a:srgbClr val="595959"/>
                </a:solidFill>
              </a:rPr>
              <a:t>Если в течение отчетного квартала работник работал более одной вахты, то он учитывается один раз как один человек (целая единица)</a:t>
            </a:r>
            <a:endParaRPr lang="ru-RU" sz="1600" dirty="0">
              <a:solidFill>
                <a:srgbClr val="595959"/>
              </a:solidFill>
            </a:endParaRPr>
          </a:p>
        </p:txBody>
      </p:sp>
      <p:pic>
        <p:nvPicPr>
          <p:cNvPr id="16" name="Рисунок 15">
            <a:extLst>
              <a:ext uri="{FF2B5EF4-FFF2-40B4-BE49-F238E27FC236}">
                <a16:creationId xmlns="" xmlns:a16="http://schemas.microsoft.com/office/drawing/2014/main" id="{924D2619-AC4D-4F17-BA0F-F9C7363DD0D7}"/>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553983" y="3699831"/>
            <a:ext cx="433546" cy="433546"/>
          </a:xfrm>
          <a:prstGeom prst="rect">
            <a:avLst/>
          </a:prstGeom>
        </p:spPr>
      </p:pic>
      <p:pic>
        <p:nvPicPr>
          <p:cNvPr id="18" name="Рисунок 17">
            <a:extLst>
              <a:ext uri="{FF2B5EF4-FFF2-40B4-BE49-F238E27FC236}">
                <a16:creationId xmlns="" xmlns:a16="http://schemas.microsoft.com/office/drawing/2014/main" id="{924D2619-AC4D-4F17-BA0F-F9C7363DD0D7}"/>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566152" y="4747101"/>
            <a:ext cx="433546" cy="433546"/>
          </a:xfrm>
          <a:prstGeom prst="rect">
            <a:avLst/>
          </a:prstGeom>
        </p:spPr>
      </p:pic>
    </p:spTree>
    <p:extLst>
      <p:ext uri="{BB962C8B-B14F-4D97-AF65-F5344CB8AC3E}">
        <p14:creationId xmlns:p14="http://schemas.microsoft.com/office/powerpoint/2010/main" val="348542643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a:extLst>
              <a:ext uri="{FF2B5EF4-FFF2-40B4-BE49-F238E27FC236}">
                <a16:creationId xmlns="" xmlns:a16="http://schemas.microsoft.com/office/drawing/2014/main" id="{EE481342-3041-5440-AFD3-D34F0F8AD109}"/>
              </a:ext>
            </a:extLst>
          </p:cNvPr>
          <p:cNvSpPr>
            <a:spLocks noGrp="1"/>
          </p:cNvSpPr>
          <p:nvPr>
            <p:ph type="body" sz="quarter" idx="10"/>
          </p:nvPr>
        </p:nvSpPr>
        <p:spPr>
          <a:xfrm>
            <a:off x="7305026" y="1136337"/>
            <a:ext cx="4606888" cy="3912973"/>
          </a:xfrm>
        </p:spPr>
        <p:txBody>
          <a:bodyPr/>
          <a:lstStyle/>
          <a:p>
            <a:pPr marL="26670">
              <a:lnSpc>
                <a:spcPct val="100000"/>
              </a:lnSpc>
              <a:spcBef>
                <a:spcPts val="1335"/>
              </a:spcBef>
            </a:pPr>
            <a:r>
              <a:rPr lang="ru-RU" sz="4400" spc="-25" dirty="0">
                <a:solidFill>
                  <a:srgbClr val="F4002B"/>
                </a:solidFill>
                <a:latin typeface="Arial"/>
                <a:cs typeface="Arial"/>
              </a:rPr>
              <a:t>Обратите внимание</a:t>
            </a:r>
            <a:endParaRPr lang="ru-RU" sz="4400" dirty="0">
              <a:solidFill>
                <a:srgbClr val="F4002B"/>
              </a:solidFill>
              <a:latin typeface="Arial"/>
              <a:cs typeface="Arial"/>
            </a:endParaRPr>
          </a:p>
        </p:txBody>
      </p:sp>
    </p:spTree>
    <p:extLst>
      <p:ext uri="{BB962C8B-B14F-4D97-AF65-F5344CB8AC3E}">
        <p14:creationId xmlns:p14="http://schemas.microsoft.com/office/powerpoint/2010/main" val="246764314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Рисунок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08" y="766"/>
            <a:ext cx="12187592" cy="6857234"/>
          </a:xfrm>
          <a:prstGeom prst="rect">
            <a:avLst/>
          </a:prstGeom>
        </p:spPr>
      </p:pic>
      <p:sp>
        <p:nvSpPr>
          <p:cNvPr id="45" name="Текст 10">
            <a:extLst>
              <a:ext uri="{FF2B5EF4-FFF2-40B4-BE49-F238E27FC236}">
                <a16:creationId xmlns="" xmlns:a16="http://schemas.microsoft.com/office/drawing/2014/main" id="{9B0D6237-0473-2E4E-932D-8305C6EB9B42}"/>
              </a:ext>
            </a:extLst>
          </p:cNvPr>
          <p:cNvSpPr txBox="1">
            <a:spLocks/>
          </p:cNvSpPr>
          <p:nvPr/>
        </p:nvSpPr>
        <p:spPr>
          <a:xfrm>
            <a:off x="294356" y="1615560"/>
            <a:ext cx="4126230" cy="754417"/>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endParaRPr lang="ru-RU" sz="2000" kern="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52" name="Текст 10">
            <a:extLst>
              <a:ext uri="{FF2B5EF4-FFF2-40B4-BE49-F238E27FC236}">
                <a16:creationId xmlns="" xmlns:a16="http://schemas.microsoft.com/office/drawing/2014/main" id="{9B0D6237-0473-2E4E-932D-8305C6EB9B42}"/>
              </a:ext>
            </a:extLst>
          </p:cNvPr>
          <p:cNvSpPr txBox="1">
            <a:spLocks/>
          </p:cNvSpPr>
          <p:nvPr/>
        </p:nvSpPr>
        <p:spPr>
          <a:xfrm>
            <a:off x="6346564" y="1615560"/>
            <a:ext cx="4126230" cy="754417"/>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endParaRPr lang="ru-RU" sz="2000" kern="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54" name="Текст 10">
            <a:extLst>
              <a:ext uri="{FF2B5EF4-FFF2-40B4-BE49-F238E27FC236}">
                <a16:creationId xmlns="" xmlns:a16="http://schemas.microsoft.com/office/drawing/2014/main" id="{9B0D6237-0473-2E4E-932D-8305C6EB9B42}"/>
              </a:ext>
            </a:extLst>
          </p:cNvPr>
          <p:cNvSpPr txBox="1">
            <a:spLocks/>
          </p:cNvSpPr>
          <p:nvPr/>
        </p:nvSpPr>
        <p:spPr>
          <a:xfrm>
            <a:off x="6169078" y="1615560"/>
            <a:ext cx="4126230" cy="754417"/>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endParaRPr lang="ru-RU" sz="2000" kern="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9" name="Текст 2"/>
          <p:cNvSpPr>
            <a:spLocks noGrp="1"/>
          </p:cNvSpPr>
          <p:nvPr>
            <p:ph type="body" sz="quarter" idx="10"/>
          </p:nvPr>
        </p:nvSpPr>
        <p:spPr>
          <a:xfrm>
            <a:off x="390960" y="644995"/>
            <a:ext cx="11405671" cy="651395"/>
          </a:xfrm>
        </p:spPr>
        <p:txBody>
          <a:bodyPr/>
          <a:lstStyle/>
          <a:p>
            <a:r>
              <a:rPr lang="ru-RU" b="1" dirty="0" smtClean="0">
                <a:solidFill>
                  <a:srgbClr val="283583"/>
                </a:solidFill>
              </a:rPr>
              <a:t>ОТЧЕТНОСТЬ В ЭЛЕКТРОННОМ ВИДЕ</a:t>
            </a:r>
            <a:endParaRPr lang="ru-RU" b="1" dirty="0">
              <a:solidFill>
                <a:srgbClr val="283583"/>
              </a:solidFill>
            </a:endParaRPr>
          </a:p>
        </p:txBody>
      </p:sp>
      <p:sp>
        <p:nvSpPr>
          <p:cNvPr id="10" name="Прямоугольник 5">
            <a:extLst>
              <a:ext uri="{FF2B5EF4-FFF2-40B4-BE49-F238E27FC236}">
                <a16:creationId xmlns="" xmlns:a16="http://schemas.microsoft.com/office/drawing/2014/main" id="{4992D794-9374-4E86-9081-A00491CCA9AA}"/>
              </a:ext>
            </a:extLst>
          </p:cNvPr>
          <p:cNvSpPr/>
          <p:nvPr/>
        </p:nvSpPr>
        <p:spPr>
          <a:xfrm>
            <a:off x="992777" y="1615561"/>
            <a:ext cx="10755713" cy="2954378"/>
          </a:xfrm>
          <a:prstGeom prst="rect">
            <a:avLst/>
          </a:prstGeom>
          <a:solidFill>
            <a:srgbClr val="283583"/>
          </a:solidFill>
        </p:spPr>
        <p:style>
          <a:lnRef idx="0">
            <a:schemeClr val="accent5"/>
          </a:lnRef>
          <a:fillRef idx="3">
            <a:schemeClr val="accent5"/>
          </a:fillRef>
          <a:effectRef idx="3">
            <a:schemeClr val="accent5"/>
          </a:effectRef>
          <a:fontRef idx="minor">
            <a:schemeClr val="lt1"/>
          </a:fontRef>
        </p:style>
        <p:txBody>
          <a:bodyPr anchor="ctr"/>
          <a:lstStyle/>
          <a:p>
            <a:pPr algn="just"/>
            <a:r>
              <a:rPr lang="ru-RU" sz="1600" dirty="0">
                <a:solidFill>
                  <a:schemeClr val="bg1"/>
                </a:solidFill>
                <a:latin typeface="Arial" panose="020B0604020202020204" pitchFamily="34" charset="0"/>
                <a:cs typeface="Arial" panose="020B0604020202020204" pitchFamily="34" charset="0"/>
              </a:rPr>
              <a:t>В соответствии с частью 7 статьи 8 Федерального закона от 29.11.2007 № 282-ФЗ «Об официальном статистическом учете и системе государственной статистики в Российской Федерации» (в ред. Федерального закона от 30.12.2020 № 500-ФЗ) </a:t>
            </a:r>
            <a:r>
              <a:rPr lang="ru-RU" sz="1600" dirty="0" smtClean="0">
                <a:solidFill>
                  <a:schemeClr val="bg1"/>
                </a:solidFill>
                <a:latin typeface="Arial" panose="020B0604020202020204" pitchFamily="34" charset="0"/>
                <a:cs typeface="Arial" panose="020B0604020202020204" pitchFamily="34" charset="0"/>
              </a:rPr>
              <a:t>все </a:t>
            </a:r>
            <a:r>
              <a:rPr lang="ru-RU" sz="1600" dirty="0">
                <a:solidFill>
                  <a:schemeClr val="bg1"/>
                </a:solidFill>
                <a:latin typeface="Arial" panose="020B0604020202020204" pitchFamily="34" charset="0"/>
                <a:cs typeface="Arial" panose="020B0604020202020204" pitchFamily="34" charset="0"/>
              </a:rPr>
              <a:t>юридические лица: коммерческие и некоммерческие организации </a:t>
            </a:r>
            <a:r>
              <a:rPr lang="ru-RU" sz="1600" dirty="0" smtClean="0">
                <a:solidFill>
                  <a:schemeClr val="bg1"/>
                </a:solidFill>
                <a:latin typeface="Arial" panose="020B0604020202020204" pitchFamily="34" charset="0"/>
                <a:cs typeface="Arial" panose="020B0604020202020204" pitchFamily="34" charset="0"/>
              </a:rPr>
              <a:t>обязаны </a:t>
            </a:r>
            <a:r>
              <a:rPr lang="ru-RU" sz="1600" dirty="0">
                <a:solidFill>
                  <a:schemeClr val="bg1"/>
                </a:solidFill>
                <a:latin typeface="Arial" panose="020B0604020202020204" pitchFamily="34" charset="0"/>
                <a:cs typeface="Arial" panose="020B0604020202020204" pitchFamily="34" charset="0"/>
              </a:rPr>
              <a:t>предоставлять первичные статистические данные по формам федерального статистического наблюдения </a:t>
            </a:r>
            <a:r>
              <a:rPr lang="ru-RU" sz="1600" b="1" dirty="0">
                <a:solidFill>
                  <a:schemeClr val="bg1"/>
                </a:solidFill>
                <a:latin typeface="Arial" panose="020B0604020202020204" pitchFamily="34" charset="0"/>
                <a:cs typeface="Arial" panose="020B0604020202020204" pitchFamily="34" charset="0"/>
              </a:rPr>
              <a:t>исключительно в форме электронного документа, подписанного электронной подписью. </a:t>
            </a:r>
          </a:p>
          <a:p>
            <a:pPr algn="just"/>
            <a:endParaRPr lang="ru-RU" sz="1600" dirty="0">
              <a:solidFill>
                <a:schemeClr val="bg1"/>
              </a:solidFill>
              <a:latin typeface="Arial" panose="020B0604020202020204" pitchFamily="34" charset="0"/>
              <a:cs typeface="Arial" panose="020B0604020202020204" pitchFamily="34" charset="0"/>
            </a:endParaRPr>
          </a:p>
          <a:p>
            <a:pPr algn="just"/>
            <a:r>
              <a:rPr lang="ru-RU" sz="1600" dirty="0">
                <a:solidFill>
                  <a:schemeClr val="bg1"/>
                </a:solidFill>
                <a:latin typeface="Arial" panose="020B0604020202020204" pitchFamily="34" charset="0"/>
                <a:cs typeface="Arial" panose="020B0604020202020204" pitchFamily="34" charset="0"/>
              </a:rPr>
              <a:t>Первичные статистические данные, направленные на бумажном носителе, не будут считаться фактом их предоставления. Таким образом, действия респондента будут иметь признаки административного правонарушения, установленного ст. 13.19 КоАП РФ.</a:t>
            </a:r>
          </a:p>
        </p:txBody>
      </p:sp>
      <p:sp>
        <p:nvSpPr>
          <p:cNvPr id="12" name="Rectangle 8">
            <a:extLst>
              <a:ext uri="{FF2B5EF4-FFF2-40B4-BE49-F238E27FC236}">
                <a16:creationId xmlns="" xmlns:a16="http://schemas.microsoft.com/office/drawing/2014/main" id="{B8769989-8CAD-4622-BB38-339750FC4BF5}"/>
              </a:ext>
            </a:extLst>
          </p:cNvPr>
          <p:cNvSpPr/>
          <p:nvPr/>
        </p:nvSpPr>
        <p:spPr>
          <a:xfrm>
            <a:off x="992778" y="5146409"/>
            <a:ext cx="10803854" cy="1094098"/>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defRPr/>
            </a:pPr>
            <a:r>
              <a:rPr lang="ru-RU" sz="2400" dirty="0" smtClean="0">
                <a:solidFill>
                  <a:srgbClr val="595959"/>
                </a:solidFill>
                <a:latin typeface="Arial" panose="020B0604020202020204" pitchFamily="34" charset="0"/>
                <a:cs typeface="Arial" panose="020B0604020202020204" pitchFamily="34" charset="0"/>
              </a:rPr>
              <a:t>  </a:t>
            </a:r>
          </a:p>
          <a:p>
            <a:pPr algn="ctr">
              <a:tabLst>
                <a:tab pos="450850" algn="l"/>
              </a:tabLst>
              <a:defRPr/>
            </a:pPr>
            <a:r>
              <a:rPr lang="ru-RU" dirty="0">
                <a:solidFill>
                  <a:schemeClr val="tx1">
                    <a:lumMod val="65000"/>
                    <a:lumOff val="35000"/>
                  </a:schemeClr>
                </a:solidFill>
                <a:latin typeface="Arial" panose="020B0604020202020204" pitchFamily="34" charset="0"/>
                <a:cs typeface="Arial" panose="020B0604020202020204" pitchFamily="34" charset="0"/>
              </a:rPr>
              <a:t>По вопросам технической поддержки предоставления отчетов </a:t>
            </a:r>
            <a:endParaRPr lang="en-US" dirty="0">
              <a:solidFill>
                <a:schemeClr val="tx1">
                  <a:lumMod val="65000"/>
                  <a:lumOff val="35000"/>
                </a:schemeClr>
              </a:solidFill>
              <a:latin typeface="Arial" panose="020B0604020202020204" pitchFamily="34" charset="0"/>
              <a:cs typeface="Arial" panose="020B0604020202020204" pitchFamily="34" charset="0"/>
            </a:endParaRPr>
          </a:p>
          <a:p>
            <a:pPr algn="ctr">
              <a:tabLst>
                <a:tab pos="450850" algn="l"/>
              </a:tabLst>
              <a:defRPr/>
            </a:pPr>
            <a:r>
              <a:rPr lang="ru-RU" dirty="0">
                <a:solidFill>
                  <a:schemeClr val="tx1">
                    <a:lumMod val="65000"/>
                    <a:lumOff val="35000"/>
                  </a:schemeClr>
                </a:solidFill>
                <a:latin typeface="Arial" panose="020B0604020202020204" pitchFamily="34" charset="0"/>
                <a:cs typeface="Arial" panose="020B0604020202020204" pitchFamily="34" charset="0"/>
              </a:rPr>
              <a:t>в электронном виде необходимо обращаться по телефонам</a:t>
            </a:r>
          </a:p>
          <a:p>
            <a:pPr algn="ctr">
              <a:tabLst>
                <a:tab pos="450850" algn="l"/>
              </a:tabLst>
              <a:defRPr/>
            </a:pPr>
            <a:r>
              <a:rPr lang="ru-RU" dirty="0">
                <a:solidFill>
                  <a:schemeClr val="tx1">
                    <a:lumMod val="65000"/>
                    <a:lumOff val="35000"/>
                  </a:schemeClr>
                </a:solidFill>
                <a:latin typeface="Arial" panose="020B0604020202020204" pitchFamily="34" charset="0"/>
                <a:cs typeface="Arial" panose="020B0604020202020204" pitchFamily="34" charset="0"/>
              </a:rPr>
              <a:t>(8332) 37-67-50, 64-55-47 или по </a:t>
            </a:r>
            <a:r>
              <a:rPr lang="en-US" dirty="0">
                <a:solidFill>
                  <a:schemeClr val="tx1">
                    <a:lumMod val="65000"/>
                    <a:lumOff val="35000"/>
                  </a:schemeClr>
                </a:solidFill>
                <a:latin typeface="Arial" panose="020B0604020202020204" pitchFamily="34" charset="0"/>
                <a:cs typeface="Arial" panose="020B0604020202020204" pitchFamily="34" charset="0"/>
              </a:rPr>
              <a:t>e</a:t>
            </a:r>
            <a:r>
              <a:rPr lang="ru-RU" dirty="0">
                <a:solidFill>
                  <a:schemeClr val="tx1">
                    <a:lumMod val="65000"/>
                    <a:lumOff val="35000"/>
                  </a:schemeClr>
                </a:solidFill>
                <a:latin typeface="Arial" panose="020B0604020202020204" pitchFamily="34" charset="0"/>
                <a:cs typeface="Arial" panose="020B0604020202020204" pitchFamily="34" charset="0"/>
              </a:rPr>
              <a:t>-</a:t>
            </a:r>
            <a:r>
              <a:rPr lang="en-US" dirty="0">
                <a:solidFill>
                  <a:schemeClr val="tx1">
                    <a:lumMod val="65000"/>
                    <a:lumOff val="35000"/>
                  </a:schemeClr>
                </a:solidFill>
                <a:latin typeface="Arial" panose="020B0604020202020204" pitchFamily="34" charset="0"/>
                <a:cs typeface="Arial" panose="020B0604020202020204" pitchFamily="34" charset="0"/>
              </a:rPr>
              <a:t>mail</a:t>
            </a:r>
            <a:r>
              <a:rPr lang="ru-RU" dirty="0">
                <a:solidFill>
                  <a:schemeClr val="tx1">
                    <a:lumMod val="65000"/>
                    <a:lumOff val="35000"/>
                  </a:schemeClr>
                </a:solidFill>
                <a:latin typeface="Arial" panose="020B0604020202020204" pitchFamily="34" charset="0"/>
                <a:cs typeface="Arial" panose="020B0604020202020204" pitchFamily="34" charset="0"/>
              </a:rPr>
              <a:t>: P43_mail@gks.ru</a:t>
            </a:r>
            <a:endParaRPr lang="en-US" dirty="0">
              <a:solidFill>
                <a:schemeClr val="tx1">
                  <a:lumMod val="65000"/>
                  <a:lumOff val="35000"/>
                </a:schemeClr>
              </a:solidFill>
              <a:latin typeface="Arial" panose="020B0604020202020204" pitchFamily="34" charset="0"/>
              <a:cs typeface="Arial" panose="020B0604020202020204" pitchFamily="34" charset="0"/>
            </a:endParaRPr>
          </a:p>
          <a:p>
            <a:pPr algn="ctr"/>
            <a:endParaRPr lang="ru-RU" sz="2400" dirty="0">
              <a:solidFill>
                <a:srgbClr val="595959"/>
              </a:solidFill>
            </a:endParaRPr>
          </a:p>
        </p:txBody>
      </p:sp>
      <p:pic>
        <p:nvPicPr>
          <p:cNvPr id="13" name="Рисунок 12"/>
          <p:cNvPicPr>
            <a:picLocks noChangeAspect="1"/>
          </p:cNvPicPr>
          <p:nvPr/>
        </p:nvPicPr>
        <p:blipFill>
          <a:blip r:embed="rId3">
            <a:duotone>
              <a:prstClr val="black"/>
              <a:schemeClr val="tx2">
                <a:tint val="45000"/>
                <a:satMod val="400000"/>
              </a:schemeClr>
            </a:duotone>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1032661" y="5232486"/>
            <a:ext cx="966188" cy="962967"/>
          </a:xfrm>
          <a:prstGeom prst="rect">
            <a:avLst/>
          </a:prstGeom>
        </p:spPr>
      </p:pic>
    </p:spTree>
    <p:extLst>
      <p:ext uri="{BB962C8B-B14F-4D97-AF65-F5344CB8AC3E}">
        <p14:creationId xmlns:p14="http://schemas.microsoft.com/office/powerpoint/2010/main" val="332092942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Рисунок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08" y="766"/>
            <a:ext cx="12187592" cy="6857234"/>
          </a:xfrm>
          <a:prstGeom prst="rect">
            <a:avLst/>
          </a:prstGeom>
        </p:spPr>
      </p:pic>
      <p:sp>
        <p:nvSpPr>
          <p:cNvPr id="45" name="Текст 10">
            <a:extLst>
              <a:ext uri="{FF2B5EF4-FFF2-40B4-BE49-F238E27FC236}">
                <a16:creationId xmlns="" xmlns:a16="http://schemas.microsoft.com/office/drawing/2014/main" id="{9B0D6237-0473-2E4E-932D-8305C6EB9B42}"/>
              </a:ext>
            </a:extLst>
          </p:cNvPr>
          <p:cNvSpPr txBox="1">
            <a:spLocks/>
          </p:cNvSpPr>
          <p:nvPr/>
        </p:nvSpPr>
        <p:spPr>
          <a:xfrm>
            <a:off x="294356" y="1615560"/>
            <a:ext cx="4126230" cy="754417"/>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endParaRPr lang="ru-RU" sz="2000" kern="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52" name="Текст 10">
            <a:extLst>
              <a:ext uri="{FF2B5EF4-FFF2-40B4-BE49-F238E27FC236}">
                <a16:creationId xmlns="" xmlns:a16="http://schemas.microsoft.com/office/drawing/2014/main" id="{9B0D6237-0473-2E4E-932D-8305C6EB9B42}"/>
              </a:ext>
            </a:extLst>
          </p:cNvPr>
          <p:cNvSpPr txBox="1">
            <a:spLocks/>
          </p:cNvSpPr>
          <p:nvPr/>
        </p:nvSpPr>
        <p:spPr>
          <a:xfrm>
            <a:off x="6346564" y="1615560"/>
            <a:ext cx="4126230" cy="754417"/>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endParaRPr lang="ru-RU" sz="2000" kern="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54" name="Текст 10">
            <a:extLst>
              <a:ext uri="{FF2B5EF4-FFF2-40B4-BE49-F238E27FC236}">
                <a16:creationId xmlns="" xmlns:a16="http://schemas.microsoft.com/office/drawing/2014/main" id="{9B0D6237-0473-2E4E-932D-8305C6EB9B42}"/>
              </a:ext>
            </a:extLst>
          </p:cNvPr>
          <p:cNvSpPr txBox="1">
            <a:spLocks/>
          </p:cNvSpPr>
          <p:nvPr/>
        </p:nvSpPr>
        <p:spPr>
          <a:xfrm>
            <a:off x="6169078" y="1615560"/>
            <a:ext cx="4126230" cy="754417"/>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endParaRPr lang="ru-RU" sz="2000" kern="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10" name="Прямоугольник 5">
            <a:extLst>
              <a:ext uri="{FF2B5EF4-FFF2-40B4-BE49-F238E27FC236}">
                <a16:creationId xmlns="" xmlns:a16="http://schemas.microsoft.com/office/drawing/2014/main" id="{4992D794-9374-4E86-9081-A00491CCA9AA}"/>
              </a:ext>
            </a:extLst>
          </p:cNvPr>
          <p:cNvSpPr/>
          <p:nvPr/>
        </p:nvSpPr>
        <p:spPr>
          <a:xfrm>
            <a:off x="992777" y="1615560"/>
            <a:ext cx="10803854" cy="3460881"/>
          </a:xfrm>
          <a:prstGeom prst="rect">
            <a:avLst/>
          </a:prstGeom>
          <a:solidFill>
            <a:srgbClr val="283583"/>
          </a:solidFill>
        </p:spPr>
        <p:style>
          <a:lnRef idx="0">
            <a:schemeClr val="accent5"/>
          </a:lnRef>
          <a:fillRef idx="3">
            <a:schemeClr val="accent5"/>
          </a:fillRef>
          <a:effectRef idx="3">
            <a:schemeClr val="accent5"/>
          </a:effectRef>
          <a:fontRef idx="minor">
            <a:schemeClr val="lt1"/>
          </a:fontRef>
        </p:style>
        <p:txBody>
          <a:bodyPr anchor="ctr"/>
          <a:lstStyle/>
          <a:p>
            <a:pPr marL="1260475" algn="just">
              <a:defRPr/>
            </a:pPr>
            <a:r>
              <a:rPr lang="ru-RU" sz="1600" u="sng" dirty="0" smtClean="0">
                <a:solidFill>
                  <a:schemeClr val="bg1"/>
                </a:solidFill>
                <a:latin typeface="Arial" panose="020B0604020202020204" pitchFamily="34" charset="0"/>
                <a:cs typeface="Arial" panose="020B0604020202020204" pitchFamily="34" charset="0"/>
              </a:rPr>
              <a:t>Согласно статье 13.19 Кодекса  Российской Федерации об административных правонарушениях:</a:t>
            </a:r>
          </a:p>
          <a:p>
            <a:pPr marL="1260475" algn="just">
              <a:defRPr/>
            </a:pPr>
            <a:endParaRPr lang="ru-RU" sz="1600" dirty="0" smtClean="0">
              <a:solidFill>
                <a:schemeClr val="bg1"/>
              </a:solidFill>
              <a:latin typeface="Arial" panose="020B0604020202020204" pitchFamily="34" charset="0"/>
              <a:cs typeface="Arial" panose="020B0604020202020204" pitchFamily="34" charset="0"/>
            </a:endParaRPr>
          </a:p>
          <a:p>
            <a:pPr marL="1260475" algn="just">
              <a:defRPr/>
            </a:pPr>
            <a:r>
              <a:rPr lang="ru-RU" sz="1600" dirty="0">
                <a:solidFill>
                  <a:schemeClr val="bg1"/>
                </a:solidFill>
                <a:latin typeface="Arial" panose="020B0604020202020204" pitchFamily="34" charset="0"/>
                <a:cs typeface="Arial" panose="020B0604020202020204" pitchFamily="34" charset="0"/>
              </a:rPr>
              <a:t>	1. </a:t>
            </a:r>
            <a:r>
              <a:rPr lang="ru-RU" sz="1600" dirty="0" err="1">
                <a:solidFill>
                  <a:schemeClr val="bg1"/>
                </a:solidFill>
                <a:latin typeface="Arial" panose="020B0604020202020204" pitchFamily="34" charset="0"/>
                <a:cs typeface="Arial" panose="020B0604020202020204" pitchFamily="34" charset="0"/>
              </a:rPr>
              <a:t>Непредоставление</a:t>
            </a:r>
            <a:r>
              <a:rPr lang="ru-RU" sz="1600" dirty="0">
                <a:solidFill>
                  <a:schemeClr val="bg1"/>
                </a:solidFill>
                <a:latin typeface="Arial" panose="020B0604020202020204" pitchFamily="34" charset="0"/>
                <a:cs typeface="Arial" panose="020B0604020202020204" pitchFamily="34" charset="0"/>
              </a:rPr>
              <a:t> респондентами субъектам официального статистического учета первичных статистических данных в установленном порядке или несвоевременное предоставление этих данных либо предоставление недостоверных первичных статистических данных влечет наложение административного штрафа на должностных лиц в размере от десяти тысяч до двадцати тысяч рублей; на юридических лиц </a:t>
            </a:r>
            <a:r>
              <a:rPr lang="ru-RU" sz="1600" dirty="0" smtClean="0">
                <a:solidFill>
                  <a:schemeClr val="bg1"/>
                </a:solidFill>
                <a:latin typeface="Arial" panose="020B0604020202020204" pitchFamily="34" charset="0"/>
                <a:cs typeface="Arial" panose="020B0604020202020204" pitchFamily="34" charset="0"/>
              </a:rPr>
              <a:t>- </a:t>
            </a:r>
            <a:r>
              <a:rPr lang="ru-RU" sz="1600" dirty="0">
                <a:solidFill>
                  <a:schemeClr val="bg1"/>
                </a:solidFill>
                <a:latin typeface="Arial" panose="020B0604020202020204" pitchFamily="34" charset="0"/>
                <a:cs typeface="Arial" panose="020B0604020202020204" pitchFamily="34" charset="0"/>
              </a:rPr>
              <a:t>от двадцати тысяч до семидесяти тысяч рублей. </a:t>
            </a:r>
          </a:p>
          <a:p>
            <a:pPr marL="1260475" algn="just">
              <a:defRPr/>
            </a:pPr>
            <a:r>
              <a:rPr lang="ru-RU" sz="1600" dirty="0">
                <a:solidFill>
                  <a:schemeClr val="bg1"/>
                </a:solidFill>
                <a:latin typeface="Arial" panose="020B0604020202020204" pitchFamily="34" charset="0"/>
                <a:cs typeface="Arial" panose="020B0604020202020204" pitchFamily="34" charset="0"/>
              </a:rPr>
              <a:t>	</a:t>
            </a:r>
            <a:r>
              <a:rPr lang="ru-RU" sz="1600" dirty="0" smtClean="0">
                <a:solidFill>
                  <a:schemeClr val="bg1"/>
                </a:solidFill>
                <a:latin typeface="Arial" panose="020B0604020202020204" pitchFamily="34" charset="0"/>
                <a:cs typeface="Arial" panose="020B0604020202020204" pitchFamily="34" charset="0"/>
              </a:rPr>
              <a:t>2. Повторное </a:t>
            </a:r>
            <a:r>
              <a:rPr lang="ru-RU" sz="1600" dirty="0">
                <a:solidFill>
                  <a:schemeClr val="bg1"/>
                </a:solidFill>
                <a:latin typeface="Arial" panose="020B0604020202020204" pitchFamily="34" charset="0"/>
                <a:cs typeface="Arial" panose="020B0604020202020204" pitchFamily="34" charset="0"/>
              </a:rPr>
              <a:t>совершение административного правонарушения влечет наложение административного штрафа на должностных лиц в размере от тридцати тысяч до пятидесяти тысяч рублей; на юридических лиц </a:t>
            </a:r>
            <a:r>
              <a:rPr lang="ru-RU" sz="1600" dirty="0" smtClean="0">
                <a:solidFill>
                  <a:schemeClr val="bg1"/>
                </a:solidFill>
                <a:latin typeface="Arial" panose="020B0604020202020204" pitchFamily="34" charset="0"/>
                <a:cs typeface="Arial" panose="020B0604020202020204" pitchFamily="34" charset="0"/>
              </a:rPr>
              <a:t>- </a:t>
            </a:r>
            <a:r>
              <a:rPr lang="ru-RU" sz="1600" dirty="0">
                <a:solidFill>
                  <a:schemeClr val="bg1"/>
                </a:solidFill>
                <a:latin typeface="Arial" panose="020B0604020202020204" pitchFamily="34" charset="0"/>
                <a:cs typeface="Arial" panose="020B0604020202020204" pitchFamily="34" charset="0"/>
              </a:rPr>
              <a:t>от ста тысяч до ста пятидесяти  тысяч рублей. </a:t>
            </a:r>
          </a:p>
        </p:txBody>
      </p:sp>
      <p:sp>
        <p:nvSpPr>
          <p:cNvPr id="12" name="Овал 4">
            <a:extLst>
              <a:ext uri="{FF2B5EF4-FFF2-40B4-BE49-F238E27FC236}">
                <a16:creationId xmlns="" xmlns:a16="http://schemas.microsoft.com/office/drawing/2014/main" id="{D18AD0EC-E67B-4137-86A9-BD1BFD25C939}"/>
              </a:ext>
            </a:extLst>
          </p:cNvPr>
          <p:cNvSpPr/>
          <p:nvPr/>
        </p:nvSpPr>
        <p:spPr>
          <a:xfrm>
            <a:off x="1124482" y="1782463"/>
            <a:ext cx="1000125" cy="92868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ru-RU" sz="7200" b="1" dirty="0">
                <a:solidFill>
                  <a:srgbClr val="E0002B"/>
                </a:solidFill>
                <a:cs typeface="Times New Roman" pitchFamily="18" charset="0"/>
              </a:rPr>
              <a:t>!</a:t>
            </a:r>
            <a:endParaRPr lang="ru-RU" sz="7200" dirty="0">
              <a:solidFill>
                <a:srgbClr val="E0002B"/>
              </a:solidFill>
            </a:endParaRPr>
          </a:p>
        </p:txBody>
      </p:sp>
      <p:sp>
        <p:nvSpPr>
          <p:cNvPr id="13" name="Rectangle 8">
            <a:extLst>
              <a:ext uri="{FF2B5EF4-FFF2-40B4-BE49-F238E27FC236}">
                <a16:creationId xmlns="" xmlns:a16="http://schemas.microsoft.com/office/drawing/2014/main" id="{B8769989-8CAD-4622-BB38-339750FC4BF5}"/>
              </a:ext>
            </a:extLst>
          </p:cNvPr>
          <p:cNvSpPr/>
          <p:nvPr/>
        </p:nvSpPr>
        <p:spPr>
          <a:xfrm>
            <a:off x="992778" y="5295877"/>
            <a:ext cx="10803854" cy="96321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defRPr/>
            </a:pPr>
            <a:r>
              <a:rPr lang="ru-RU" sz="2400" dirty="0" smtClean="0">
                <a:solidFill>
                  <a:srgbClr val="595959"/>
                </a:solidFill>
                <a:latin typeface="Arial" panose="020B0604020202020204" pitchFamily="34" charset="0"/>
                <a:cs typeface="Arial" panose="020B0604020202020204" pitchFamily="34" charset="0"/>
              </a:rPr>
              <a:t>  </a:t>
            </a:r>
          </a:p>
          <a:p>
            <a:pPr algn="ctr">
              <a:defRPr/>
            </a:pPr>
            <a:r>
              <a:rPr lang="ru-RU" dirty="0" smtClean="0">
                <a:solidFill>
                  <a:srgbClr val="595959"/>
                </a:solidFill>
                <a:latin typeface="Arial" panose="020B0604020202020204" pitchFamily="34" charset="0"/>
                <a:cs typeface="Arial" panose="020B0604020202020204" pitchFamily="34" charset="0"/>
              </a:rPr>
              <a:t>Своевременное </a:t>
            </a:r>
            <a:r>
              <a:rPr lang="ru-RU" dirty="0">
                <a:solidFill>
                  <a:srgbClr val="595959"/>
                </a:solidFill>
                <a:latin typeface="Arial" panose="020B0604020202020204" pitchFamily="34" charset="0"/>
                <a:cs typeface="Arial" panose="020B0604020202020204" pitchFamily="34" charset="0"/>
              </a:rPr>
              <a:t>и качественное предоставление первичных </a:t>
            </a:r>
          </a:p>
          <a:p>
            <a:pPr algn="ctr">
              <a:defRPr/>
            </a:pPr>
            <a:r>
              <a:rPr lang="ru-RU" dirty="0">
                <a:solidFill>
                  <a:srgbClr val="595959"/>
                </a:solidFill>
                <a:latin typeface="Arial" panose="020B0604020202020204" pitchFamily="34" charset="0"/>
                <a:cs typeface="Arial" panose="020B0604020202020204" pitchFamily="34" charset="0"/>
              </a:rPr>
              <a:t>статистических данных   -  обязанность респондента</a:t>
            </a:r>
          </a:p>
          <a:p>
            <a:pPr algn="ctr"/>
            <a:endParaRPr lang="ru-RU" sz="2400" dirty="0">
              <a:solidFill>
                <a:srgbClr val="595959"/>
              </a:solidFill>
            </a:endParaRPr>
          </a:p>
        </p:txBody>
      </p:sp>
      <p:pic>
        <p:nvPicPr>
          <p:cNvPr id="15" name="Рисунок 14"/>
          <p:cNvPicPr>
            <a:picLocks noChangeAspect="1"/>
          </p:cNvPicPr>
          <p:nvPr/>
        </p:nvPicPr>
        <p:blipFill>
          <a:blip r:embed="rId3">
            <a:duotone>
              <a:prstClr val="black"/>
              <a:schemeClr val="tx2">
                <a:tint val="45000"/>
                <a:satMod val="400000"/>
              </a:schemeClr>
            </a:duotone>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1124482" y="5295876"/>
            <a:ext cx="1014510" cy="1011128"/>
          </a:xfrm>
          <a:prstGeom prst="rect">
            <a:avLst/>
          </a:prstGeom>
        </p:spPr>
      </p:pic>
      <p:sp>
        <p:nvSpPr>
          <p:cNvPr id="2" name="Текст 1"/>
          <p:cNvSpPr>
            <a:spLocks noGrp="1"/>
          </p:cNvSpPr>
          <p:nvPr>
            <p:ph type="body" sz="quarter" idx="10"/>
          </p:nvPr>
        </p:nvSpPr>
        <p:spPr>
          <a:xfrm>
            <a:off x="413524" y="636804"/>
            <a:ext cx="11134042" cy="936897"/>
          </a:xfrm>
        </p:spPr>
        <p:txBody>
          <a:bodyPr/>
          <a:lstStyle/>
          <a:p>
            <a:r>
              <a:rPr lang="ru-RU" b="1" dirty="0" smtClean="0"/>
              <a:t>ОТВЕТСТВЕННОСТЬ ЗА НЕПРЕДОСТАВЛЕНИЕ СВЕДЕНИЙ</a:t>
            </a:r>
          </a:p>
          <a:p>
            <a:endParaRPr lang="ru-RU" b="1" dirty="0"/>
          </a:p>
        </p:txBody>
      </p:sp>
    </p:spTree>
    <p:extLst>
      <p:ext uri="{BB962C8B-B14F-4D97-AF65-F5344CB8AC3E}">
        <p14:creationId xmlns:p14="http://schemas.microsoft.com/office/powerpoint/2010/main" val="133213148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Рисунок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08" y="1184"/>
            <a:ext cx="12187592" cy="6857234"/>
          </a:xfrm>
          <a:prstGeom prst="rect">
            <a:avLst/>
          </a:prstGeom>
        </p:spPr>
      </p:pic>
      <p:sp>
        <p:nvSpPr>
          <p:cNvPr id="45" name="Текст 10">
            <a:extLst>
              <a:ext uri="{FF2B5EF4-FFF2-40B4-BE49-F238E27FC236}">
                <a16:creationId xmlns="" xmlns:a16="http://schemas.microsoft.com/office/drawing/2014/main" id="{9B0D6237-0473-2E4E-932D-8305C6EB9B42}"/>
              </a:ext>
            </a:extLst>
          </p:cNvPr>
          <p:cNvSpPr txBox="1">
            <a:spLocks/>
          </p:cNvSpPr>
          <p:nvPr/>
        </p:nvSpPr>
        <p:spPr>
          <a:xfrm>
            <a:off x="294356" y="1615560"/>
            <a:ext cx="4126230" cy="754417"/>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endParaRPr lang="ru-RU" sz="2000" kern="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52" name="Текст 10">
            <a:extLst>
              <a:ext uri="{FF2B5EF4-FFF2-40B4-BE49-F238E27FC236}">
                <a16:creationId xmlns="" xmlns:a16="http://schemas.microsoft.com/office/drawing/2014/main" id="{9B0D6237-0473-2E4E-932D-8305C6EB9B42}"/>
              </a:ext>
            </a:extLst>
          </p:cNvPr>
          <p:cNvSpPr txBox="1">
            <a:spLocks/>
          </p:cNvSpPr>
          <p:nvPr/>
        </p:nvSpPr>
        <p:spPr>
          <a:xfrm>
            <a:off x="6346564" y="1615560"/>
            <a:ext cx="4126230" cy="754417"/>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endParaRPr lang="ru-RU" sz="2000" kern="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54" name="Текст 10">
            <a:extLst>
              <a:ext uri="{FF2B5EF4-FFF2-40B4-BE49-F238E27FC236}">
                <a16:creationId xmlns="" xmlns:a16="http://schemas.microsoft.com/office/drawing/2014/main" id="{9B0D6237-0473-2E4E-932D-8305C6EB9B42}"/>
              </a:ext>
            </a:extLst>
          </p:cNvPr>
          <p:cNvSpPr txBox="1">
            <a:spLocks/>
          </p:cNvSpPr>
          <p:nvPr/>
        </p:nvSpPr>
        <p:spPr>
          <a:xfrm>
            <a:off x="6169078" y="1615560"/>
            <a:ext cx="4126230" cy="754417"/>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endParaRPr lang="ru-RU" sz="2000" kern="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2" name="Прямоугольник 1"/>
          <p:cNvSpPr/>
          <p:nvPr/>
        </p:nvSpPr>
        <p:spPr>
          <a:xfrm>
            <a:off x="375673" y="838562"/>
            <a:ext cx="10218951" cy="412934"/>
          </a:xfrm>
          <a:prstGeom prst="rect">
            <a:avLst/>
          </a:prstGeom>
        </p:spPr>
        <p:txBody>
          <a:bodyPr wrap="none">
            <a:spAutoFit/>
          </a:bodyPr>
          <a:lstStyle/>
          <a:p>
            <a:pPr>
              <a:lnSpc>
                <a:spcPts val="2500"/>
              </a:lnSpc>
              <a:spcBef>
                <a:spcPts val="0"/>
              </a:spcBef>
              <a:tabLst>
                <a:tab pos="449263" algn="r"/>
              </a:tabLst>
              <a:defRPr/>
            </a:pPr>
            <a:r>
              <a:rPr lang="ru-RU" sz="2800" b="1" dirty="0" smtClean="0">
                <a:solidFill>
                  <a:srgbClr val="283583"/>
                </a:solidFill>
                <a:latin typeface="Arial" panose="020B0604020202020204" pitchFamily="34" charset="0"/>
                <a:cs typeface="Arial" panose="020B0604020202020204" pitchFamily="34" charset="0"/>
              </a:rPr>
              <a:t>ОТВЕТСТВЕННЫЙ ЗА РАЗРАБОТКУ ФОРМЫ № П-4 (НЗ) </a:t>
            </a:r>
            <a:endParaRPr lang="ru-RU" sz="2800" b="1" dirty="0">
              <a:solidFill>
                <a:srgbClr val="283583"/>
              </a:solidFill>
              <a:latin typeface="Arial" panose="020B0604020202020204" pitchFamily="34" charset="0"/>
              <a:cs typeface="Arial" panose="020B0604020202020204" pitchFamily="34" charset="0"/>
            </a:endParaRPr>
          </a:p>
        </p:txBody>
      </p:sp>
      <p:sp>
        <p:nvSpPr>
          <p:cNvPr id="10" name="Прямоугольник 9"/>
          <p:cNvSpPr/>
          <p:nvPr/>
        </p:nvSpPr>
        <p:spPr>
          <a:xfrm>
            <a:off x="610804" y="1783876"/>
            <a:ext cx="9085905" cy="3539430"/>
          </a:xfrm>
          <a:prstGeom prst="rect">
            <a:avLst/>
          </a:prstGeom>
        </p:spPr>
        <p:txBody>
          <a:bodyPr wrap="square">
            <a:spAutoFit/>
          </a:bodyPr>
          <a:lstStyle/>
          <a:p>
            <a:r>
              <a:rPr lang="ru-RU" sz="2000" dirty="0" smtClean="0">
                <a:solidFill>
                  <a:srgbClr val="595959"/>
                </a:solidFill>
              </a:rPr>
              <a:t>Отдел статистики труда, образования, науки и инноваций</a:t>
            </a:r>
          </a:p>
          <a:p>
            <a:endParaRPr lang="ru-RU" sz="2000" dirty="0" smtClean="0">
              <a:solidFill>
                <a:srgbClr val="595959"/>
              </a:solidFill>
            </a:endParaRPr>
          </a:p>
          <a:p>
            <a:r>
              <a:rPr lang="ru-RU" sz="2000" dirty="0" smtClean="0">
                <a:solidFill>
                  <a:srgbClr val="595959"/>
                </a:solidFill>
              </a:rPr>
              <a:t>Ведущий специалист</a:t>
            </a:r>
            <a:r>
              <a:rPr lang="en-US" sz="2000" dirty="0" smtClean="0">
                <a:solidFill>
                  <a:srgbClr val="595959"/>
                </a:solidFill>
              </a:rPr>
              <a:t>-</a:t>
            </a:r>
            <a:r>
              <a:rPr lang="ru-RU" sz="2000" dirty="0" smtClean="0">
                <a:solidFill>
                  <a:srgbClr val="595959"/>
                </a:solidFill>
              </a:rPr>
              <a:t>эксперт</a:t>
            </a:r>
          </a:p>
          <a:p>
            <a:r>
              <a:rPr lang="ru-RU" sz="2000" dirty="0" smtClean="0">
                <a:solidFill>
                  <a:srgbClr val="595959"/>
                </a:solidFill>
              </a:rPr>
              <a:t>Сведенцова Дарья Андреевна</a:t>
            </a:r>
          </a:p>
          <a:p>
            <a:endParaRPr lang="ru-RU" sz="2000" dirty="0">
              <a:solidFill>
                <a:srgbClr val="595959"/>
              </a:solidFill>
            </a:endParaRPr>
          </a:p>
          <a:p>
            <a:r>
              <a:rPr lang="ru-RU" sz="2000" dirty="0" smtClean="0">
                <a:solidFill>
                  <a:srgbClr val="595959"/>
                </a:solidFill>
              </a:rPr>
              <a:t>Телефон</a:t>
            </a:r>
          </a:p>
          <a:p>
            <a:r>
              <a:rPr lang="ru-RU" sz="2000" dirty="0">
                <a:solidFill>
                  <a:srgbClr val="595959"/>
                </a:solidFill>
              </a:rPr>
              <a:t>(8332) 64-19-20, </a:t>
            </a:r>
            <a:r>
              <a:rPr lang="ru-RU" sz="2000" dirty="0" smtClean="0">
                <a:solidFill>
                  <a:srgbClr val="595959"/>
                </a:solidFill>
              </a:rPr>
              <a:t>8-922-980-19-60</a:t>
            </a:r>
            <a:endParaRPr lang="ru-RU" sz="2000" dirty="0">
              <a:solidFill>
                <a:srgbClr val="595959"/>
              </a:solidFill>
            </a:endParaRPr>
          </a:p>
          <a:p>
            <a:endParaRPr lang="ru-RU" sz="2000" dirty="0">
              <a:solidFill>
                <a:srgbClr val="595959"/>
              </a:solidFill>
            </a:endParaRPr>
          </a:p>
          <a:p>
            <a:r>
              <a:rPr lang="ru-RU" sz="2000" dirty="0" smtClean="0">
                <a:solidFill>
                  <a:srgbClr val="595959"/>
                </a:solidFill>
              </a:rPr>
              <a:t>Адрес электронной почты</a:t>
            </a:r>
          </a:p>
          <a:p>
            <a:r>
              <a:rPr lang="ru-RU" sz="2000" dirty="0">
                <a:solidFill>
                  <a:srgbClr val="595959"/>
                </a:solidFill>
              </a:rPr>
              <a:t>P43_</a:t>
            </a:r>
            <a:r>
              <a:rPr lang="en-US" sz="2000" dirty="0" err="1">
                <a:solidFill>
                  <a:srgbClr val="595959"/>
                </a:solidFill>
              </a:rPr>
              <a:t>SvedentsovaDA</a:t>
            </a:r>
            <a:r>
              <a:rPr lang="ru-RU" sz="2000" dirty="0">
                <a:solidFill>
                  <a:srgbClr val="595959"/>
                </a:solidFill>
              </a:rPr>
              <a:t> @</a:t>
            </a:r>
            <a:r>
              <a:rPr lang="en-US" sz="2000" dirty="0" err="1">
                <a:solidFill>
                  <a:srgbClr val="595959"/>
                </a:solidFill>
              </a:rPr>
              <a:t>gks</a:t>
            </a:r>
            <a:r>
              <a:rPr lang="ru-RU" sz="2000" dirty="0">
                <a:solidFill>
                  <a:srgbClr val="595959"/>
                </a:solidFill>
              </a:rPr>
              <a:t>.г</a:t>
            </a:r>
            <a:r>
              <a:rPr lang="en-US" sz="2000" dirty="0">
                <a:solidFill>
                  <a:srgbClr val="595959"/>
                </a:solidFill>
              </a:rPr>
              <a:t>u</a:t>
            </a:r>
            <a:endParaRPr lang="ru-RU" sz="2000" dirty="0" smtClean="0">
              <a:solidFill>
                <a:srgbClr val="595959"/>
              </a:solidFill>
            </a:endParaRPr>
          </a:p>
          <a:p>
            <a:endParaRPr lang="ru-RU" sz="2400" dirty="0">
              <a:solidFill>
                <a:srgbClr val="595959"/>
              </a:solidFill>
            </a:endParaRPr>
          </a:p>
        </p:txBody>
      </p:sp>
    </p:spTree>
    <p:extLst>
      <p:ext uri="{BB962C8B-B14F-4D97-AF65-F5344CB8AC3E}">
        <p14:creationId xmlns:p14="http://schemas.microsoft.com/office/powerpoint/2010/main" val="8227546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a:extLst>
              <a:ext uri="{FF2B5EF4-FFF2-40B4-BE49-F238E27FC236}">
                <a16:creationId xmlns:a16="http://schemas.microsoft.com/office/drawing/2014/main" xmlns="" id="{E06E4161-1308-48DC-977F-976ABE4DE7DE}"/>
              </a:ext>
            </a:extLst>
          </p:cNvPr>
          <p:cNvSpPr>
            <a:spLocks noGrp="1"/>
          </p:cNvSpPr>
          <p:nvPr>
            <p:ph type="body" sz="quarter" idx="10"/>
          </p:nvPr>
        </p:nvSpPr>
        <p:spPr/>
        <p:txBody>
          <a:bodyPr/>
          <a:lstStyle/>
          <a:p>
            <a:r>
              <a:rPr lang="ru-RU" sz="4400" spc="-10" dirty="0" smtClean="0">
                <a:cs typeface="Arial"/>
              </a:rPr>
              <a:t>Общие положения</a:t>
            </a:r>
            <a:endParaRPr lang="en-US" sz="4400" spc="-10" dirty="0" smtClean="0">
              <a:cs typeface="Arial"/>
            </a:endParaRPr>
          </a:p>
          <a:p>
            <a:pPr algn="ctr"/>
            <a:endParaRPr lang="ru-RU" dirty="0"/>
          </a:p>
        </p:txBody>
      </p:sp>
    </p:spTree>
    <p:extLst>
      <p:ext uri="{BB962C8B-B14F-4D97-AF65-F5344CB8AC3E}">
        <p14:creationId xmlns:p14="http://schemas.microsoft.com/office/powerpoint/2010/main" val="39111681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Рисунок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766"/>
            <a:ext cx="12187592" cy="6857234"/>
          </a:xfrm>
          <a:prstGeom prst="rect">
            <a:avLst/>
          </a:prstGeom>
        </p:spPr>
      </p:pic>
      <p:sp>
        <p:nvSpPr>
          <p:cNvPr id="45" name="Текст 10">
            <a:extLst>
              <a:ext uri="{FF2B5EF4-FFF2-40B4-BE49-F238E27FC236}">
                <a16:creationId xmlns="" xmlns:a16="http://schemas.microsoft.com/office/drawing/2014/main" id="{9B0D6237-0473-2E4E-932D-8305C6EB9B42}"/>
              </a:ext>
            </a:extLst>
          </p:cNvPr>
          <p:cNvSpPr txBox="1">
            <a:spLocks/>
          </p:cNvSpPr>
          <p:nvPr/>
        </p:nvSpPr>
        <p:spPr>
          <a:xfrm>
            <a:off x="294356" y="1615560"/>
            <a:ext cx="4126230" cy="754417"/>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endParaRPr lang="ru-RU" sz="2000" kern="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52" name="Текст 10">
            <a:extLst>
              <a:ext uri="{FF2B5EF4-FFF2-40B4-BE49-F238E27FC236}">
                <a16:creationId xmlns="" xmlns:a16="http://schemas.microsoft.com/office/drawing/2014/main" id="{9B0D6237-0473-2E4E-932D-8305C6EB9B42}"/>
              </a:ext>
            </a:extLst>
          </p:cNvPr>
          <p:cNvSpPr txBox="1">
            <a:spLocks/>
          </p:cNvSpPr>
          <p:nvPr/>
        </p:nvSpPr>
        <p:spPr>
          <a:xfrm>
            <a:off x="6346564" y="1615560"/>
            <a:ext cx="4126230" cy="754417"/>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endParaRPr lang="ru-RU" sz="2000" kern="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54" name="Текст 10">
            <a:extLst>
              <a:ext uri="{FF2B5EF4-FFF2-40B4-BE49-F238E27FC236}">
                <a16:creationId xmlns="" xmlns:a16="http://schemas.microsoft.com/office/drawing/2014/main" id="{9B0D6237-0473-2E4E-932D-8305C6EB9B42}"/>
              </a:ext>
            </a:extLst>
          </p:cNvPr>
          <p:cNvSpPr txBox="1">
            <a:spLocks/>
          </p:cNvSpPr>
          <p:nvPr/>
        </p:nvSpPr>
        <p:spPr>
          <a:xfrm>
            <a:off x="6169078" y="1615560"/>
            <a:ext cx="4126230" cy="754417"/>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endParaRPr lang="ru-RU" sz="2000" kern="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5" name="Прямоугольник 4"/>
          <p:cNvSpPr/>
          <p:nvPr/>
        </p:nvSpPr>
        <p:spPr>
          <a:xfrm>
            <a:off x="486053" y="830765"/>
            <a:ext cx="4945969" cy="414537"/>
          </a:xfrm>
          <a:prstGeom prst="rect">
            <a:avLst/>
          </a:prstGeom>
        </p:spPr>
        <p:txBody>
          <a:bodyPr wrap="none">
            <a:spAutoFit/>
          </a:bodyPr>
          <a:lstStyle/>
          <a:p>
            <a:pPr>
              <a:lnSpc>
                <a:spcPts val="2500"/>
              </a:lnSpc>
              <a:tabLst>
                <a:tab pos="449263" algn="r"/>
              </a:tabLst>
              <a:defRPr/>
            </a:pPr>
            <a:r>
              <a:rPr lang="ru-RU" sz="2800" b="1" dirty="0" smtClean="0">
                <a:solidFill>
                  <a:srgbClr val="283583"/>
                </a:solidFill>
                <a:latin typeface="Arial" panose="020B0604020202020204" pitchFamily="34" charset="0"/>
                <a:cs typeface="Arial" panose="020B0604020202020204" pitchFamily="34" charset="0"/>
              </a:rPr>
              <a:t>ФОРМУ ПРЕДОСТАВЛЯЮТ</a:t>
            </a:r>
            <a:endParaRPr lang="ru-RU" sz="2800" b="1" dirty="0">
              <a:solidFill>
                <a:srgbClr val="283583"/>
              </a:solidFill>
              <a:latin typeface="Arial" panose="020B0604020202020204" pitchFamily="34" charset="0"/>
              <a:cs typeface="Arial" panose="020B0604020202020204" pitchFamily="34" charset="0"/>
            </a:endParaRPr>
          </a:p>
        </p:txBody>
      </p:sp>
      <p:pic>
        <p:nvPicPr>
          <p:cNvPr id="9" name="Рисунок 8"/>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44701" y="1469689"/>
            <a:ext cx="1067445" cy="1052851"/>
          </a:xfrm>
          <a:prstGeom prst="rect">
            <a:avLst/>
          </a:prstGeom>
        </p:spPr>
      </p:pic>
      <p:sp>
        <p:nvSpPr>
          <p:cNvPr id="10" name="Прямоугольник 9"/>
          <p:cNvSpPr/>
          <p:nvPr/>
        </p:nvSpPr>
        <p:spPr>
          <a:xfrm>
            <a:off x="1993497" y="1653750"/>
            <a:ext cx="9466983" cy="733534"/>
          </a:xfrm>
          <a:prstGeom prst="rect">
            <a:avLst/>
          </a:prstGeom>
        </p:spPr>
        <p:txBody>
          <a:bodyPr wrap="square">
            <a:spAutoFit/>
          </a:bodyPr>
          <a:lstStyle/>
          <a:p>
            <a:pPr>
              <a:lnSpc>
                <a:spcPts val="2500"/>
              </a:lnSpc>
              <a:spcBef>
                <a:spcPts val="0"/>
              </a:spcBef>
              <a:tabLst>
                <a:tab pos="449263" algn="r"/>
              </a:tabLst>
              <a:defRPr/>
            </a:pPr>
            <a:r>
              <a:rPr lang="ru-RU" sz="2400" dirty="0">
                <a:solidFill>
                  <a:srgbClr val="283583"/>
                </a:solidFill>
                <a:latin typeface="Arial" panose="020B0604020202020204" pitchFamily="34" charset="0"/>
                <a:cs typeface="Arial" panose="020B0604020202020204" pitchFamily="34" charset="0"/>
              </a:rPr>
              <a:t>юридические лица </a:t>
            </a:r>
            <a:endParaRPr lang="ru-RU" sz="2400" dirty="0" smtClean="0">
              <a:solidFill>
                <a:srgbClr val="283583"/>
              </a:solidFill>
              <a:latin typeface="Arial" panose="020B0604020202020204" pitchFamily="34" charset="0"/>
              <a:cs typeface="Arial" panose="020B0604020202020204" pitchFamily="34" charset="0"/>
            </a:endParaRPr>
          </a:p>
          <a:p>
            <a:pPr>
              <a:lnSpc>
                <a:spcPts val="2500"/>
              </a:lnSpc>
              <a:spcBef>
                <a:spcPts val="0"/>
              </a:spcBef>
              <a:tabLst>
                <a:tab pos="449263" algn="r"/>
              </a:tabLst>
              <a:defRPr/>
            </a:pPr>
            <a:r>
              <a:rPr lang="ru-RU" sz="2400" dirty="0" smtClean="0">
                <a:solidFill>
                  <a:srgbClr val="283583"/>
                </a:solidFill>
                <a:latin typeface="Arial" panose="020B0604020202020204" pitchFamily="34" charset="0"/>
                <a:cs typeface="Arial" panose="020B0604020202020204" pitchFamily="34" charset="0"/>
              </a:rPr>
              <a:t>(</a:t>
            </a:r>
            <a:r>
              <a:rPr lang="ru-RU" sz="2400" dirty="0">
                <a:solidFill>
                  <a:srgbClr val="283583"/>
                </a:solidFill>
                <a:latin typeface="Arial" panose="020B0604020202020204" pitchFamily="34" charset="0"/>
                <a:cs typeface="Arial" panose="020B0604020202020204" pitchFamily="34" charset="0"/>
              </a:rPr>
              <a:t>кроме субъектов малого предпринимательства) </a:t>
            </a:r>
          </a:p>
        </p:txBody>
      </p:sp>
      <p:pic>
        <p:nvPicPr>
          <p:cNvPr id="11" name="Рисунок 10">
            <a:extLst>
              <a:ext uri="{FF2B5EF4-FFF2-40B4-BE49-F238E27FC236}">
                <a16:creationId xmlns="" xmlns:a16="http://schemas.microsoft.com/office/drawing/2014/main" id="{924D2619-AC4D-4F17-BA0F-F9C7363DD0D7}"/>
              </a:ext>
            </a:extLst>
          </p:cNvPr>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898395" y="3551225"/>
            <a:ext cx="433546" cy="433546"/>
          </a:xfrm>
          <a:prstGeom prst="rect">
            <a:avLst/>
          </a:prstGeom>
        </p:spPr>
      </p:pic>
      <p:sp>
        <p:nvSpPr>
          <p:cNvPr id="12" name="Прямоугольник 11"/>
          <p:cNvSpPr/>
          <p:nvPr/>
        </p:nvSpPr>
        <p:spPr>
          <a:xfrm>
            <a:off x="1834648" y="3531290"/>
            <a:ext cx="4642681" cy="369332"/>
          </a:xfrm>
          <a:prstGeom prst="rect">
            <a:avLst/>
          </a:prstGeom>
        </p:spPr>
        <p:txBody>
          <a:bodyPr wrap="none">
            <a:spAutoFit/>
          </a:bodyPr>
          <a:lstStyle/>
          <a:p>
            <a:r>
              <a:rPr lang="ru-RU" dirty="0">
                <a:solidFill>
                  <a:srgbClr val="595959"/>
                </a:solidFill>
              </a:rPr>
              <a:t>всех видов экономической деятельности </a:t>
            </a:r>
            <a:endParaRPr lang="ru-RU" dirty="0"/>
          </a:p>
        </p:txBody>
      </p:sp>
      <p:cxnSp>
        <p:nvCxnSpPr>
          <p:cNvPr id="13" name="Прямая соединительная линия 12">
            <a:extLst>
              <a:ext uri="{FF2B5EF4-FFF2-40B4-BE49-F238E27FC236}">
                <a16:creationId xmlns="" xmlns:a16="http://schemas.microsoft.com/office/drawing/2014/main" id="{061D72BF-6BC1-4BA1-A6A4-029DC620A22F}"/>
              </a:ext>
            </a:extLst>
          </p:cNvPr>
          <p:cNvCxnSpPr>
            <a:cxnSpLocks/>
          </p:cNvCxnSpPr>
          <p:nvPr/>
        </p:nvCxnSpPr>
        <p:spPr>
          <a:xfrm>
            <a:off x="1700890" y="3900622"/>
            <a:ext cx="7772329" cy="0"/>
          </a:xfrm>
          <a:prstGeom prst="line">
            <a:avLst/>
          </a:prstGeom>
          <a:ln w="19050">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pic>
        <p:nvPicPr>
          <p:cNvPr id="15" name="Рисунок 14">
            <a:extLst>
              <a:ext uri="{FF2B5EF4-FFF2-40B4-BE49-F238E27FC236}">
                <a16:creationId xmlns="" xmlns:a16="http://schemas.microsoft.com/office/drawing/2014/main" id="{924D2619-AC4D-4F17-BA0F-F9C7363DD0D7}"/>
              </a:ext>
            </a:extLst>
          </p:cNvPr>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962768" y="4654466"/>
            <a:ext cx="433546" cy="433546"/>
          </a:xfrm>
          <a:prstGeom prst="rect">
            <a:avLst/>
          </a:prstGeom>
        </p:spPr>
      </p:pic>
      <p:sp>
        <p:nvSpPr>
          <p:cNvPr id="17" name="Прямоугольник 16"/>
          <p:cNvSpPr/>
          <p:nvPr/>
        </p:nvSpPr>
        <p:spPr>
          <a:xfrm>
            <a:off x="1834648" y="4692603"/>
            <a:ext cx="3068853" cy="369332"/>
          </a:xfrm>
          <a:prstGeom prst="rect">
            <a:avLst/>
          </a:prstGeom>
        </p:spPr>
        <p:txBody>
          <a:bodyPr wrap="none">
            <a:spAutoFit/>
          </a:bodyPr>
          <a:lstStyle/>
          <a:p>
            <a:r>
              <a:rPr lang="ru-RU" dirty="0" smtClean="0">
                <a:solidFill>
                  <a:srgbClr val="595959"/>
                </a:solidFill>
              </a:rPr>
              <a:t>всех форм </a:t>
            </a:r>
            <a:r>
              <a:rPr lang="ru-RU" dirty="0">
                <a:solidFill>
                  <a:srgbClr val="595959"/>
                </a:solidFill>
              </a:rPr>
              <a:t>собственности </a:t>
            </a:r>
            <a:endParaRPr lang="ru-RU" dirty="0"/>
          </a:p>
        </p:txBody>
      </p:sp>
      <p:cxnSp>
        <p:nvCxnSpPr>
          <p:cNvPr id="18" name="Прямая соединительная линия 17">
            <a:extLst>
              <a:ext uri="{FF2B5EF4-FFF2-40B4-BE49-F238E27FC236}">
                <a16:creationId xmlns="" xmlns:a16="http://schemas.microsoft.com/office/drawing/2014/main" id="{061D72BF-6BC1-4BA1-A6A4-029DC620A22F}"/>
              </a:ext>
            </a:extLst>
          </p:cNvPr>
          <p:cNvCxnSpPr>
            <a:cxnSpLocks/>
          </p:cNvCxnSpPr>
          <p:nvPr/>
        </p:nvCxnSpPr>
        <p:spPr>
          <a:xfrm>
            <a:off x="1700890" y="5036563"/>
            <a:ext cx="7772329" cy="0"/>
          </a:xfrm>
          <a:prstGeom prst="line">
            <a:avLst/>
          </a:prstGeom>
          <a:ln w="19050">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942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Рисунок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87592" cy="6857234"/>
          </a:xfrm>
          <a:prstGeom prst="rect">
            <a:avLst/>
          </a:prstGeom>
        </p:spPr>
      </p:pic>
      <p:sp>
        <p:nvSpPr>
          <p:cNvPr id="45" name="Текст 10">
            <a:extLst>
              <a:ext uri="{FF2B5EF4-FFF2-40B4-BE49-F238E27FC236}">
                <a16:creationId xmlns="" xmlns:a16="http://schemas.microsoft.com/office/drawing/2014/main" id="{9B0D6237-0473-2E4E-932D-8305C6EB9B42}"/>
              </a:ext>
            </a:extLst>
          </p:cNvPr>
          <p:cNvSpPr txBox="1">
            <a:spLocks/>
          </p:cNvSpPr>
          <p:nvPr/>
        </p:nvSpPr>
        <p:spPr>
          <a:xfrm>
            <a:off x="294356" y="1615560"/>
            <a:ext cx="4126230" cy="754417"/>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endParaRPr lang="ru-RU" sz="2000" kern="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52" name="Текст 10">
            <a:extLst>
              <a:ext uri="{FF2B5EF4-FFF2-40B4-BE49-F238E27FC236}">
                <a16:creationId xmlns="" xmlns:a16="http://schemas.microsoft.com/office/drawing/2014/main" id="{9B0D6237-0473-2E4E-932D-8305C6EB9B42}"/>
              </a:ext>
            </a:extLst>
          </p:cNvPr>
          <p:cNvSpPr txBox="1">
            <a:spLocks/>
          </p:cNvSpPr>
          <p:nvPr/>
        </p:nvSpPr>
        <p:spPr>
          <a:xfrm>
            <a:off x="6346564" y="1615560"/>
            <a:ext cx="4126230" cy="754417"/>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endParaRPr lang="ru-RU" sz="2000" kern="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54" name="Текст 10">
            <a:extLst>
              <a:ext uri="{FF2B5EF4-FFF2-40B4-BE49-F238E27FC236}">
                <a16:creationId xmlns="" xmlns:a16="http://schemas.microsoft.com/office/drawing/2014/main" id="{9B0D6237-0473-2E4E-932D-8305C6EB9B42}"/>
              </a:ext>
            </a:extLst>
          </p:cNvPr>
          <p:cNvSpPr txBox="1">
            <a:spLocks/>
          </p:cNvSpPr>
          <p:nvPr/>
        </p:nvSpPr>
        <p:spPr>
          <a:xfrm>
            <a:off x="6169078" y="1615560"/>
            <a:ext cx="4126230" cy="754417"/>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endParaRPr lang="ru-RU" sz="2000" kern="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7" name="Прямоугольник 6"/>
          <p:cNvSpPr/>
          <p:nvPr/>
        </p:nvSpPr>
        <p:spPr>
          <a:xfrm>
            <a:off x="463307" y="763538"/>
            <a:ext cx="7081169" cy="412934"/>
          </a:xfrm>
          <a:prstGeom prst="rect">
            <a:avLst/>
          </a:prstGeom>
        </p:spPr>
        <p:txBody>
          <a:bodyPr wrap="none">
            <a:spAutoFit/>
          </a:bodyPr>
          <a:lstStyle/>
          <a:p>
            <a:pPr>
              <a:lnSpc>
                <a:spcPts val="2500"/>
              </a:lnSpc>
              <a:tabLst>
                <a:tab pos="449263" algn="r"/>
              </a:tabLst>
              <a:defRPr/>
            </a:pPr>
            <a:r>
              <a:rPr lang="ru-RU" sz="2800" b="1" dirty="0" smtClean="0">
                <a:solidFill>
                  <a:srgbClr val="283583"/>
                </a:solidFill>
                <a:latin typeface="Arial" panose="020B0604020202020204" pitchFamily="34" charset="0"/>
                <a:cs typeface="Arial" panose="020B0604020202020204" pitchFamily="34" charset="0"/>
              </a:rPr>
              <a:t>ПЕРИОДИЧНОСТЬ ПРЕДОСТАВЛЕНИЯ</a:t>
            </a:r>
            <a:endParaRPr lang="ru-RU" sz="2800" b="1" dirty="0">
              <a:solidFill>
                <a:srgbClr val="283583"/>
              </a:solidFill>
              <a:latin typeface="Arial" panose="020B0604020202020204" pitchFamily="34" charset="0"/>
              <a:cs typeface="Arial" panose="020B0604020202020204" pitchFamily="34" charset="0"/>
            </a:endParaRPr>
          </a:p>
        </p:txBody>
      </p:sp>
      <p:sp>
        <p:nvSpPr>
          <p:cNvPr id="11" name="Text Placeholder 3">
            <a:extLst>
              <a:ext uri="{FF2B5EF4-FFF2-40B4-BE49-F238E27FC236}">
                <a16:creationId xmlns="" xmlns:a16="http://schemas.microsoft.com/office/drawing/2014/main" id="{9617A87E-C615-4548-B683-3A51A1B9D609}"/>
              </a:ext>
            </a:extLst>
          </p:cNvPr>
          <p:cNvSpPr>
            <a:spLocks noGrp="1"/>
          </p:cNvSpPr>
          <p:nvPr>
            <p:ph type="body" sz="quarter" idx="4294967295"/>
          </p:nvPr>
        </p:nvSpPr>
        <p:spPr>
          <a:xfrm>
            <a:off x="1010007" y="2626274"/>
            <a:ext cx="5008669" cy="3192304"/>
          </a:xfrm>
          <a:prstGeom prst="rect">
            <a:avLst/>
          </a:prstGeom>
        </p:spPr>
        <p:txBody>
          <a:bodyPr anchor="b"/>
          <a:lstStyle/>
          <a:p>
            <a:pPr algn="just" defTabSz="622300">
              <a:spcAft>
                <a:spcPct val="35000"/>
              </a:spcAft>
              <a:buFont typeface="Wingdings" pitchFamily="2" charset="2"/>
              <a:buChar char="v"/>
              <a:defRPr/>
            </a:pPr>
            <a:r>
              <a:rPr lang="ru-RU" sz="1400" dirty="0">
                <a:solidFill>
                  <a:schemeClr val="bg1"/>
                </a:solidFill>
              </a:rPr>
              <a:t> </a:t>
            </a:r>
          </a:p>
        </p:txBody>
      </p:sp>
      <p:pic>
        <p:nvPicPr>
          <p:cNvPr id="15" name="Рисунок 14"/>
          <p:cNvPicPr>
            <a:picLocks noChangeAspect="1"/>
          </p:cNvPicPr>
          <p:nvPr/>
        </p:nvPicPr>
        <p:blipFill>
          <a:blip r:embed="rId3">
            <a:duotone>
              <a:prstClr val="black"/>
              <a:schemeClr val="tx2">
                <a:tint val="45000"/>
                <a:satMod val="400000"/>
              </a:schemeClr>
            </a:duotone>
            <a:extLst>
              <a:ext uri="{BEBA8EAE-BF5A-486C-A8C5-ECC9F3942E4B}">
                <a14:imgProps xmlns:a14="http://schemas.microsoft.com/office/drawing/2010/main">
                  <a14:imgLayer r:embed="rId4">
                    <a14:imgEffect>
                      <a14:artisticPlasticWrap/>
                    </a14:imgEffect>
                    <a14:imgEffect>
                      <a14:sharpenSoften amount="50000"/>
                    </a14:imgEffect>
                    <a14:imgEffect>
                      <a14:saturation sat="0"/>
                    </a14:imgEffect>
                  </a14:imgLayer>
                </a14:imgProps>
              </a:ext>
              <a:ext uri="{28A0092B-C50C-407E-A947-70E740481C1C}">
                <a14:useLocalDpi xmlns:a14="http://schemas.microsoft.com/office/drawing/2010/main" val="0"/>
              </a:ext>
            </a:extLst>
          </a:blip>
          <a:srcRect t="11012" b="11012"/>
          <a:stretch>
            <a:fillRect/>
          </a:stretch>
        </p:blipFill>
        <p:spPr>
          <a:xfrm>
            <a:off x="10472794" y="503978"/>
            <a:ext cx="1248718" cy="956553"/>
          </a:xfrm>
          <a:prstGeom prst="rect">
            <a:avLst/>
          </a:prstGeom>
        </p:spPr>
      </p:pic>
      <p:sp>
        <p:nvSpPr>
          <p:cNvPr id="19" name="Прямоугольник 5">
            <a:extLst>
              <a:ext uri="{FF2B5EF4-FFF2-40B4-BE49-F238E27FC236}">
                <a16:creationId xmlns="" xmlns:a16="http://schemas.microsoft.com/office/drawing/2014/main" id="{4992D794-9374-4E86-9081-A00491CCA9AA}"/>
              </a:ext>
            </a:extLst>
          </p:cNvPr>
          <p:cNvSpPr/>
          <p:nvPr/>
        </p:nvSpPr>
        <p:spPr>
          <a:xfrm>
            <a:off x="3072384" y="1615560"/>
            <a:ext cx="5681471" cy="3980568"/>
          </a:xfrm>
          <a:prstGeom prst="rect">
            <a:avLst/>
          </a:prstGeom>
          <a:solidFill>
            <a:srgbClr val="283583"/>
          </a:solidFill>
        </p:spPr>
        <p:style>
          <a:lnRef idx="0">
            <a:schemeClr val="accent5"/>
          </a:lnRef>
          <a:fillRef idx="3">
            <a:schemeClr val="accent5"/>
          </a:fillRef>
          <a:effectRef idx="3">
            <a:schemeClr val="accent5"/>
          </a:effectRef>
          <a:fontRef idx="minor">
            <a:schemeClr val="lt1"/>
          </a:fontRef>
        </p:style>
        <p:txBody>
          <a:bodyPr anchor="ctr"/>
          <a:lstStyle/>
          <a:p>
            <a:pPr marL="285750" indent="-285750" algn="just" defTabSz="622300">
              <a:lnSpc>
                <a:spcPct val="100000"/>
              </a:lnSpc>
              <a:spcBef>
                <a:spcPts val="0"/>
              </a:spcBef>
              <a:buFont typeface="Arial" panose="020B0604020202020204" pitchFamily="34" charset="0"/>
              <a:buChar char="•"/>
              <a:defRPr/>
            </a:pPr>
            <a:r>
              <a:rPr lang="ru-RU" sz="1600" dirty="0">
                <a:solidFill>
                  <a:schemeClr val="bg1"/>
                </a:solidFill>
              </a:rPr>
              <a:t>е</a:t>
            </a:r>
            <a:r>
              <a:rPr lang="ru-RU" sz="1600" dirty="0" smtClean="0">
                <a:solidFill>
                  <a:schemeClr val="bg1"/>
                </a:solidFill>
              </a:rPr>
              <a:t>сли средняя </a:t>
            </a:r>
            <a:r>
              <a:rPr lang="ru-RU" sz="1600" dirty="0">
                <a:solidFill>
                  <a:schemeClr val="bg1"/>
                </a:solidFill>
              </a:rPr>
              <a:t>численность работников </a:t>
            </a:r>
            <a:r>
              <a:rPr lang="ru-RU" sz="1600" dirty="0" smtClean="0">
                <a:solidFill>
                  <a:schemeClr val="bg1"/>
                </a:solidFill>
              </a:rPr>
              <a:t>за предыдущий год </a:t>
            </a:r>
            <a:r>
              <a:rPr lang="ru-RU" sz="1600" dirty="0">
                <a:solidFill>
                  <a:schemeClr val="bg1"/>
                </a:solidFill>
              </a:rPr>
              <a:t>превышает 15 человек  (включая работающих </a:t>
            </a:r>
            <a:r>
              <a:rPr lang="ru-RU" sz="1600" dirty="0" smtClean="0">
                <a:solidFill>
                  <a:schemeClr val="bg1"/>
                </a:solidFill>
              </a:rPr>
              <a:t>по совместительству</a:t>
            </a:r>
            <a:r>
              <a:rPr lang="ru-RU" sz="1600" dirty="0">
                <a:solidFill>
                  <a:schemeClr val="bg1"/>
                </a:solidFill>
              </a:rPr>
              <a:t> </a:t>
            </a:r>
            <a:r>
              <a:rPr lang="ru-RU" sz="1600" dirty="0" smtClean="0">
                <a:solidFill>
                  <a:schemeClr val="bg1"/>
                </a:solidFill>
              </a:rPr>
              <a:t>и </a:t>
            </a:r>
            <a:r>
              <a:rPr lang="ru-RU" sz="1600" dirty="0">
                <a:solidFill>
                  <a:schemeClr val="bg1"/>
                </a:solidFill>
              </a:rPr>
              <a:t>договорам гражданско-правового характера</a:t>
            </a:r>
            <a:r>
              <a:rPr lang="ru-RU" sz="1600" dirty="0" smtClean="0">
                <a:solidFill>
                  <a:schemeClr val="bg1"/>
                </a:solidFill>
              </a:rPr>
              <a:t>);</a:t>
            </a:r>
          </a:p>
          <a:p>
            <a:pPr marL="285750" indent="-285750" algn="just" defTabSz="622300">
              <a:lnSpc>
                <a:spcPct val="100000"/>
              </a:lnSpc>
              <a:spcBef>
                <a:spcPts val="0"/>
              </a:spcBef>
              <a:buFont typeface="Arial" panose="020B0604020202020204" pitchFamily="34" charset="0"/>
              <a:buChar char="•"/>
              <a:defRPr/>
            </a:pPr>
            <a:endParaRPr lang="ru-RU" sz="1600" b="1" dirty="0">
              <a:solidFill>
                <a:schemeClr val="bg1"/>
              </a:solidFill>
            </a:endParaRPr>
          </a:p>
          <a:p>
            <a:pPr marL="285750" indent="-285750" algn="just" defTabSz="622300">
              <a:lnSpc>
                <a:spcPct val="100000"/>
              </a:lnSpc>
              <a:spcBef>
                <a:spcPts val="0"/>
              </a:spcBef>
              <a:buFont typeface="Arial" panose="020B0604020202020204" pitchFamily="34" charset="0"/>
              <a:buChar char="•"/>
              <a:defRPr/>
            </a:pPr>
            <a:r>
              <a:rPr lang="ru-RU" sz="1600" dirty="0">
                <a:solidFill>
                  <a:schemeClr val="bg1"/>
                </a:solidFill>
              </a:rPr>
              <a:t> если юридическое лицо зарегистрировано </a:t>
            </a:r>
            <a:r>
              <a:rPr lang="ru-RU" sz="1600" dirty="0" smtClean="0">
                <a:solidFill>
                  <a:schemeClr val="bg1"/>
                </a:solidFill>
              </a:rPr>
              <a:t>в </a:t>
            </a:r>
            <a:r>
              <a:rPr lang="ru-RU" sz="1600" dirty="0">
                <a:solidFill>
                  <a:schemeClr val="bg1"/>
                </a:solidFill>
              </a:rPr>
              <a:t>текущем </a:t>
            </a:r>
            <a:r>
              <a:rPr lang="ru-RU" sz="1600" dirty="0" smtClean="0">
                <a:solidFill>
                  <a:schemeClr val="bg1"/>
                </a:solidFill>
              </a:rPr>
              <a:t>году</a:t>
            </a:r>
            <a:r>
              <a:rPr lang="ru-RU" sz="1600" dirty="0">
                <a:solidFill>
                  <a:schemeClr val="bg1"/>
                </a:solidFill>
              </a:rPr>
              <a:t>, независимо от средней численности работников </a:t>
            </a:r>
            <a:endParaRPr lang="ru-RU" sz="1600" b="1" dirty="0">
              <a:solidFill>
                <a:schemeClr val="bg1"/>
              </a:solidFill>
            </a:endParaRPr>
          </a:p>
        </p:txBody>
      </p:sp>
      <p:sp>
        <p:nvSpPr>
          <p:cNvPr id="22" name="Rectangle 9">
            <a:extLst>
              <a:ext uri="{FF2B5EF4-FFF2-40B4-BE49-F238E27FC236}">
                <a16:creationId xmlns="" xmlns:a16="http://schemas.microsoft.com/office/drawing/2014/main" id="{893062D8-00DC-4D2A-B9AF-96F158E186AF}"/>
              </a:ext>
            </a:extLst>
          </p:cNvPr>
          <p:cNvSpPr>
            <a:spLocks noGrp="1"/>
          </p:cNvSpPr>
          <p:nvPr>
            <p:ph type="body" sz="quarter" idx="4294967295"/>
          </p:nvPr>
        </p:nvSpPr>
        <p:spPr>
          <a:xfrm>
            <a:off x="2816352" y="1761707"/>
            <a:ext cx="6169152" cy="660579"/>
          </a:xfrm>
          <a:prstGeom prst="rect">
            <a:avLst/>
          </a:prstGeom>
          <a:solidFill>
            <a:srgbClr val="FFC33E"/>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indent="0" algn="ctr">
              <a:buNone/>
            </a:pPr>
            <a:r>
              <a:rPr lang="ru-RU" b="1" dirty="0" smtClean="0"/>
              <a:t>Ежеквартально</a:t>
            </a:r>
            <a:endParaRPr lang="ru-RU" b="1" dirty="0"/>
          </a:p>
        </p:txBody>
      </p:sp>
    </p:spTree>
    <p:extLst>
      <p:ext uri="{BB962C8B-B14F-4D97-AF65-F5344CB8AC3E}">
        <p14:creationId xmlns:p14="http://schemas.microsoft.com/office/powerpoint/2010/main" val="9425724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Рисунок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08" y="1184"/>
            <a:ext cx="12187592" cy="6857234"/>
          </a:xfrm>
          <a:prstGeom prst="rect">
            <a:avLst/>
          </a:prstGeom>
        </p:spPr>
      </p:pic>
      <p:sp>
        <p:nvSpPr>
          <p:cNvPr id="45" name="Текст 10">
            <a:extLst>
              <a:ext uri="{FF2B5EF4-FFF2-40B4-BE49-F238E27FC236}">
                <a16:creationId xmlns="" xmlns:a16="http://schemas.microsoft.com/office/drawing/2014/main" id="{9B0D6237-0473-2E4E-932D-8305C6EB9B42}"/>
              </a:ext>
            </a:extLst>
          </p:cNvPr>
          <p:cNvSpPr txBox="1">
            <a:spLocks/>
          </p:cNvSpPr>
          <p:nvPr/>
        </p:nvSpPr>
        <p:spPr>
          <a:xfrm>
            <a:off x="294356" y="1615560"/>
            <a:ext cx="4126230" cy="754417"/>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endParaRPr lang="ru-RU" sz="2000" kern="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52" name="Текст 10">
            <a:extLst>
              <a:ext uri="{FF2B5EF4-FFF2-40B4-BE49-F238E27FC236}">
                <a16:creationId xmlns="" xmlns:a16="http://schemas.microsoft.com/office/drawing/2014/main" id="{9B0D6237-0473-2E4E-932D-8305C6EB9B42}"/>
              </a:ext>
            </a:extLst>
          </p:cNvPr>
          <p:cNvSpPr txBox="1">
            <a:spLocks/>
          </p:cNvSpPr>
          <p:nvPr/>
        </p:nvSpPr>
        <p:spPr>
          <a:xfrm>
            <a:off x="6346564" y="1615560"/>
            <a:ext cx="4126230" cy="754417"/>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endParaRPr lang="ru-RU" sz="2000" kern="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54" name="Текст 10">
            <a:extLst>
              <a:ext uri="{FF2B5EF4-FFF2-40B4-BE49-F238E27FC236}">
                <a16:creationId xmlns="" xmlns:a16="http://schemas.microsoft.com/office/drawing/2014/main" id="{9B0D6237-0473-2E4E-932D-8305C6EB9B42}"/>
              </a:ext>
            </a:extLst>
          </p:cNvPr>
          <p:cNvSpPr txBox="1">
            <a:spLocks/>
          </p:cNvSpPr>
          <p:nvPr/>
        </p:nvSpPr>
        <p:spPr>
          <a:xfrm>
            <a:off x="6169078" y="1615560"/>
            <a:ext cx="4126230" cy="754417"/>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endParaRPr lang="ru-RU" sz="2000" kern="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2" name="Прямоугольник 1"/>
          <p:cNvSpPr/>
          <p:nvPr/>
        </p:nvSpPr>
        <p:spPr>
          <a:xfrm>
            <a:off x="375673" y="838562"/>
            <a:ext cx="4772140" cy="414537"/>
          </a:xfrm>
          <a:prstGeom prst="rect">
            <a:avLst/>
          </a:prstGeom>
        </p:spPr>
        <p:txBody>
          <a:bodyPr wrap="none">
            <a:spAutoFit/>
          </a:bodyPr>
          <a:lstStyle/>
          <a:p>
            <a:pPr>
              <a:lnSpc>
                <a:spcPts val="2500"/>
              </a:lnSpc>
              <a:spcBef>
                <a:spcPts val="0"/>
              </a:spcBef>
              <a:tabLst>
                <a:tab pos="449263" algn="r"/>
              </a:tabLst>
              <a:defRPr/>
            </a:pPr>
            <a:r>
              <a:rPr lang="ru-RU" sz="2800" b="1" dirty="0">
                <a:solidFill>
                  <a:srgbClr val="283583"/>
                </a:solidFill>
                <a:latin typeface="Arial" panose="020B0604020202020204" pitchFamily="34" charset="0"/>
                <a:cs typeface="Arial" panose="020B0604020202020204" pitchFamily="34" charset="0"/>
              </a:rPr>
              <a:t>СРОК </a:t>
            </a:r>
            <a:r>
              <a:rPr lang="ru-RU" sz="2800" b="1" dirty="0" smtClean="0">
                <a:solidFill>
                  <a:srgbClr val="283583"/>
                </a:solidFill>
                <a:latin typeface="Arial" panose="020B0604020202020204" pitchFamily="34" charset="0"/>
                <a:cs typeface="Arial" panose="020B0604020202020204" pitchFamily="34" charset="0"/>
              </a:rPr>
              <a:t>ПРЕДОСТАВЛЕНИЯ</a:t>
            </a:r>
            <a:endParaRPr lang="ru-RU" sz="2800" b="1" dirty="0">
              <a:solidFill>
                <a:srgbClr val="283583"/>
              </a:solidFill>
              <a:latin typeface="Arial" panose="020B0604020202020204" pitchFamily="34" charset="0"/>
              <a:cs typeface="Arial" panose="020B0604020202020204" pitchFamily="34" charset="0"/>
            </a:endParaRPr>
          </a:p>
        </p:txBody>
      </p:sp>
      <p:pic>
        <p:nvPicPr>
          <p:cNvPr id="8" name="Рисунок 7"/>
          <p:cNvPicPr>
            <a:picLocks noChangeAspect="1"/>
          </p:cNvPicPr>
          <p:nvPr/>
        </p:nvPicPr>
        <p:blipFill>
          <a:blip r:embed="rId3" cstate="print">
            <a:duotone>
              <a:prstClr val="black"/>
              <a:schemeClr val="tx2">
                <a:tint val="45000"/>
                <a:satMod val="400000"/>
              </a:schemeClr>
            </a:duotone>
            <a:extLst>
              <a:ext uri="{BEBA8EAE-BF5A-486C-A8C5-ECC9F3942E4B}">
                <a14:imgProps xmlns:a14="http://schemas.microsoft.com/office/drawing/2010/main">
                  <a14:imgLayer r:embed="rId4">
                    <a14:imgEffect>
                      <a14:artisticPhotocopy/>
                    </a14:imgEffect>
                    <a14:imgEffect>
                      <a14:sharpenSoften amount="50000"/>
                    </a14:imgEffect>
                  </a14:imgLayer>
                </a14:imgProps>
              </a:ext>
              <a:ext uri="{28A0092B-C50C-407E-A947-70E740481C1C}">
                <a14:useLocalDpi xmlns:a14="http://schemas.microsoft.com/office/drawing/2010/main" val="0"/>
              </a:ext>
            </a:extLst>
          </a:blip>
          <a:stretch>
            <a:fillRect/>
          </a:stretch>
        </p:blipFill>
        <p:spPr>
          <a:xfrm>
            <a:off x="740376" y="2411408"/>
            <a:ext cx="1274765" cy="1166031"/>
          </a:xfrm>
          <a:prstGeom prst="rect">
            <a:avLst/>
          </a:prstGeom>
        </p:spPr>
      </p:pic>
      <p:sp>
        <p:nvSpPr>
          <p:cNvPr id="9" name="Rectangle 8">
            <a:extLst>
              <a:ext uri="{FF2B5EF4-FFF2-40B4-BE49-F238E27FC236}">
                <a16:creationId xmlns="" xmlns:a16="http://schemas.microsoft.com/office/drawing/2014/main" id="{B8769989-8CAD-4622-BB38-339750FC4BF5}"/>
              </a:ext>
            </a:extLst>
          </p:cNvPr>
          <p:cNvSpPr/>
          <p:nvPr/>
        </p:nvSpPr>
        <p:spPr>
          <a:xfrm>
            <a:off x="2502914" y="2402551"/>
            <a:ext cx="9300755" cy="1183743"/>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ru-RU"/>
          </a:p>
        </p:txBody>
      </p:sp>
      <p:sp>
        <p:nvSpPr>
          <p:cNvPr id="10" name="Прямоугольник 9"/>
          <p:cNvSpPr/>
          <p:nvPr/>
        </p:nvSpPr>
        <p:spPr>
          <a:xfrm>
            <a:off x="2592288" y="2394258"/>
            <a:ext cx="9085905" cy="1200329"/>
          </a:xfrm>
          <a:prstGeom prst="rect">
            <a:avLst/>
          </a:prstGeom>
        </p:spPr>
        <p:txBody>
          <a:bodyPr wrap="square">
            <a:spAutoFit/>
          </a:bodyPr>
          <a:lstStyle/>
          <a:p>
            <a:pPr algn="ctr"/>
            <a:r>
              <a:rPr lang="ru-RU" sz="2400" dirty="0">
                <a:solidFill>
                  <a:srgbClr val="595959"/>
                </a:solidFill>
              </a:rPr>
              <a:t>с </a:t>
            </a:r>
            <a:r>
              <a:rPr lang="ru-RU" sz="2400" b="1" dirty="0">
                <a:solidFill>
                  <a:srgbClr val="595959"/>
                </a:solidFill>
              </a:rPr>
              <a:t>1-го</a:t>
            </a:r>
            <a:r>
              <a:rPr lang="ru-RU" sz="2400" dirty="0">
                <a:solidFill>
                  <a:srgbClr val="595959"/>
                </a:solidFill>
              </a:rPr>
              <a:t> рабочего дня по </a:t>
            </a:r>
            <a:r>
              <a:rPr lang="ru-RU" sz="2400" b="1" dirty="0">
                <a:solidFill>
                  <a:srgbClr val="595959"/>
                </a:solidFill>
              </a:rPr>
              <a:t>8-е</a:t>
            </a:r>
            <a:r>
              <a:rPr lang="ru-RU" sz="2400" dirty="0">
                <a:solidFill>
                  <a:srgbClr val="595959"/>
                </a:solidFill>
              </a:rPr>
              <a:t> число после отчетного квартала; </a:t>
            </a:r>
            <a:endParaRPr lang="ru-RU" sz="2400" dirty="0" smtClean="0">
              <a:solidFill>
                <a:srgbClr val="595959"/>
              </a:solidFill>
            </a:endParaRPr>
          </a:p>
          <a:p>
            <a:pPr algn="ctr"/>
            <a:r>
              <a:rPr lang="ru-RU" sz="2400" dirty="0" smtClean="0">
                <a:solidFill>
                  <a:srgbClr val="595959"/>
                </a:solidFill>
              </a:rPr>
              <a:t>за </a:t>
            </a:r>
            <a:r>
              <a:rPr lang="ru-RU" sz="2400" dirty="0">
                <a:solidFill>
                  <a:srgbClr val="595959"/>
                </a:solidFill>
              </a:rPr>
              <a:t>IV квартал - с </a:t>
            </a:r>
            <a:r>
              <a:rPr lang="ru-RU" sz="2400" b="1" dirty="0">
                <a:solidFill>
                  <a:srgbClr val="595959"/>
                </a:solidFill>
              </a:rPr>
              <a:t>1-го</a:t>
            </a:r>
            <a:r>
              <a:rPr lang="ru-RU" sz="2400" dirty="0">
                <a:solidFill>
                  <a:srgbClr val="595959"/>
                </a:solidFill>
              </a:rPr>
              <a:t> рабочего дня по </a:t>
            </a:r>
            <a:r>
              <a:rPr lang="ru-RU" sz="2400" b="1" dirty="0">
                <a:solidFill>
                  <a:srgbClr val="595959"/>
                </a:solidFill>
              </a:rPr>
              <a:t>10-е</a:t>
            </a:r>
            <a:r>
              <a:rPr lang="ru-RU" sz="2400" dirty="0">
                <a:solidFill>
                  <a:srgbClr val="595959"/>
                </a:solidFill>
              </a:rPr>
              <a:t> число после отчетного </a:t>
            </a:r>
            <a:r>
              <a:rPr lang="ru-RU" sz="2400" dirty="0" smtClean="0">
                <a:solidFill>
                  <a:srgbClr val="595959"/>
                </a:solidFill>
              </a:rPr>
              <a:t>квартала</a:t>
            </a:r>
            <a:endParaRPr lang="ru-RU" sz="2400" dirty="0">
              <a:solidFill>
                <a:srgbClr val="595959"/>
              </a:solidFill>
            </a:endParaRPr>
          </a:p>
        </p:txBody>
      </p:sp>
    </p:spTree>
    <p:extLst>
      <p:ext uri="{BB962C8B-B14F-4D97-AF65-F5344CB8AC3E}">
        <p14:creationId xmlns:p14="http://schemas.microsoft.com/office/powerpoint/2010/main" val="40477598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a:extLst>
              <a:ext uri="{FF2B5EF4-FFF2-40B4-BE49-F238E27FC236}">
                <a16:creationId xmlns="" xmlns:a16="http://schemas.microsoft.com/office/drawing/2014/main" id="{EE481342-3041-5440-AFD3-D34F0F8AD109}"/>
              </a:ext>
            </a:extLst>
          </p:cNvPr>
          <p:cNvSpPr>
            <a:spLocks noGrp="1"/>
          </p:cNvSpPr>
          <p:nvPr>
            <p:ph type="body" sz="quarter" idx="10"/>
          </p:nvPr>
        </p:nvSpPr>
        <p:spPr>
          <a:xfrm>
            <a:off x="7077694" y="831273"/>
            <a:ext cx="4821381" cy="4548249"/>
          </a:xfrm>
        </p:spPr>
        <p:txBody>
          <a:bodyPr/>
          <a:lstStyle/>
          <a:p>
            <a:pPr marL="26670">
              <a:lnSpc>
                <a:spcPct val="100000"/>
              </a:lnSpc>
              <a:spcBef>
                <a:spcPts val="0"/>
              </a:spcBef>
            </a:pPr>
            <a:r>
              <a:rPr lang="ru-RU" sz="4400" spc="-25" dirty="0">
                <a:solidFill>
                  <a:srgbClr val="E0002B"/>
                </a:solidFill>
                <a:latin typeface="Arial"/>
                <a:cs typeface="Arial"/>
              </a:rPr>
              <a:t>Разъяснения </a:t>
            </a:r>
            <a:endParaRPr lang="ru-RU" sz="4400" spc="-25" dirty="0" smtClean="0">
              <a:solidFill>
                <a:srgbClr val="E0002B"/>
              </a:solidFill>
              <a:latin typeface="Arial"/>
              <a:cs typeface="Arial"/>
            </a:endParaRPr>
          </a:p>
          <a:p>
            <a:pPr marL="26670">
              <a:lnSpc>
                <a:spcPct val="100000"/>
              </a:lnSpc>
              <a:spcBef>
                <a:spcPts val="0"/>
              </a:spcBef>
            </a:pPr>
            <a:r>
              <a:rPr lang="ru-RU" sz="4400" spc="-25" dirty="0" smtClean="0">
                <a:solidFill>
                  <a:srgbClr val="E0002B"/>
                </a:solidFill>
                <a:latin typeface="Arial"/>
                <a:cs typeface="Arial"/>
              </a:rPr>
              <a:t>по </a:t>
            </a:r>
            <a:r>
              <a:rPr lang="ru-RU" sz="4400" spc="-25" dirty="0">
                <a:solidFill>
                  <a:srgbClr val="E0002B"/>
                </a:solidFill>
                <a:latin typeface="Arial"/>
                <a:cs typeface="Arial"/>
              </a:rPr>
              <a:t>заполнению первичных статистических данных</a:t>
            </a:r>
          </a:p>
        </p:txBody>
      </p:sp>
    </p:spTree>
    <p:extLst>
      <p:ext uri="{BB962C8B-B14F-4D97-AF65-F5344CB8AC3E}">
        <p14:creationId xmlns:p14="http://schemas.microsoft.com/office/powerpoint/2010/main" val="15546181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Рисунок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9704" y="-24400"/>
            <a:ext cx="12187592" cy="6857234"/>
          </a:xfrm>
          <a:prstGeom prst="rect">
            <a:avLst/>
          </a:prstGeom>
          <a:solidFill>
            <a:schemeClr val="bg1">
              <a:lumMod val="95000"/>
            </a:schemeClr>
          </a:solidFill>
          <a:ln w="19050">
            <a:solidFill>
              <a:srgbClr val="7F7F7F"/>
            </a:solidFill>
            <a:prstDash val="solid"/>
          </a:ln>
        </p:spPr>
      </p:pic>
      <p:sp>
        <p:nvSpPr>
          <p:cNvPr id="45" name="Текст 10">
            <a:extLst>
              <a:ext uri="{FF2B5EF4-FFF2-40B4-BE49-F238E27FC236}">
                <a16:creationId xmlns="" xmlns:a16="http://schemas.microsoft.com/office/drawing/2014/main" id="{9B0D6237-0473-2E4E-932D-8305C6EB9B42}"/>
              </a:ext>
            </a:extLst>
          </p:cNvPr>
          <p:cNvSpPr txBox="1">
            <a:spLocks/>
          </p:cNvSpPr>
          <p:nvPr/>
        </p:nvSpPr>
        <p:spPr>
          <a:xfrm>
            <a:off x="294356" y="1615560"/>
            <a:ext cx="4126230" cy="754417"/>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endParaRPr lang="ru-RU" sz="2000" kern="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52" name="Текст 10">
            <a:extLst>
              <a:ext uri="{FF2B5EF4-FFF2-40B4-BE49-F238E27FC236}">
                <a16:creationId xmlns="" xmlns:a16="http://schemas.microsoft.com/office/drawing/2014/main" id="{9B0D6237-0473-2E4E-932D-8305C6EB9B42}"/>
              </a:ext>
            </a:extLst>
          </p:cNvPr>
          <p:cNvSpPr txBox="1">
            <a:spLocks/>
          </p:cNvSpPr>
          <p:nvPr/>
        </p:nvSpPr>
        <p:spPr>
          <a:xfrm>
            <a:off x="6346564" y="1615560"/>
            <a:ext cx="4126230" cy="754417"/>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endParaRPr lang="ru-RU" sz="2000" kern="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54" name="Текст 10">
            <a:extLst>
              <a:ext uri="{FF2B5EF4-FFF2-40B4-BE49-F238E27FC236}">
                <a16:creationId xmlns="" xmlns:a16="http://schemas.microsoft.com/office/drawing/2014/main" id="{9B0D6237-0473-2E4E-932D-8305C6EB9B42}"/>
              </a:ext>
            </a:extLst>
          </p:cNvPr>
          <p:cNvSpPr txBox="1">
            <a:spLocks/>
          </p:cNvSpPr>
          <p:nvPr/>
        </p:nvSpPr>
        <p:spPr>
          <a:xfrm>
            <a:off x="6169078" y="1615560"/>
            <a:ext cx="4126230" cy="754417"/>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endParaRPr lang="ru-RU" sz="2000" kern="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7" name="Прямоугольник 6"/>
          <p:cNvSpPr/>
          <p:nvPr/>
        </p:nvSpPr>
        <p:spPr>
          <a:xfrm>
            <a:off x="375673" y="838562"/>
            <a:ext cx="6726393" cy="412934"/>
          </a:xfrm>
          <a:prstGeom prst="rect">
            <a:avLst/>
          </a:prstGeom>
        </p:spPr>
        <p:txBody>
          <a:bodyPr wrap="none">
            <a:spAutoFit/>
          </a:bodyPr>
          <a:lstStyle/>
          <a:p>
            <a:pPr>
              <a:lnSpc>
                <a:spcPts val="2500"/>
              </a:lnSpc>
              <a:spcBef>
                <a:spcPts val="0"/>
              </a:spcBef>
              <a:tabLst>
                <a:tab pos="449263" algn="r"/>
              </a:tabLst>
              <a:defRPr/>
            </a:pPr>
            <a:r>
              <a:rPr lang="ru-RU" sz="2800" b="1" dirty="0" smtClean="0">
                <a:solidFill>
                  <a:srgbClr val="283583"/>
                </a:solidFill>
                <a:latin typeface="Arial" panose="020B0604020202020204" pitchFamily="34" charset="0"/>
                <a:cs typeface="Arial" panose="020B0604020202020204" pitchFamily="34" charset="0"/>
              </a:rPr>
              <a:t>ПОРЯДОК ЗАПОЛНЕНИЯ СВЕДЕНИЙ</a:t>
            </a:r>
            <a:endParaRPr lang="ru-RU" sz="2800" b="1" dirty="0">
              <a:solidFill>
                <a:srgbClr val="283583"/>
              </a:solidFill>
              <a:latin typeface="Arial" panose="020B0604020202020204" pitchFamily="34" charset="0"/>
              <a:cs typeface="Arial" panose="020B0604020202020204" pitchFamily="34" charset="0"/>
            </a:endParaRPr>
          </a:p>
        </p:txBody>
      </p:sp>
      <p:pic>
        <p:nvPicPr>
          <p:cNvPr id="29" name="Рисунок 28">
            <a:extLst>
              <a:ext uri="{FF2B5EF4-FFF2-40B4-BE49-F238E27FC236}">
                <a16:creationId xmlns:a16="http://schemas.microsoft.com/office/drawing/2014/main" xmlns="" id="{C472EBBD-C7E4-4BA7-A914-BFEEB4D0A908}"/>
              </a:ext>
            </a:extLst>
          </p:cNvPr>
          <p:cNvPicPr>
            <a:picLocks noChangeAspect="1"/>
          </p:cNvPicPr>
          <p:nvPr/>
        </p:nvPicPr>
        <p:blipFill>
          <a:blip r:embed="rId3">
            <a:extLst>
              <a:ext uri="{BEBA8EAE-BF5A-486C-A8C5-ECC9F3942E4B}">
                <a14:imgProps xmlns:a14="http://schemas.microsoft.com/office/drawing/2010/main">
                  <a14:imgLayer r:embed="rId4">
                    <a14:imgEffect>
                      <a14:saturation sat="0"/>
                    </a14:imgEffect>
                  </a14:imgLayer>
                </a14:imgProps>
              </a:ext>
            </a:extLst>
          </a:blip>
          <a:stretch>
            <a:fillRect/>
          </a:stretch>
        </p:blipFill>
        <p:spPr>
          <a:xfrm>
            <a:off x="10670224" y="518977"/>
            <a:ext cx="1210024" cy="1052103"/>
          </a:xfrm>
          <a:prstGeom prst="rect">
            <a:avLst/>
          </a:prstGeom>
        </p:spPr>
      </p:pic>
      <p:sp>
        <p:nvSpPr>
          <p:cNvPr id="36" name="Прямоугольник: скругленные углы 50">
            <a:extLst>
              <a:ext uri="{FF2B5EF4-FFF2-40B4-BE49-F238E27FC236}">
                <a16:creationId xmlns="" xmlns:a16="http://schemas.microsoft.com/office/drawing/2014/main" id="{E6FAEDFB-A57B-4143-9642-35B8CBBCCD1D}"/>
              </a:ext>
            </a:extLst>
          </p:cNvPr>
          <p:cNvSpPr/>
          <p:nvPr/>
        </p:nvSpPr>
        <p:spPr>
          <a:xfrm>
            <a:off x="1950720" y="1469689"/>
            <a:ext cx="8344588" cy="919401"/>
          </a:xfrm>
          <a:prstGeom prst="roundRect">
            <a:avLst/>
          </a:prstGeom>
          <a:solidFill>
            <a:schemeClr val="bg1">
              <a:lumMod val="95000"/>
            </a:schemeClr>
          </a:solidFill>
          <a:ln w="19050">
            <a:noFill/>
            <a:prstDash val="solid"/>
          </a:ln>
        </p:spPr>
        <p:txBody>
          <a:bodyPr wrap="square">
            <a:spAutoFit/>
          </a:bodyPr>
          <a:lstStyle/>
          <a:p>
            <a:pPr lvl="0">
              <a:defRPr/>
            </a:pPr>
            <a:r>
              <a:rPr lang="ru-RU" sz="2400" dirty="0">
                <a:solidFill>
                  <a:srgbClr val="283583"/>
                </a:solidFill>
              </a:rPr>
              <a:t>При наличии у юридического лица обособленных подразделений форма № П-4 (НЗ) </a:t>
            </a:r>
            <a:r>
              <a:rPr lang="ru-RU" sz="2400" dirty="0" smtClean="0">
                <a:solidFill>
                  <a:srgbClr val="283583"/>
                </a:solidFill>
              </a:rPr>
              <a:t>предоставляется: </a:t>
            </a:r>
            <a:endParaRPr lang="ru-RU" sz="2400" dirty="0">
              <a:solidFill>
                <a:srgbClr val="283583"/>
              </a:solidFill>
            </a:endParaRPr>
          </a:p>
        </p:txBody>
      </p:sp>
      <p:pic>
        <p:nvPicPr>
          <p:cNvPr id="26" name="Рисунок 25"/>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44701" y="1469689"/>
            <a:ext cx="1067445" cy="1052851"/>
          </a:xfrm>
          <a:prstGeom prst="rect">
            <a:avLst/>
          </a:prstGeom>
        </p:spPr>
      </p:pic>
      <p:pic>
        <p:nvPicPr>
          <p:cNvPr id="27" name="Рисунок 26">
            <a:extLst>
              <a:ext uri="{FF2B5EF4-FFF2-40B4-BE49-F238E27FC236}">
                <a16:creationId xmlns="" xmlns:a16="http://schemas.microsoft.com/office/drawing/2014/main" id="{924D2619-AC4D-4F17-BA0F-F9C7363DD0D7}"/>
              </a:ext>
            </a:extLst>
          </p:cNvPr>
          <p:cNvPicPr>
            <a:picLocks noChangeAspect="1"/>
          </p:cNvPicPr>
          <p:nvPr/>
        </p:nvPicPr>
        <p:blipFill>
          <a:blip r:embed="rId6" cstate="print">
            <a:lum bright="70000" contrast="-70000"/>
            <a:extLst>
              <a:ext uri="{28A0092B-C50C-407E-A947-70E740481C1C}">
                <a14:useLocalDpi xmlns:a14="http://schemas.microsoft.com/office/drawing/2010/main" val="0"/>
              </a:ext>
            </a:extLst>
          </a:blip>
          <a:stretch>
            <a:fillRect/>
          </a:stretch>
        </p:blipFill>
        <p:spPr>
          <a:xfrm>
            <a:off x="898395" y="3175252"/>
            <a:ext cx="433546" cy="433546"/>
          </a:xfrm>
          <a:prstGeom prst="rect">
            <a:avLst/>
          </a:prstGeom>
        </p:spPr>
      </p:pic>
      <p:sp>
        <p:nvSpPr>
          <p:cNvPr id="30" name="Прямоугольник 29"/>
          <p:cNvSpPr/>
          <p:nvPr/>
        </p:nvSpPr>
        <p:spPr>
          <a:xfrm>
            <a:off x="1700890" y="3181792"/>
            <a:ext cx="5564537" cy="369332"/>
          </a:xfrm>
          <a:prstGeom prst="rect">
            <a:avLst/>
          </a:prstGeom>
        </p:spPr>
        <p:txBody>
          <a:bodyPr wrap="none">
            <a:spAutoFit/>
          </a:bodyPr>
          <a:lstStyle/>
          <a:p>
            <a:pPr marL="176213" lvl="0">
              <a:defRPr/>
            </a:pPr>
            <a:r>
              <a:rPr lang="ru-RU" dirty="0">
                <a:solidFill>
                  <a:schemeClr val="tx1">
                    <a:lumMod val="65000"/>
                    <a:lumOff val="35000"/>
                  </a:schemeClr>
                </a:solidFill>
                <a:latin typeface="Arial" panose="020B0604020202020204" pitchFamily="34" charset="0"/>
                <a:cs typeface="Arial" panose="020B0604020202020204" pitchFamily="34" charset="0"/>
              </a:rPr>
              <a:t>как по каждому обособленному подразделению </a:t>
            </a:r>
          </a:p>
        </p:txBody>
      </p:sp>
      <p:cxnSp>
        <p:nvCxnSpPr>
          <p:cNvPr id="31" name="Прямая соединительная линия 30">
            <a:extLst>
              <a:ext uri="{FF2B5EF4-FFF2-40B4-BE49-F238E27FC236}">
                <a16:creationId xmlns="" xmlns:a16="http://schemas.microsoft.com/office/drawing/2014/main" id="{061D72BF-6BC1-4BA1-A6A4-029DC620A22F}"/>
              </a:ext>
            </a:extLst>
          </p:cNvPr>
          <p:cNvCxnSpPr>
            <a:cxnSpLocks/>
          </p:cNvCxnSpPr>
          <p:nvPr/>
        </p:nvCxnSpPr>
        <p:spPr>
          <a:xfrm>
            <a:off x="1700890" y="3608798"/>
            <a:ext cx="7772329" cy="0"/>
          </a:xfrm>
          <a:prstGeom prst="line">
            <a:avLst/>
          </a:prstGeom>
          <a:ln w="19050">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pic>
        <p:nvPicPr>
          <p:cNvPr id="35" name="Рисунок 34">
            <a:extLst>
              <a:ext uri="{FF2B5EF4-FFF2-40B4-BE49-F238E27FC236}">
                <a16:creationId xmlns="" xmlns:a16="http://schemas.microsoft.com/office/drawing/2014/main" id="{924D2619-AC4D-4F17-BA0F-F9C7363DD0D7}"/>
              </a:ext>
            </a:extLst>
          </p:cNvPr>
          <p:cNvPicPr>
            <a:picLocks noChangeAspect="1"/>
          </p:cNvPicPr>
          <p:nvPr/>
        </p:nvPicPr>
        <p:blipFill>
          <a:blip r:embed="rId6" cstate="print">
            <a:lum bright="70000" contrast="-70000"/>
            <a:extLst>
              <a:ext uri="{28A0092B-C50C-407E-A947-70E740481C1C}">
                <a14:useLocalDpi xmlns:a14="http://schemas.microsoft.com/office/drawing/2010/main" val="0"/>
              </a:ext>
            </a:extLst>
          </a:blip>
          <a:stretch>
            <a:fillRect/>
          </a:stretch>
        </p:blipFill>
        <p:spPr>
          <a:xfrm>
            <a:off x="962768" y="4654466"/>
            <a:ext cx="433546" cy="433546"/>
          </a:xfrm>
          <a:prstGeom prst="rect">
            <a:avLst/>
          </a:prstGeom>
        </p:spPr>
      </p:pic>
      <p:sp>
        <p:nvSpPr>
          <p:cNvPr id="46" name="Прямоугольник 45"/>
          <p:cNvSpPr/>
          <p:nvPr/>
        </p:nvSpPr>
        <p:spPr>
          <a:xfrm>
            <a:off x="1834648" y="4692603"/>
            <a:ext cx="7744877" cy="369332"/>
          </a:xfrm>
          <a:prstGeom prst="rect">
            <a:avLst/>
          </a:prstGeom>
        </p:spPr>
        <p:txBody>
          <a:bodyPr wrap="none">
            <a:spAutoFit/>
          </a:bodyPr>
          <a:lstStyle/>
          <a:p>
            <a:pPr marL="176213" lvl="0">
              <a:spcBef>
                <a:spcPct val="0"/>
              </a:spcBef>
              <a:defRPr/>
            </a:pPr>
            <a:r>
              <a:rPr lang="ru-RU" dirty="0">
                <a:solidFill>
                  <a:prstClr val="black">
                    <a:lumMod val="65000"/>
                    <a:lumOff val="35000"/>
                  </a:prstClr>
                </a:solidFill>
                <a:latin typeface="Arial" panose="020B0604020202020204" pitchFamily="34" charset="0"/>
                <a:cs typeface="Arial" panose="020B0604020202020204" pitchFamily="34" charset="0"/>
              </a:rPr>
              <a:t>так и по юридическому лицу без этих обособленных подразделений </a:t>
            </a:r>
          </a:p>
        </p:txBody>
      </p:sp>
      <p:cxnSp>
        <p:nvCxnSpPr>
          <p:cNvPr id="49" name="Прямая соединительная линия 48">
            <a:extLst>
              <a:ext uri="{FF2B5EF4-FFF2-40B4-BE49-F238E27FC236}">
                <a16:creationId xmlns="" xmlns:a16="http://schemas.microsoft.com/office/drawing/2014/main" id="{061D72BF-6BC1-4BA1-A6A4-029DC620A22F}"/>
              </a:ext>
            </a:extLst>
          </p:cNvPr>
          <p:cNvCxnSpPr>
            <a:cxnSpLocks/>
          </p:cNvCxnSpPr>
          <p:nvPr/>
        </p:nvCxnSpPr>
        <p:spPr>
          <a:xfrm>
            <a:off x="1700890" y="5036563"/>
            <a:ext cx="7772329" cy="0"/>
          </a:xfrm>
          <a:prstGeom prst="line">
            <a:avLst/>
          </a:prstGeom>
          <a:ln w="19050">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99161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Рисунок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912" y="766"/>
            <a:ext cx="12187592" cy="6857234"/>
          </a:xfrm>
          <a:prstGeom prst="rect">
            <a:avLst/>
          </a:prstGeom>
          <a:solidFill>
            <a:schemeClr val="bg1">
              <a:lumMod val="95000"/>
            </a:schemeClr>
          </a:solidFill>
          <a:ln w="19050">
            <a:solidFill>
              <a:srgbClr val="7F7F7F"/>
            </a:solidFill>
            <a:prstDash val="solid"/>
          </a:ln>
        </p:spPr>
      </p:pic>
      <p:sp>
        <p:nvSpPr>
          <p:cNvPr id="45" name="Текст 10">
            <a:extLst>
              <a:ext uri="{FF2B5EF4-FFF2-40B4-BE49-F238E27FC236}">
                <a16:creationId xmlns="" xmlns:a16="http://schemas.microsoft.com/office/drawing/2014/main" id="{9B0D6237-0473-2E4E-932D-8305C6EB9B42}"/>
              </a:ext>
            </a:extLst>
          </p:cNvPr>
          <p:cNvSpPr txBox="1">
            <a:spLocks/>
          </p:cNvSpPr>
          <p:nvPr/>
        </p:nvSpPr>
        <p:spPr>
          <a:xfrm>
            <a:off x="294356" y="1615560"/>
            <a:ext cx="4126230" cy="754417"/>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endParaRPr lang="ru-RU" sz="2000" kern="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52" name="Текст 10">
            <a:extLst>
              <a:ext uri="{FF2B5EF4-FFF2-40B4-BE49-F238E27FC236}">
                <a16:creationId xmlns="" xmlns:a16="http://schemas.microsoft.com/office/drawing/2014/main" id="{9B0D6237-0473-2E4E-932D-8305C6EB9B42}"/>
              </a:ext>
            </a:extLst>
          </p:cNvPr>
          <p:cNvSpPr txBox="1">
            <a:spLocks/>
          </p:cNvSpPr>
          <p:nvPr/>
        </p:nvSpPr>
        <p:spPr>
          <a:xfrm>
            <a:off x="6346564" y="1615560"/>
            <a:ext cx="4126230" cy="754417"/>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endParaRPr lang="ru-RU" sz="2000" kern="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54" name="Текст 10">
            <a:extLst>
              <a:ext uri="{FF2B5EF4-FFF2-40B4-BE49-F238E27FC236}">
                <a16:creationId xmlns="" xmlns:a16="http://schemas.microsoft.com/office/drawing/2014/main" id="{9B0D6237-0473-2E4E-932D-8305C6EB9B42}"/>
              </a:ext>
            </a:extLst>
          </p:cNvPr>
          <p:cNvSpPr txBox="1">
            <a:spLocks/>
          </p:cNvSpPr>
          <p:nvPr/>
        </p:nvSpPr>
        <p:spPr>
          <a:xfrm>
            <a:off x="6169078" y="1615560"/>
            <a:ext cx="4126230" cy="754417"/>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endParaRPr lang="ru-RU" sz="2000" kern="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7" name="Прямоугольник 6"/>
          <p:cNvSpPr/>
          <p:nvPr/>
        </p:nvSpPr>
        <p:spPr>
          <a:xfrm>
            <a:off x="375673" y="838562"/>
            <a:ext cx="2993897" cy="412934"/>
          </a:xfrm>
          <a:prstGeom prst="rect">
            <a:avLst/>
          </a:prstGeom>
        </p:spPr>
        <p:txBody>
          <a:bodyPr wrap="none">
            <a:spAutoFit/>
          </a:bodyPr>
          <a:lstStyle/>
          <a:p>
            <a:pPr>
              <a:lnSpc>
                <a:spcPts val="2500"/>
              </a:lnSpc>
              <a:spcBef>
                <a:spcPts val="0"/>
              </a:spcBef>
              <a:tabLst>
                <a:tab pos="449263" algn="r"/>
              </a:tabLst>
              <a:defRPr/>
            </a:pPr>
            <a:r>
              <a:rPr lang="ru-RU" sz="2800" b="1" dirty="0" smtClean="0">
                <a:solidFill>
                  <a:srgbClr val="283583"/>
                </a:solidFill>
                <a:latin typeface="Arial" panose="020B0604020202020204" pitchFamily="34" charset="0"/>
                <a:cs typeface="Arial" panose="020B0604020202020204" pitchFamily="34" charset="0"/>
              </a:rPr>
              <a:t>БЛАНК ФОРМЫ</a:t>
            </a:r>
            <a:endParaRPr lang="ru-RU" sz="2800" b="1" dirty="0">
              <a:solidFill>
                <a:srgbClr val="283583"/>
              </a:solidFill>
              <a:latin typeface="Arial" panose="020B0604020202020204" pitchFamily="34" charset="0"/>
              <a:cs typeface="Arial" panose="020B0604020202020204" pitchFamily="34" charset="0"/>
            </a:endParaRPr>
          </a:p>
        </p:txBody>
      </p:sp>
      <p:pic>
        <p:nvPicPr>
          <p:cNvPr id="29" name="Рисунок 28">
            <a:extLst>
              <a:ext uri="{FF2B5EF4-FFF2-40B4-BE49-F238E27FC236}">
                <a16:creationId xmlns:a16="http://schemas.microsoft.com/office/drawing/2014/main" xmlns="" id="{C472EBBD-C7E4-4BA7-A914-BFEEB4D0A908}"/>
              </a:ext>
            </a:extLst>
          </p:cNvPr>
          <p:cNvPicPr>
            <a:picLocks noChangeAspect="1"/>
          </p:cNvPicPr>
          <p:nvPr/>
        </p:nvPicPr>
        <p:blipFill>
          <a:blip r:embed="rId3">
            <a:extLst>
              <a:ext uri="{BEBA8EAE-BF5A-486C-A8C5-ECC9F3942E4B}">
                <a14:imgProps xmlns:a14="http://schemas.microsoft.com/office/drawing/2010/main">
                  <a14:imgLayer r:embed="rId4">
                    <a14:imgEffect>
                      <a14:saturation sat="0"/>
                    </a14:imgEffect>
                  </a14:imgLayer>
                </a14:imgProps>
              </a:ext>
            </a:extLst>
          </a:blip>
          <a:stretch>
            <a:fillRect/>
          </a:stretch>
        </p:blipFill>
        <p:spPr>
          <a:xfrm>
            <a:off x="10670224" y="518977"/>
            <a:ext cx="1210024" cy="1052103"/>
          </a:xfrm>
          <a:prstGeom prst="rect">
            <a:avLst/>
          </a:prstGeom>
        </p:spPr>
      </p:pic>
      <p:pic>
        <p:nvPicPr>
          <p:cNvPr id="2"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26585" t="20432" r="4500" b="26125"/>
          <a:stretch/>
        </p:blipFill>
        <p:spPr bwMode="auto">
          <a:xfrm>
            <a:off x="2145476" y="1473544"/>
            <a:ext cx="8402175" cy="52127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40796010"/>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_x041d__x0430__x0438__x043c__x0435__x043d__x043e__x0432__x0430__x043d__x0438__x0435_ xmlns="ca99c525-4e5f-4d65-81d8-03112d350943" xsi:nil="true"/>
    <_x0410__x0440__x0445__x0438__x0432_ xmlns="ca99c525-4e5f-4d65-81d8-03112d350943" xsi:nil="true"/>
    <_x041f__x0440__x0438__x0437__x043d__x0430__x043a_ xmlns="ca99c525-4e5f-4d65-81d8-03112d350943" xsi:nil="true"/>
    <_x043d__x043e__x043c__x0435__x0440_ xmlns="ca99c525-4e5f-4d65-81d8-03112d350943" xsi:nil="true"/>
    <kod xmlns="ca99c525-4e5f-4d65-81d8-03112d35094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Документ" ma:contentTypeID="0x010100CE5034E587737945A1B53E34A5E7EABB" ma:contentTypeVersion="5" ma:contentTypeDescription="Создание документа." ma:contentTypeScope="" ma:versionID="f12141b7821bc6c746d0b9219ff52bfa">
  <xsd:schema xmlns:xsd="http://www.w3.org/2001/XMLSchema" xmlns:p="http://schemas.microsoft.com/office/2006/metadata/properties" xmlns:ns2="ca99c525-4e5f-4d65-81d8-03112d350943" targetNamespace="http://schemas.microsoft.com/office/2006/metadata/properties" ma:root="true" ma:fieldsID="b84a1cd28546279d7b3d9ece434f3bef" ns2:_="">
    <xsd:import namespace="ca99c525-4e5f-4d65-81d8-03112d350943"/>
    <xsd:element name="properties">
      <xsd:complexType>
        <xsd:sequence>
          <xsd:element name="documentManagement">
            <xsd:complexType>
              <xsd:all>
                <xsd:element ref="ns2:kod" minOccurs="0"/>
                <xsd:element ref="ns2:_x041f__x0440__x0438__x0437__x043d__x0430__x043a_" minOccurs="0"/>
                <xsd:element ref="ns2:_x041d__x0430__x0438__x043c__x0435__x043d__x043e__x0432__x0430__x043d__x0438__x0435_" minOccurs="0"/>
                <xsd:element ref="ns2:_x0410__x0440__x0445__x0438__x0432_" minOccurs="0"/>
                <xsd:element ref="ns2:_x043d__x043e__x043c__x0435__x0440_" minOccurs="0"/>
              </xsd:all>
            </xsd:complexType>
          </xsd:element>
        </xsd:sequence>
      </xsd:complexType>
    </xsd:element>
  </xsd:schema>
  <xsd:schema xmlns:xsd="http://www.w3.org/2001/XMLSchema" xmlns:dms="http://schemas.microsoft.com/office/2006/documentManagement/types" targetNamespace="ca99c525-4e5f-4d65-81d8-03112d350943" elementFormDefault="qualified">
    <xsd:import namespace="http://schemas.microsoft.com/office/2006/documentManagement/types"/>
    <xsd:element name="kod" ma:index="8" nillable="true" ma:displayName="kod" ma:internalName="kod">
      <xsd:simpleType>
        <xsd:restriction base="dms:Number"/>
      </xsd:simpleType>
    </xsd:element>
    <xsd:element name="_x041f__x0440__x0438__x0437__x043d__x0430__x043a_" ma:index="9" nillable="true" ma:displayName="Признак" ma:internalName="_x041f__x0440__x0438__x0437__x043d__x0430__x043a_">
      <xsd:simpleType>
        <xsd:restriction base="dms:Number"/>
      </xsd:simpleType>
    </xsd:element>
    <xsd:element name="_x041d__x0430__x0438__x043c__x0435__x043d__x043e__x0432__x0430__x043d__x0438__x0435_" ma:index="10" nillable="true" ma:displayName="Наименование" ma:internalName="_x041d__x0430__x0438__x043c__x0435__x043d__x043e__x0432__x0430__x043d__x0438__x0435_">
      <xsd:simpleType>
        <xsd:restriction base="dms:Text">
          <xsd:maxLength value="255"/>
        </xsd:restriction>
      </xsd:simpleType>
    </xsd:element>
    <xsd:element name="_x0410__x0440__x0445__x0438__x0432_" ma:index="11" nillable="true" ma:displayName="Архив" ma:internalName="_x0410__x0440__x0445__x0438__x0432_">
      <xsd:simpleType>
        <xsd:restriction base="dms:Number"/>
      </xsd:simpleType>
    </xsd:element>
    <xsd:element name="_x043d__x043e__x043c__x0435__x0440_" ma:index="12" nillable="true" ma:displayName="номер" ma:internalName="_x043d__x043e__x043c__x0435__x0440_">
      <xsd:simpleType>
        <xsd:restriction base="dms:Number"/>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Тип содержимого" ma:readOnly="true"/>
        <xsd:element ref="dc:title" minOccurs="0" maxOccurs="1" ma:index="4" ma:displayName="Название"/>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AF050F4F-9A3A-4959-9A7C-7D41AF624A3D}">
  <ds:schemaRefs>
    <ds:schemaRef ds:uri="http://purl.org/dc/dcmitype/"/>
    <ds:schemaRef ds:uri="http://schemas.microsoft.com/office/2006/documentManagement/types"/>
    <ds:schemaRef ds:uri="http://www.w3.org/XML/1998/namespace"/>
    <ds:schemaRef ds:uri="http://schemas.microsoft.com/office/2006/metadata/properties"/>
    <ds:schemaRef ds:uri="ca99c525-4e5f-4d65-81d8-03112d350943"/>
    <ds:schemaRef ds:uri="http://purl.org/dc/terms/"/>
    <ds:schemaRef ds:uri="http://purl.org/dc/elements/1.1/"/>
    <ds:schemaRef ds:uri="http://schemas.openxmlformats.org/package/2006/metadata/core-properties"/>
  </ds:schemaRefs>
</ds:datastoreItem>
</file>

<file path=customXml/itemProps2.xml><?xml version="1.0" encoding="utf-8"?>
<ds:datastoreItem xmlns:ds="http://schemas.openxmlformats.org/officeDocument/2006/customXml" ds:itemID="{5A0EE457-6898-444C-B5C0-2900F687BB6E}">
  <ds:schemaRefs>
    <ds:schemaRef ds:uri="http://schemas.microsoft.com/sharepoint/v3/contenttype/forms"/>
  </ds:schemaRefs>
</ds:datastoreItem>
</file>

<file path=customXml/itemProps3.xml><?xml version="1.0" encoding="utf-8"?>
<ds:datastoreItem xmlns:ds="http://schemas.openxmlformats.org/officeDocument/2006/customXml" ds:itemID="{69C639AD-6995-4A9C-85AE-D13824B4F23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a99c525-4e5f-4d65-81d8-03112d350943"/>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otalTime>5215</TotalTime>
  <Words>1600</Words>
  <Application>Microsoft Office PowerPoint</Application>
  <PresentationFormat>Произвольный</PresentationFormat>
  <Paragraphs>166</Paragraphs>
  <Slides>26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26</vt:i4>
      </vt:variant>
    </vt:vector>
  </HeadingPairs>
  <TitlesOfParts>
    <vt:vector size="27"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Шаблон Росстата для подготовки презентаций</dc:title>
  <dc:creator>Юлия Владинцева</dc:creator>
  <cp:lastModifiedBy>Сведенцова Дарья Андреевна</cp:lastModifiedBy>
  <cp:revision>255</cp:revision>
  <dcterms:created xsi:type="dcterms:W3CDTF">2020-03-31T09:31:17Z</dcterms:created>
  <dcterms:modified xsi:type="dcterms:W3CDTF">2023-03-29T11:32:41Z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0x010100CE5034E587737945A1B53E34A5E7EABB</vt:lpwstr>
  </property>
</Properties>
</file>